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4"/>
  </p:notesMasterIdLst>
  <p:handoutMasterIdLst>
    <p:handoutMasterId r:id="rId905"/>
  </p:handoutMasterIdLst>
  <p:sldIdLst>
    <p:sldId id="4416" r:id="rId2"/>
    <p:sldId id="4439" r:id="rId3"/>
    <p:sldId id="3559" r:id="rId4"/>
    <p:sldId id="3576" r:id="rId5"/>
    <p:sldId id="3560" r:id="rId6"/>
    <p:sldId id="4440" r:id="rId7"/>
    <p:sldId id="3563" r:id="rId8"/>
    <p:sldId id="2067" r:id="rId9"/>
    <p:sldId id="2082" r:id="rId10"/>
    <p:sldId id="3564" r:id="rId11"/>
    <p:sldId id="3562" r:id="rId12"/>
    <p:sldId id="3561" r:id="rId13"/>
    <p:sldId id="3565" r:id="rId14"/>
    <p:sldId id="3567" r:id="rId15"/>
    <p:sldId id="3569" r:id="rId16"/>
    <p:sldId id="3566" r:id="rId17"/>
    <p:sldId id="3570" r:id="rId18"/>
    <p:sldId id="3573" r:id="rId19"/>
    <p:sldId id="3589" r:id="rId20"/>
    <p:sldId id="3574" r:id="rId21"/>
    <p:sldId id="3590" r:id="rId22"/>
    <p:sldId id="3575" r:id="rId23"/>
    <p:sldId id="3591" r:id="rId24"/>
    <p:sldId id="4424" r:id="rId25"/>
    <p:sldId id="4433" r:id="rId26"/>
    <p:sldId id="3572" r:id="rId27"/>
    <p:sldId id="3577" r:id="rId28"/>
    <p:sldId id="3578" r:id="rId29"/>
    <p:sldId id="4425" r:id="rId30"/>
    <p:sldId id="4426" r:id="rId31"/>
    <p:sldId id="4427" r:id="rId32"/>
    <p:sldId id="4428" r:id="rId33"/>
    <p:sldId id="4429" r:id="rId34"/>
    <p:sldId id="4430" r:id="rId35"/>
    <p:sldId id="3580" r:id="rId36"/>
    <p:sldId id="3581" r:id="rId37"/>
    <p:sldId id="3592" r:id="rId38"/>
    <p:sldId id="4431" r:id="rId39"/>
    <p:sldId id="4417" r:id="rId40"/>
    <p:sldId id="4418" r:id="rId41"/>
    <p:sldId id="4419" r:id="rId42"/>
    <p:sldId id="4420" r:id="rId43"/>
    <p:sldId id="4421" r:id="rId44"/>
    <p:sldId id="4423" r:id="rId45"/>
    <p:sldId id="4432" r:id="rId46"/>
    <p:sldId id="3571" r:id="rId47"/>
    <p:sldId id="3582" r:id="rId48"/>
    <p:sldId id="3583" r:id="rId49"/>
    <p:sldId id="3584" r:id="rId50"/>
    <p:sldId id="3586" r:id="rId51"/>
    <p:sldId id="3587" r:id="rId52"/>
    <p:sldId id="3585" r:id="rId53"/>
    <p:sldId id="3595" r:id="rId54"/>
    <p:sldId id="3588" r:id="rId55"/>
    <p:sldId id="4434" r:id="rId56"/>
    <p:sldId id="4436" r:id="rId57"/>
    <p:sldId id="4437" r:id="rId58"/>
    <p:sldId id="4438" r:id="rId59"/>
    <p:sldId id="4435" r:id="rId60"/>
    <p:sldId id="3597" r:id="rId61"/>
    <p:sldId id="3593" r:id="rId62"/>
    <p:sldId id="3598" r:id="rId63"/>
    <p:sldId id="3687" r:id="rId64"/>
    <p:sldId id="3685" r:id="rId65"/>
    <p:sldId id="3686" r:id="rId66"/>
    <p:sldId id="4441" r:id="rId67"/>
    <p:sldId id="3617" r:id="rId68"/>
    <p:sldId id="3602" r:id="rId69"/>
    <p:sldId id="3648" r:id="rId70"/>
    <p:sldId id="3664" r:id="rId71"/>
    <p:sldId id="3665" r:id="rId72"/>
    <p:sldId id="3603" r:id="rId73"/>
    <p:sldId id="4446" r:id="rId74"/>
    <p:sldId id="3674" r:id="rId75"/>
    <p:sldId id="4447" r:id="rId76"/>
    <p:sldId id="4442" r:id="rId77"/>
    <p:sldId id="440" r:id="rId78"/>
    <p:sldId id="3606" r:id="rId79"/>
    <p:sldId id="4444" r:id="rId80"/>
    <p:sldId id="3607" r:id="rId81"/>
    <p:sldId id="4445" r:id="rId82"/>
    <p:sldId id="3608" r:id="rId83"/>
    <p:sldId id="3609" r:id="rId84"/>
    <p:sldId id="4443" r:id="rId85"/>
    <p:sldId id="3610" r:id="rId86"/>
    <p:sldId id="3611" r:id="rId87"/>
    <p:sldId id="3612" r:id="rId88"/>
    <p:sldId id="3614" r:id="rId89"/>
    <p:sldId id="3613" r:id="rId90"/>
    <p:sldId id="3615" r:id="rId91"/>
    <p:sldId id="3682" r:id="rId92"/>
    <p:sldId id="3683" r:id="rId93"/>
    <p:sldId id="4449" r:id="rId94"/>
    <p:sldId id="3666" r:id="rId95"/>
    <p:sldId id="3668" r:id="rId96"/>
    <p:sldId id="3669" r:id="rId97"/>
    <p:sldId id="3670" r:id="rId98"/>
    <p:sldId id="3671" r:id="rId99"/>
    <p:sldId id="3672" r:id="rId100"/>
    <p:sldId id="3599" r:id="rId101"/>
    <p:sldId id="3600" r:id="rId102"/>
    <p:sldId id="3649" r:id="rId103"/>
    <p:sldId id="3650" r:id="rId104"/>
    <p:sldId id="3651" r:id="rId105"/>
    <p:sldId id="3652" r:id="rId106"/>
    <p:sldId id="3653" r:id="rId107"/>
    <p:sldId id="3654" r:id="rId108"/>
    <p:sldId id="3655" r:id="rId109"/>
    <p:sldId id="3656" r:id="rId110"/>
    <p:sldId id="3657" r:id="rId111"/>
    <p:sldId id="3658" r:id="rId112"/>
    <p:sldId id="4448" r:id="rId113"/>
    <p:sldId id="3667" r:id="rId114"/>
    <p:sldId id="4450" r:id="rId115"/>
    <p:sldId id="3616" r:id="rId116"/>
    <p:sldId id="396" r:id="rId117"/>
    <p:sldId id="276" r:id="rId118"/>
    <p:sldId id="349" r:id="rId119"/>
    <p:sldId id="406" r:id="rId120"/>
    <p:sldId id="407" r:id="rId121"/>
    <p:sldId id="408" r:id="rId122"/>
    <p:sldId id="425" r:id="rId123"/>
    <p:sldId id="303" r:id="rId124"/>
    <p:sldId id="2011" r:id="rId125"/>
    <p:sldId id="2012" r:id="rId126"/>
    <p:sldId id="2013" r:id="rId127"/>
    <p:sldId id="2008" r:id="rId128"/>
    <p:sldId id="1772" r:id="rId129"/>
    <p:sldId id="2251" r:id="rId130"/>
    <p:sldId id="2354" r:id="rId131"/>
    <p:sldId id="2442" r:id="rId132"/>
    <p:sldId id="2455" r:id="rId133"/>
    <p:sldId id="3618" r:id="rId134"/>
    <p:sldId id="3620" r:id="rId135"/>
    <p:sldId id="3621" r:id="rId136"/>
    <p:sldId id="3637" r:id="rId137"/>
    <p:sldId id="3638" r:id="rId138"/>
    <p:sldId id="3639" r:id="rId139"/>
    <p:sldId id="3675" r:id="rId140"/>
    <p:sldId id="3640" r:id="rId141"/>
    <p:sldId id="3641" r:id="rId142"/>
    <p:sldId id="3642" r:id="rId143"/>
    <p:sldId id="3643" r:id="rId144"/>
    <p:sldId id="3659" r:id="rId145"/>
    <p:sldId id="3660" r:id="rId146"/>
    <p:sldId id="3661" r:id="rId147"/>
    <p:sldId id="3662" r:id="rId148"/>
    <p:sldId id="3645" r:id="rId149"/>
    <p:sldId id="3646" r:id="rId150"/>
    <p:sldId id="3647" r:id="rId151"/>
    <p:sldId id="3676" r:id="rId152"/>
    <p:sldId id="3677" r:id="rId153"/>
    <p:sldId id="3680" r:id="rId154"/>
    <p:sldId id="4411" r:id="rId155"/>
    <p:sldId id="3327" r:id="rId156"/>
    <p:sldId id="3329" r:id="rId157"/>
    <p:sldId id="3330" r:id="rId158"/>
    <p:sldId id="3331" r:id="rId159"/>
    <p:sldId id="3332" r:id="rId160"/>
    <p:sldId id="3333" r:id="rId161"/>
    <p:sldId id="3334" r:id="rId162"/>
    <p:sldId id="3335" r:id="rId163"/>
    <p:sldId id="3328" r:id="rId164"/>
    <p:sldId id="3336" r:id="rId165"/>
    <p:sldId id="3337" r:id="rId166"/>
    <p:sldId id="3338" r:id="rId167"/>
    <p:sldId id="4415" r:id="rId168"/>
    <p:sldId id="3339" r:id="rId169"/>
    <p:sldId id="3340" r:id="rId170"/>
    <p:sldId id="3341" r:id="rId171"/>
    <p:sldId id="3342" r:id="rId172"/>
    <p:sldId id="3345" r:id="rId173"/>
    <p:sldId id="3343" r:id="rId174"/>
    <p:sldId id="3346" r:id="rId175"/>
    <p:sldId id="3347" r:id="rId176"/>
    <p:sldId id="3348" r:id="rId177"/>
    <p:sldId id="3350" r:id="rId178"/>
    <p:sldId id="3349" r:id="rId179"/>
    <p:sldId id="3351" r:id="rId180"/>
    <p:sldId id="4414" r:id="rId181"/>
    <p:sldId id="4377" r:id="rId182"/>
    <p:sldId id="4382" r:id="rId183"/>
    <p:sldId id="4381" r:id="rId184"/>
    <p:sldId id="4383" r:id="rId185"/>
    <p:sldId id="3453" r:id="rId186"/>
    <p:sldId id="4387" r:id="rId187"/>
    <p:sldId id="4384" r:id="rId188"/>
    <p:sldId id="4385" r:id="rId189"/>
    <p:sldId id="4386" r:id="rId190"/>
    <p:sldId id="3454" r:id="rId191"/>
    <p:sldId id="3362" r:id="rId192"/>
    <p:sldId id="3469" r:id="rId193"/>
    <p:sldId id="3455" r:id="rId194"/>
    <p:sldId id="3456" r:id="rId195"/>
    <p:sldId id="3457" r:id="rId196"/>
    <p:sldId id="3458" r:id="rId197"/>
    <p:sldId id="3459" r:id="rId198"/>
    <p:sldId id="3460" r:id="rId199"/>
    <p:sldId id="3461" r:id="rId200"/>
    <p:sldId id="3462" r:id="rId201"/>
    <p:sldId id="3463" r:id="rId202"/>
    <p:sldId id="3464" r:id="rId203"/>
    <p:sldId id="3465" r:id="rId204"/>
    <p:sldId id="3466" r:id="rId205"/>
    <p:sldId id="3467" r:id="rId206"/>
    <p:sldId id="3468" r:id="rId207"/>
    <p:sldId id="3443" r:id="rId208"/>
    <p:sldId id="3366" r:id="rId209"/>
    <p:sldId id="3406" r:id="rId210"/>
    <p:sldId id="3422" r:id="rId211"/>
    <p:sldId id="3423" r:id="rId212"/>
    <p:sldId id="3424" r:id="rId213"/>
    <p:sldId id="3427" r:id="rId214"/>
    <p:sldId id="3428" r:id="rId215"/>
    <p:sldId id="3429" r:id="rId216"/>
    <p:sldId id="3425" r:id="rId217"/>
    <p:sldId id="3396" r:id="rId218"/>
    <p:sldId id="3395" r:id="rId219"/>
    <p:sldId id="3394" r:id="rId220"/>
    <p:sldId id="3410" r:id="rId221"/>
    <p:sldId id="3411" r:id="rId222"/>
    <p:sldId id="3412" r:id="rId223"/>
    <p:sldId id="3413" r:id="rId224"/>
    <p:sldId id="3414" r:id="rId225"/>
    <p:sldId id="3415" r:id="rId226"/>
    <p:sldId id="3416" r:id="rId227"/>
    <p:sldId id="3417" r:id="rId228"/>
    <p:sldId id="3418" r:id="rId229"/>
    <p:sldId id="3386" r:id="rId230"/>
    <p:sldId id="3387" r:id="rId231"/>
    <p:sldId id="3419" r:id="rId232"/>
    <p:sldId id="3420" r:id="rId233"/>
    <p:sldId id="3408" r:id="rId234"/>
    <p:sldId id="3421" r:id="rId235"/>
    <p:sldId id="3390" r:id="rId236"/>
    <p:sldId id="3389" r:id="rId237"/>
    <p:sldId id="3370" r:id="rId238"/>
    <p:sldId id="3441" r:id="rId239"/>
    <p:sldId id="3438" r:id="rId240"/>
    <p:sldId id="3439" r:id="rId241"/>
    <p:sldId id="3446" r:id="rId242"/>
    <p:sldId id="3430" r:id="rId243"/>
    <p:sldId id="3432" r:id="rId244"/>
    <p:sldId id="3431" r:id="rId245"/>
    <p:sldId id="3433" r:id="rId246"/>
    <p:sldId id="3434" r:id="rId247"/>
    <p:sldId id="3437" r:id="rId248"/>
    <p:sldId id="3435" r:id="rId249"/>
    <p:sldId id="3436" r:id="rId250"/>
    <p:sldId id="3440" r:id="rId251"/>
    <p:sldId id="3364" r:id="rId252"/>
    <p:sldId id="3470" r:id="rId253"/>
    <p:sldId id="3471" r:id="rId254"/>
    <p:sldId id="3409" r:id="rId255"/>
    <p:sldId id="3449" r:id="rId256"/>
    <p:sldId id="3450" r:id="rId257"/>
    <p:sldId id="4378" r:id="rId258"/>
    <p:sldId id="4379" r:id="rId259"/>
    <p:sldId id="3448" r:id="rId260"/>
    <p:sldId id="4380" r:id="rId261"/>
    <p:sldId id="3447" r:id="rId262"/>
    <p:sldId id="3489" r:id="rId263"/>
    <p:sldId id="3451" r:id="rId264"/>
    <p:sldId id="4389" r:id="rId265"/>
    <p:sldId id="3452" r:id="rId266"/>
    <p:sldId id="4390" r:id="rId267"/>
    <p:sldId id="4391" r:id="rId268"/>
    <p:sldId id="3483" r:id="rId269"/>
    <p:sldId id="4397" r:id="rId270"/>
    <p:sldId id="4399" r:id="rId271"/>
    <p:sldId id="4396" r:id="rId272"/>
    <p:sldId id="4395" r:id="rId273"/>
    <p:sldId id="3486" r:id="rId274"/>
    <p:sldId id="4400" r:id="rId275"/>
    <p:sldId id="3485" r:id="rId276"/>
    <p:sldId id="4401" r:id="rId277"/>
    <p:sldId id="3484" r:id="rId278"/>
    <p:sldId id="3487" r:id="rId279"/>
    <p:sldId id="4392" r:id="rId280"/>
    <p:sldId id="4393" r:id="rId281"/>
    <p:sldId id="4394" r:id="rId282"/>
    <p:sldId id="4402" r:id="rId283"/>
    <p:sldId id="4406" r:id="rId284"/>
    <p:sldId id="4403" r:id="rId285"/>
    <p:sldId id="4404" r:id="rId286"/>
    <p:sldId id="4407" r:id="rId287"/>
    <p:sldId id="3490" r:id="rId288"/>
    <p:sldId id="3535" r:id="rId289"/>
    <p:sldId id="3520" r:id="rId290"/>
    <p:sldId id="3542" r:id="rId291"/>
    <p:sldId id="3521" r:id="rId292"/>
    <p:sldId id="3536" r:id="rId293"/>
    <p:sldId id="3522" r:id="rId294"/>
    <p:sldId id="3523" r:id="rId295"/>
    <p:sldId id="3524" r:id="rId296"/>
    <p:sldId id="3525" r:id="rId297"/>
    <p:sldId id="3526" r:id="rId298"/>
    <p:sldId id="3527" r:id="rId299"/>
    <p:sldId id="3528" r:id="rId300"/>
    <p:sldId id="3529" r:id="rId301"/>
    <p:sldId id="3530" r:id="rId302"/>
    <p:sldId id="3531" r:id="rId303"/>
    <p:sldId id="3532" r:id="rId304"/>
    <p:sldId id="3533" r:id="rId305"/>
    <p:sldId id="3537" r:id="rId306"/>
    <p:sldId id="3538" r:id="rId307"/>
    <p:sldId id="3539" r:id="rId308"/>
    <p:sldId id="3540" r:id="rId309"/>
    <p:sldId id="4408" r:id="rId310"/>
    <p:sldId id="3495" r:id="rId311"/>
    <p:sldId id="3500" r:id="rId312"/>
    <p:sldId id="3493" r:id="rId313"/>
    <p:sldId id="3496" r:id="rId314"/>
    <p:sldId id="3497" r:id="rId315"/>
    <p:sldId id="3498" r:id="rId316"/>
    <p:sldId id="3491" r:id="rId317"/>
    <p:sldId id="3499" r:id="rId318"/>
    <p:sldId id="3488" r:id="rId319"/>
    <p:sldId id="3503" r:id="rId320"/>
    <p:sldId id="3513" r:id="rId321"/>
    <p:sldId id="3507" r:id="rId322"/>
    <p:sldId id="3504" r:id="rId323"/>
    <p:sldId id="3505" r:id="rId324"/>
    <p:sldId id="3506" r:id="rId325"/>
    <p:sldId id="4409" r:id="rId326"/>
    <p:sldId id="4410" r:id="rId327"/>
    <p:sldId id="3517" r:id="rId328"/>
    <p:sldId id="3508" r:id="rId329"/>
    <p:sldId id="3510" r:id="rId330"/>
    <p:sldId id="3511" r:id="rId331"/>
    <p:sldId id="3509" r:id="rId332"/>
    <p:sldId id="3512" r:id="rId333"/>
    <p:sldId id="3514" r:id="rId334"/>
    <p:sldId id="3518" r:id="rId335"/>
    <p:sldId id="3515" r:id="rId336"/>
    <p:sldId id="3516" r:id="rId337"/>
    <p:sldId id="3519" r:id="rId338"/>
    <p:sldId id="3482" r:id="rId339"/>
    <p:sldId id="4362" r:id="rId340"/>
    <p:sldId id="4363" r:id="rId341"/>
    <p:sldId id="3010" r:id="rId342"/>
    <p:sldId id="3077" r:id="rId343"/>
    <p:sldId id="3078" r:id="rId344"/>
    <p:sldId id="3018" r:id="rId345"/>
    <p:sldId id="3019" r:id="rId346"/>
    <p:sldId id="3014" r:id="rId347"/>
    <p:sldId id="3017" r:id="rId348"/>
    <p:sldId id="3022" r:id="rId349"/>
    <p:sldId id="3023" r:id="rId350"/>
    <p:sldId id="3091" r:id="rId351"/>
    <p:sldId id="3024" r:id="rId352"/>
    <p:sldId id="3092" r:id="rId353"/>
    <p:sldId id="3025" r:id="rId354"/>
    <p:sldId id="3093" r:id="rId355"/>
    <p:sldId id="3026" r:id="rId356"/>
    <p:sldId id="3094" r:id="rId357"/>
    <p:sldId id="3027" r:id="rId358"/>
    <p:sldId id="3028" r:id="rId359"/>
    <p:sldId id="3032" r:id="rId360"/>
    <p:sldId id="3021" r:id="rId361"/>
    <p:sldId id="3029" r:id="rId362"/>
    <p:sldId id="3079" r:id="rId363"/>
    <p:sldId id="3030" r:id="rId364"/>
    <p:sldId id="3080" r:id="rId365"/>
    <p:sldId id="3031" r:id="rId366"/>
    <p:sldId id="3081" r:id="rId367"/>
    <p:sldId id="3033" r:id="rId368"/>
    <p:sldId id="3082" r:id="rId369"/>
    <p:sldId id="3034" r:id="rId370"/>
    <p:sldId id="3083" r:id="rId371"/>
    <p:sldId id="3035" r:id="rId372"/>
    <p:sldId id="3084" r:id="rId373"/>
    <p:sldId id="3036" r:id="rId374"/>
    <p:sldId id="3085" r:id="rId375"/>
    <p:sldId id="3037" r:id="rId376"/>
    <p:sldId id="3086" r:id="rId377"/>
    <p:sldId id="3038" r:id="rId378"/>
    <p:sldId id="3087" r:id="rId379"/>
    <p:sldId id="3039" r:id="rId380"/>
    <p:sldId id="3088" r:id="rId381"/>
    <p:sldId id="3040" r:id="rId382"/>
    <p:sldId id="3089" r:id="rId383"/>
    <p:sldId id="3041" r:id="rId384"/>
    <p:sldId id="3090" r:id="rId385"/>
    <p:sldId id="3042" r:id="rId386"/>
    <p:sldId id="3043" r:id="rId387"/>
    <p:sldId id="3058" r:id="rId388"/>
    <p:sldId id="3097" r:id="rId389"/>
    <p:sldId id="4364" r:id="rId390"/>
    <p:sldId id="3013" r:id="rId391"/>
    <p:sldId id="3047" r:id="rId392"/>
    <p:sldId id="3049" r:id="rId393"/>
    <p:sldId id="3048" r:id="rId394"/>
    <p:sldId id="3050" r:id="rId395"/>
    <p:sldId id="3051" r:id="rId396"/>
    <p:sldId id="3052" r:id="rId397"/>
    <p:sldId id="3053" r:id="rId398"/>
    <p:sldId id="3054" r:id="rId399"/>
    <p:sldId id="3057" r:id="rId400"/>
    <p:sldId id="3055" r:id="rId401"/>
    <p:sldId id="3059" r:id="rId402"/>
    <p:sldId id="3056" r:id="rId403"/>
    <p:sldId id="3011" r:id="rId404"/>
    <p:sldId id="4365" r:id="rId405"/>
    <p:sldId id="3012" r:id="rId406"/>
    <p:sldId id="3095" r:id="rId407"/>
    <p:sldId id="3096" r:id="rId408"/>
    <p:sldId id="4368" r:id="rId409"/>
    <p:sldId id="3015" r:id="rId410"/>
    <p:sldId id="3016" r:id="rId411"/>
    <p:sldId id="4366" r:id="rId412"/>
    <p:sldId id="3060" r:id="rId413"/>
    <p:sldId id="3061" r:id="rId414"/>
    <p:sldId id="3062" r:id="rId415"/>
    <p:sldId id="3063" r:id="rId416"/>
    <p:sldId id="3064" r:id="rId417"/>
    <p:sldId id="4371" r:id="rId418"/>
    <p:sldId id="4369" r:id="rId419"/>
    <p:sldId id="4370" r:id="rId420"/>
    <p:sldId id="3066" r:id="rId421"/>
    <p:sldId id="3076" r:id="rId422"/>
    <p:sldId id="3067" r:id="rId423"/>
    <p:sldId id="3068" r:id="rId424"/>
    <p:sldId id="3069" r:id="rId425"/>
    <p:sldId id="3070" r:id="rId426"/>
    <p:sldId id="3071" r:id="rId427"/>
    <p:sldId id="3072" r:id="rId428"/>
    <p:sldId id="3073" r:id="rId429"/>
    <p:sldId id="3074" r:id="rId430"/>
    <p:sldId id="3075" r:id="rId431"/>
    <p:sldId id="3101" r:id="rId432"/>
    <p:sldId id="3102" r:id="rId433"/>
    <p:sldId id="3103" r:id="rId434"/>
    <p:sldId id="3104" r:id="rId435"/>
    <p:sldId id="3105" r:id="rId436"/>
    <p:sldId id="3106" r:id="rId437"/>
    <p:sldId id="3107" r:id="rId438"/>
    <p:sldId id="3108" r:id="rId439"/>
    <p:sldId id="3109" r:id="rId440"/>
    <p:sldId id="3110" r:id="rId441"/>
    <p:sldId id="3111" r:id="rId442"/>
    <p:sldId id="3098" r:id="rId443"/>
    <p:sldId id="3099" r:id="rId444"/>
    <p:sldId id="3120" r:id="rId445"/>
    <p:sldId id="3121" r:id="rId446"/>
    <p:sldId id="3112" r:id="rId447"/>
    <p:sldId id="3113" r:id="rId448"/>
    <p:sldId id="3114" r:id="rId449"/>
    <p:sldId id="3115" r:id="rId450"/>
    <p:sldId id="3116" r:id="rId451"/>
    <p:sldId id="3117" r:id="rId452"/>
    <p:sldId id="3118" r:id="rId453"/>
    <p:sldId id="3119" r:id="rId454"/>
    <p:sldId id="4372" r:id="rId455"/>
    <p:sldId id="4373" r:id="rId456"/>
    <p:sldId id="4374" r:id="rId457"/>
    <p:sldId id="3123" r:id="rId458"/>
    <p:sldId id="3124" r:id="rId459"/>
    <p:sldId id="4375" r:id="rId460"/>
    <p:sldId id="3006" r:id="rId461"/>
    <p:sldId id="4367" r:id="rId462"/>
    <p:sldId id="3122" r:id="rId463"/>
    <p:sldId id="3189" r:id="rId464"/>
    <p:sldId id="3360" r:id="rId465"/>
    <p:sldId id="3131" r:id="rId466"/>
    <p:sldId id="3126" r:id="rId467"/>
    <p:sldId id="3128" r:id="rId468"/>
    <p:sldId id="3127" r:id="rId469"/>
    <p:sldId id="3132" r:id="rId470"/>
    <p:sldId id="3149" r:id="rId471"/>
    <p:sldId id="3134" r:id="rId472"/>
    <p:sldId id="3133" r:id="rId473"/>
    <p:sldId id="3139" r:id="rId474"/>
    <p:sldId id="3136" r:id="rId475"/>
    <p:sldId id="3138" r:id="rId476"/>
    <p:sldId id="3140" r:id="rId477"/>
    <p:sldId id="3141" r:id="rId478"/>
    <p:sldId id="3142" r:id="rId479"/>
    <p:sldId id="3144" r:id="rId480"/>
    <p:sldId id="3145" r:id="rId481"/>
    <p:sldId id="3147" r:id="rId482"/>
    <p:sldId id="3153" r:id="rId483"/>
    <p:sldId id="3154" r:id="rId484"/>
    <p:sldId id="3151" r:id="rId485"/>
    <p:sldId id="3155" r:id="rId486"/>
    <p:sldId id="3158" r:id="rId487"/>
    <p:sldId id="3156" r:id="rId488"/>
    <p:sldId id="3157" r:id="rId489"/>
    <p:sldId id="3159" r:id="rId490"/>
    <p:sldId id="3160" r:id="rId491"/>
    <p:sldId id="3161" r:id="rId492"/>
    <p:sldId id="3162" r:id="rId493"/>
    <p:sldId id="3163" r:id="rId494"/>
    <p:sldId id="3164" r:id="rId495"/>
    <p:sldId id="3165" r:id="rId496"/>
    <p:sldId id="3146" r:id="rId497"/>
    <p:sldId id="3148" r:id="rId498"/>
    <p:sldId id="3169" r:id="rId499"/>
    <p:sldId id="3167" r:id="rId500"/>
    <p:sldId id="3168" r:id="rId501"/>
    <p:sldId id="3166" r:id="rId502"/>
    <p:sldId id="3170" r:id="rId503"/>
    <p:sldId id="3171" r:id="rId504"/>
    <p:sldId id="3172" r:id="rId505"/>
    <p:sldId id="3173" r:id="rId506"/>
    <p:sldId id="3174" r:id="rId507"/>
    <p:sldId id="3175" r:id="rId508"/>
    <p:sldId id="3176" r:id="rId509"/>
    <p:sldId id="3177" r:id="rId510"/>
    <p:sldId id="3178" r:id="rId511"/>
    <p:sldId id="3179" r:id="rId512"/>
    <p:sldId id="3186" r:id="rId513"/>
    <p:sldId id="3180" r:id="rId514"/>
    <p:sldId id="3181" r:id="rId515"/>
    <p:sldId id="3182" r:id="rId516"/>
    <p:sldId id="3183" r:id="rId517"/>
    <p:sldId id="3184" r:id="rId518"/>
    <p:sldId id="3185" r:id="rId519"/>
    <p:sldId id="3187" r:id="rId520"/>
    <p:sldId id="3290" r:id="rId521"/>
    <p:sldId id="3298" r:id="rId522"/>
    <p:sldId id="3297" r:id="rId523"/>
    <p:sldId id="3299" r:id="rId524"/>
    <p:sldId id="3228" r:id="rId525"/>
    <p:sldId id="3227" r:id="rId526"/>
    <p:sldId id="3225" r:id="rId527"/>
    <p:sldId id="3229" r:id="rId528"/>
    <p:sldId id="3230" r:id="rId529"/>
    <p:sldId id="3249" r:id="rId530"/>
    <p:sldId id="3231" r:id="rId531"/>
    <p:sldId id="3232" r:id="rId532"/>
    <p:sldId id="3250" r:id="rId533"/>
    <p:sldId id="3233" r:id="rId534"/>
    <p:sldId id="3234" r:id="rId535"/>
    <p:sldId id="3235" r:id="rId536"/>
    <p:sldId id="3236" r:id="rId537"/>
    <p:sldId id="3251" r:id="rId538"/>
    <p:sldId id="3237" r:id="rId539"/>
    <p:sldId id="3238" r:id="rId540"/>
    <p:sldId id="3252" r:id="rId541"/>
    <p:sldId id="3239" r:id="rId542"/>
    <p:sldId id="3240" r:id="rId543"/>
    <p:sldId id="3241" r:id="rId544"/>
    <p:sldId id="3242" r:id="rId545"/>
    <p:sldId id="3253" r:id="rId546"/>
    <p:sldId id="3243" r:id="rId547"/>
    <p:sldId id="3244" r:id="rId548"/>
    <p:sldId id="3245" r:id="rId549"/>
    <p:sldId id="3246" r:id="rId550"/>
    <p:sldId id="3247" r:id="rId551"/>
    <p:sldId id="3254" r:id="rId552"/>
    <p:sldId id="3255" r:id="rId553"/>
    <p:sldId id="3256" r:id="rId554"/>
    <p:sldId id="3257" r:id="rId555"/>
    <p:sldId id="3258" r:id="rId556"/>
    <p:sldId id="3259" r:id="rId557"/>
    <p:sldId id="3260" r:id="rId558"/>
    <p:sldId id="3261" r:id="rId559"/>
    <p:sldId id="3262" r:id="rId560"/>
    <p:sldId id="3263" r:id="rId561"/>
    <p:sldId id="3264" r:id="rId562"/>
    <p:sldId id="3266" r:id="rId563"/>
    <p:sldId id="3267" r:id="rId564"/>
    <p:sldId id="3268" r:id="rId565"/>
    <p:sldId id="3269" r:id="rId566"/>
    <p:sldId id="3270" r:id="rId567"/>
    <p:sldId id="3271" r:id="rId568"/>
    <p:sldId id="3272" r:id="rId569"/>
    <p:sldId id="3273" r:id="rId570"/>
    <p:sldId id="3274" r:id="rId571"/>
    <p:sldId id="3275" r:id="rId572"/>
    <p:sldId id="3276" r:id="rId573"/>
    <p:sldId id="3277" r:id="rId574"/>
    <p:sldId id="3278" r:id="rId575"/>
    <p:sldId id="3279" r:id="rId576"/>
    <p:sldId id="3280" r:id="rId577"/>
    <p:sldId id="3281" r:id="rId578"/>
    <p:sldId id="3282" r:id="rId579"/>
    <p:sldId id="3283" r:id="rId580"/>
    <p:sldId id="3284" r:id="rId581"/>
    <p:sldId id="3285" r:id="rId582"/>
    <p:sldId id="3286" r:id="rId583"/>
    <p:sldId id="3287" r:id="rId584"/>
    <p:sldId id="3288" r:id="rId585"/>
    <p:sldId id="3304" r:id="rId586"/>
    <p:sldId id="3306" r:id="rId587"/>
    <p:sldId id="3307" r:id="rId588"/>
    <p:sldId id="3308" r:id="rId589"/>
    <p:sldId id="3309" r:id="rId590"/>
    <p:sldId id="3310" r:id="rId591"/>
    <p:sldId id="3311" r:id="rId592"/>
    <p:sldId id="3317" r:id="rId593"/>
    <p:sldId id="3318" r:id="rId594"/>
    <p:sldId id="3319" r:id="rId595"/>
    <p:sldId id="3321" r:id="rId596"/>
    <p:sldId id="3322" r:id="rId597"/>
    <p:sldId id="3320" r:id="rId598"/>
    <p:sldId id="3316" r:id="rId599"/>
    <p:sldId id="3301" r:id="rId600"/>
    <p:sldId id="3300" r:id="rId601"/>
    <p:sldId id="4376" r:id="rId602"/>
    <p:sldId id="4176" r:id="rId603"/>
    <p:sldId id="4292" r:id="rId604"/>
    <p:sldId id="4235" r:id="rId605"/>
    <p:sldId id="4278" r:id="rId606"/>
    <p:sldId id="4279" r:id="rId607"/>
    <p:sldId id="4280" r:id="rId608"/>
    <p:sldId id="4282" r:id="rId609"/>
    <p:sldId id="4281" r:id="rId610"/>
    <p:sldId id="4284" r:id="rId611"/>
    <p:sldId id="4237" r:id="rId612"/>
    <p:sldId id="2898" r:id="rId613"/>
    <p:sldId id="4283" r:id="rId614"/>
    <p:sldId id="4285" r:id="rId615"/>
    <p:sldId id="4277" r:id="rId616"/>
    <p:sldId id="4286" r:id="rId617"/>
    <p:sldId id="4239" r:id="rId618"/>
    <p:sldId id="4238" r:id="rId619"/>
    <p:sldId id="4240" r:id="rId620"/>
    <p:sldId id="4287" r:id="rId621"/>
    <p:sldId id="4288" r:id="rId622"/>
    <p:sldId id="4241" r:id="rId623"/>
    <p:sldId id="4242" r:id="rId624"/>
    <p:sldId id="4243" r:id="rId625"/>
    <p:sldId id="4244" r:id="rId626"/>
    <p:sldId id="4245" r:id="rId627"/>
    <p:sldId id="4246" r:id="rId628"/>
    <p:sldId id="4247" r:id="rId629"/>
    <p:sldId id="4248" r:id="rId630"/>
    <p:sldId id="4249" r:id="rId631"/>
    <p:sldId id="4250" r:id="rId632"/>
    <p:sldId id="4251" r:id="rId633"/>
    <p:sldId id="4252" r:id="rId634"/>
    <p:sldId id="4253" r:id="rId635"/>
    <p:sldId id="4254" r:id="rId636"/>
    <p:sldId id="4255" r:id="rId637"/>
    <p:sldId id="4256" r:id="rId638"/>
    <p:sldId id="4290" r:id="rId639"/>
    <p:sldId id="4257" r:id="rId640"/>
    <p:sldId id="4258" r:id="rId641"/>
    <p:sldId id="2922" r:id="rId642"/>
    <p:sldId id="4293" r:id="rId643"/>
    <p:sldId id="4289" r:id="rId644"/>
    <p:sldId id="4291" r:id="rId645"/>
    <p:sldId id="4294" r:id="rId646"/>
    <p:sldId id="4295" r:id="rId647"/>
    <p:sldId id="4304" r:id="rId648"/>
    <p:sldId id="4311" r:id="rId649"/>
    <p:sldId id="4300" r:id="rId650"/>
    <p:sldId id="4228" r:id="rId651"/>
    <p:sldId id="4229" r:id="rId652"/>
    <p:sldId id="4230" r:id="rId653"/>
    <p:sldId id="4231" r:id="rId654"/>
    <p:sldId id="4305" r:id="rId655"/>
    <p:sldId id="4301" r:id="rId656"/>
    <p:sldId id="4302" r:id="rId657"/>
    <p:sldId id="4232" r:id="rId658"/>
    <p:sldId id="4303" r:id="rId659"/>
    <p:sldId id="4234" r:id="rId660"/>
    <p:sldId id="4260" r:id="rId661"/>
    <p:sldId id="4297" r:id="rId662"/>
    <p:sldId id="4261" r:id="rId663"/>
    <p:sldId id="4262" r:id="rId664"/>
    <p:sldId id="4263" r:id="rId665"/>
    <p:sldId id="4264" r:id="rId666"/>
    <p:sldId id="4265" r:id="rId667"/>
    <p:sldId id="4266" r:id="rId668"/>
    <p:sldId id="4267" r:id="rId669"/>
    <p:sldId id="4298" r:id="rId670"/>
    <p:sldId id="4306" r:id="rId671"/>
    <p:sldId id="4307" r:id="rId672"/>
    <p:sldId id="4296" r:id="rId673"/>
    <p:sldId id="4270" r:id="rId674"/>
    <p:sldId id="4271" r:id="rId675"/>
    <p:sldId id="4272" r:id="rId676"/>
    <p:sldId id="4273" r:id="rId677"/>
    <p:sldId id="4308" r:id="rId678"/>
    <p:sldId id="4360" r:id="rId679"/>
    <p:sldId id="4361" r:id="rId680"/>
    <p:sldId id="2986" r:id="rId681"/>
    <p:sldId id="2987" r:id="rId682"/>
    <p:sldId id="2990" r:id="rId683"/>
    <p:sldId id="4316" r:id="rId684"/>
    <p:sldId id="4317" r:id="rId685"/>
    <p:sldId id="4318" r:id="rId686"/>
    <p:sldId id="4319" r:id="rId687"/>
    <p:sldId id="4320" r:id="rId688"/>
    <p:sldId id="4321" r:id="rId689"/>
    <p:sldId id="4322" r:id="rId690"/>
    <p:sldId id="4323" r:id="rId691"/>
    <p:sldId id="4324" r:id="rId692"/>
    <p:sldId id="4325" r:id="rId693"/>
    <p:sldId id="4326" r:id="rId694"/>
    <p:sldId id="4327" r:id="rId695"/>
    <p:sldId id="4328" r:id="rId696"/>
    <p:sldId id="4329" r:id="rId697"/>
    <p:sldId id="4330" r:id="rId698"/>
    <p:sldId id="4331" r:id="rId699"/>
    <p:sldId id="4332" r:id="rId700"/>
    <p:sldId id="4333" r:id="rId701"/>
    <p:sldId id="4334" r:id="rId702"/>
    <p:sldId id="4335" r:id="rId703"/>
    <p:sldId id="4336" r:id="rId704"/>
    <p:sldId id="4337" r:id="rId705"/>
    <p:sldId id="4338" r:id="rId706"/>
    <p:sldId id="4339" r:id="rId707"/>
    <p:sldId id="4340" r:id="rId708"/>
    <p:sldId id="4341" r:id="rId709"/>
    <p:sldId id="4342" r:id="rId710"/>
    <p:sldId id="4343" r:id="rId711"/>
    <p:sldId id="4344" r:id="rId712"/>
    <p:sldId id="4345" r:id="rId713"/>
    <p:sldId id="4346" r:id="rId714"/>
    <p:sldId id="4347" r:id="rId715"/>
    <p:sldId id="4348" r:id="rId716"/>
    <p:sldId id="4349" r:id="rId717"/>
    <p:sldId id="4350" r:id="rId718"/>
    <p:sldId id="4351" r:id="rId719"/>
    <p:sldId id="4352" r:id="rId720"/>
    <p:sldId id="4353" r:id="rId721"/>
    <p:sldId id="3007" r:id="rId722"/>
    <p:sldId id="4314" r:id="rId723"/>
    <p:sldId id="4354" r:id="rId724"/>
    <p:sldId id="4355" r:id="rId725"/>
    <p:sldId id="4356" r:id="rId726"/>
    <p:sldId id="4357" r:id="rId727"/>
    <p:sldId id="4358" r:id="rId728"/>
    <p:sldId id="4359" r:id="rId729"/>
    <p:sldId id="4313" r:id="rId730"/>
    <p:sldId id="4276" r:id="rId731"/>
    <p:sldId id="2991" r:id="rId732"/>
    <p:sldId id="2992" r:id="rId733"/>
    <p:sldId id="2993" r:id="rId734"/>
    <p:sldId id="2994" r:id="rId735"/>
    <p:sldId id="2995" r:id="rId736"/>
    <p:sldId id="3002" r:id="rId737"/>
    <p:sldId id="2999" r:id="rId738"/>
    <p:sldId id="3004" r:id="rId739"/>
    <p:sldId id="3003" r:id="rId740"/>
    <p:sldId id="3005" r:id="rId741"/>
    <p:sldId id="2659" r:id="rId742"/>
    <p:sldId id="2660" r:id="rId743"/>
    <p:sldId id="2661" r:id="rId744"/>
    <p:sldId id="2662" r:id="rId745"/>
    <p:sldId id="2663" r:id="rId746"/>
    <p:sldId id="2668" r:id="rId747"/>
    <p:sldId id="2669" r:id="rId748"/>
    <p:sldId id="2670" r:id="rId749"/>
    <p:sldId id="2671" r:id="rId750"/>
    <p:sldId id="2901" r:id="rId751"/>
    <p:sldId id="2902" r:id="rId752"/>
    <p:sldId id="2903" r:id="rId753"/>
    <p:sldId id="2904" r:id="rId754"/>
    <p:sldId id="2920" r:id="rId755"/>
    <p:sldId id="2672" r:id="rId756"/>
    <p:sldId id="2673" r:id="rId757"/>
    <p:sldId id="2872" r:id="rId758"/>
    <p:sldId id="2873" r:id="rId759"/>
    <p:sldId id="2921" r:id="rId760"/>
    <p:sldId id="2874" r:id="rId761"/>
    <p:sldId id="2875" r:id="rId762"/>
    <p:sldId id="2664" r:id="rId763"/>
    <p:sldId id="2674" r:id="rId764"/>
    <p:sldId id="2696" r:id="rId765"/>
    <p:sldId id="2698" r:id="rId766"/>
    <p:sldId id="2677" r:id="rId767"/>
    <p:sldId id="2688" r:id="rId768"/>
    <p:sldId id="2877" r:id="rId769"/>
    <p:sldId id="2878" r:id="rId770"/>
    <p:sldId id="2918" r:id="rId771"/>
    <p:sldId id="2879" r:id="rId772"/>
    <p:sldId id="2880" r:id="rId773"/>
    <p:sldId id="2881" r:id="rId774"/>
    <p:sldId id="2882" r:id="rId775"/>
    <p:sldId id="2883" r:id="rId776"/>
    <p:sldId id="2884" r:id="rId777"/>
    <p:sldId id="2885" r:id="rId778"/>
    <p:sldId id="2886" r:id="rId779"/>
    <p:sldId id="2887" r:id="rId780"/>
    <p:sldId id="2888" r:id="rId781"/>
    <p:sldId id="2889" r:id="rId782"/>
    <p:sldId id="2890" r:id="rId783"/>
    <p:sldId id="2891" r:id="rId784"/>
    <p:sldId id="2892" r:id="rId785"/>
    <p:sldId id="2893" r:id="rId786"/>
    <p:sldId id="2894" r:id="rId787"/>
    <p:sldId id="2895" r:id="rId788"/>
    <p:sldId id="2896" r:id="rId789"/>
    <p:sldId id="2906" r:id="rId790"/>
    <p:sldId id="2907" r:id="rId791"/>
    <p:sldId id="2908" r:id="rId792"/>
    <p:sldId id="2909" r:id="rId793"/>
    <p:sldId id="2910" r:id="rId794"/>
    <p:sldId id="2911" r:id="rId795"/>
    <p:sldId id="2912" r:id="rId796"/>
    <p:sldId id="2913" r:id="rId797"/>
    <p:sldId id="2914" r:id="rId798"/>
    <p:sldId id="2915" r:id="rId799"/>
    <p:sldId id="2916" r:id="rId800"/>
    <p:sldId id="2919" r:id="rId801"/>
    <p:sldId id="2897" r:id="rId802"/>
    <p:sldId id="2905" r:id="rId803"/>
    <p:sldId id="2917" r:id="rId804"/>
    <p:sldId id="2900" r:id="rId805"/>
    <p:sldId id="2876" r:id="rId806"/>
    <p:sldId id="2675" r:id="rId807"/>
    <p:sldId id="2680" r:id="rId808"/>
    <p:sldId id="2689" r:id="rId809"/>
    <p:sldId id="2681" r:id="rId810"/>
    <p:sldId id="2899" r:id="rId811"/>
    <p:sldId id="2678" r:id="rId812"/>
    <p:sldId id="2923" r:id="rId813"/>
    <p:sldId id="2701" r:id="rId814"/>
    <p:sldId id="2926" r:id="rId815"/>
    <p:sldId id="2927" r:id="rId816"/>
    <p:sldId id="2928" r:id="rId817"/>
    <p:sldId id="2929" r:id="rId818"/>
    <p:sldId id="2930" r:id="rId819"/>
    <p:sldId id="2937" r:id="rId820"/>
    <p:sldId id="2938" r:id="rId821"/>
    <p:sldId id="2788" r:id="rId822"/>
    <p:sldId id="2778" r:id="rId823"/>
    <p:sldId id="2779" r:id="rId824"/>
    <p:sldId id="2780" r:id="rId825"/>
    <p:sldId id="2781" r:id="rId826"/>
    <p:sldId id="2782" r:id="rId827"/>
    <p:sldId id="2783" r:id="rId828"/>
    <p:sldId id="2784" r:id="rId829"/>
    <p:sldId id="2785" r:id="rId830"/>
    <p:sldId id="2786" r:id="rId831"/>
    <p:sldId id="2787" r:id="rId832"/>
    <p:sldId id="2752" r:id="rId833"/>
    <p:sldId id="2771" r:id="rId834"/>
    <p:sldId id="2676" r:id="rId835"/>
    <p:sldId id="2924" r:id="rId836"/>
    <p:sldId id="2925" r:id="rId837"/>
    <p:sldId id="2682" r:id="rId838"/>
    <p:sldId id="2942" r:id="rId839"/>
    <p:sldId id="2943" r:id="rId840"/>
    <p:sldId id="2690" r:id="rId841"/>
    <p:sldId id="2002" r:id="rId842"/>
    <p:sldId id="2751" r:id="rId843"/>
    <p:sldId id="2941" r:id="rId844"/>
    <p:sldId id="2940" r:id="rId845"/>
    <p:sldId id="2041" r:id="rId846"/>
    <p:sldId id="2934" r:id="rId847"/>
    <p:sldId id="2935" r:id="rId848"/>
    <p:sldId id="2936" r:id="rId849"/>
    <p:sldId id="2745" r:id="rId850"/>
    <p:sldId id="2932" r:id="rId851"/>
    <p:sldId id="2746" r:id="rId852"/>
    <p:sldId id="2747" r:id="rId853"/>
    <p:sldId id="2748" r:id="rId854"/>
    <p:sldId id="2749" r:id="rId855"/>
    <p:sldId id="2933" r:id="rId856"/>
    <p:sldId id="2721" r:id="rId857"/>
    <p:sldId id="2722" r:id="rId858"/>
    <p:sldId id="2945" r:id="rId859"/>
    <p:sldId id="4216" r:id="rId860"/>
    <p:sldId id="4217" r:id="rId861"/>
    <p:sldId id="4220" r:id="rId862"/>
    <p:sldId id="2808" r:id="rId863"/>
    <p:sldId id="2867" r:id="rId864"/>
    <p:sldId id="2842" r:id="rId865"/>
    <p:sldId id="2843" r:id="rId866"/>
    <p:sldId id="2844" r:id="rId867"/>
    <p:sldId id="2852" r:id="rId868"/>
    <p:sldId id="2853" r:id="rId869"/>
    <p:sldId id="2854" r:id="rId870"/>
    <p:sldId id="2855" r:id="rId871"/>
    <p:sldId id="2856" r:id="rId872"/>
    <p:sldId id="2857" r:id="rId873"/>
    <p:sldId id="2858" r:id="rId874"/>
    <p:sldId id="2859" r:id="rId875"/>
    <p:sldId id="2860" r:id="rId876"/>
    <p:sldId id="2861" r:id="rId877"/>
    <p:sldId id="2862" r:id="rId878"/>
    <p:sldId id="2863" r:id="rId879"/>
    <p:sldId id="2864" r:id="rId880"/>
    <p:sldId id="2812" r:id="rId881"/>
    <p:sldId id="2813" r:id="rId882"/>
    <p:sldId id="2871" r:id="rId883"/>
    <p:sldId id="4218" r:id="rId884"/>
    <p:sldId id="4221" r:id="rId885"/>
    <p:sldId id="4219" r:id="rId886"/>
    <p:sldId id="4222" r:id="rId887"/>
    <p:sldId id="4223" r:id="rId888"/>
    <p:sldId id="2939" r:id="rId889"/>
    <p:sldId id="4206" r:id="rId890"/>
    <p:sldId id="2946" r:id="rId891"/>
    <p:sldId id="2950" r:id="rId892"/>
    <p:sldId id="4210" r:id="rId893"/>
    <p:sldId id="4207" r:id="rId894"/>
    <p:sldId id="4213" r:id="rId895"/>
    <p:sldId id="4214" r:id="rId896"/>
    <p:sldId id="4209" r:id="rId897"/>
    <p:sldId id="4211" r:id="rId898"/>
    <p:sldId id="4212" r:id="rId899"/>
    <p:sldId id="2949" r:id="rId900"/>
    <p:sldId id="2947" r:id="rId901"/>
    <p:sldId id="2944" r:id="rId902"/>
    <p:sldId id="4215" r:id="rId9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13" id="{B459174E-94CD-F249-87E1-BDDF6F5D1DAC}">
          <p14:sldIdLst>
            <p14:sldId id="4416"/>
            <p14:sldId id="4439"/>
            <p14:sldId id="3559"/>
            <p14:sldId id="3576"/>
            <p14:sldId id="3560"/>
            <p14:sldId id="4440"/>
            <p14:sldId id="3563"/>
            <p14:sldId id="2067"/>
            <p14:sldId id="2082"/>
            <p14:sldId id="3564"/>
            <p14:sldId id="3562"/>
            <p14:sldId id="3561"/>
            <p14:sldId id="3565"/>
            <p14:sldId id="3567"/>
            <p14:sldId id="3569"/>
            <p14:sldId id="3566"/>
            <p14:sldId id="3570"/>
            <p14:sldId id="3573"/>
            <p14:sldId id="3589"/>
            <p14:sldId id="3574"/>
            <p14:sldId id="3590"/>
            <p14:sldId id="3575"/>
            <p14:sldId id="3591"/>
            <p14:sldId id="4424"/>
            <p14:sldId id="4433"/>
            <p14:sldId id="3572"/>
            <p14:sldId id="3577"/>
            <p14:sldId id="3578"/>
            <p14:sldId id="4425"/>
            <p14:sldId id="4426"/>
            <p14:sldId id="4427"/>
            <p14:sldId id="4428"/>
            <p14:sldId id="4429"/>
            <p14:sldId id="4430"/>
            <p14:sldId id="3580"/>
            <p14:sldId id="3581"/>
            <p14:sldId id="3592"/>
            <p14:sldId id="4431"/>
            <p14:sldId id="4417"/>
            <p14:sldId id="4418"/>
            <p14:sldId id="4419"/>
            <p14:sldId id="4420"/>
            <p14:sldId id="4421"/>
            <p14:sldId id="4423"/>
            <p14:sldId id="4432"/>
            <p14:sldId id="3571"/>
            <p14:sldId id="3582"/>
            <p14:sldId id="3583"/>
            <p14:sldId id="3584"/>
            <p14:sldId id="3586"/>
            <p14:sldId id="3587"/>
            <p14:sldId id="3585"/>
            <p14:sldId id="3595"/>
            <p14:sldId id="3588"/>
            <p14:sldId id="4434"/>
            <p14:sldId id="4436"/>
            <p14:sldId id="4437"/>
            <p14:sldId id="4438"/>
            <p14:sldId id="4435"/>
            <p14:sldId id="3597"/>
            <p14:sldId id="3593"/>
            <p14:sldId id="3598"/>
            <p14:sldId id="3687"/>
            <p14:sldId id="3685"/>
            <p14:sldId id="3686"/>
            <p14:sldId id="4441"/>
            <p14:sldId id="3617"/>
            <p14:sldId id="3602"/>
            <p14:sldId id="3648"/>
            <p14:sldId id="3664"/>
            <p14:sldId id="3665"/>
            <p14:sldId id="3603"/>
            <p14:sldId id="4446"/>
            <p14:sldId id="3674"/>
            <p14:sldId id="4447"/>
            <p14:sldId id="4442"/>
            <p14:sldId id="440"/>
            <p14:sldId id="3606"/>
            <p14:sldId id="4444"/>
            <p14:sldId id="3607"/>
            <p14:sldId id="4445"/>
            <p14:sldId id="3608"/>
            <p14:sldId id="3609"/>
            <p14:sldId id="4443"/>
            <p14:sldId id="3610"/>
            <p14:sldId id="3611"/>
            <p14:sldId id="3612"/>
            <p14:sldId id="3614"/>
            <p14:sldId id="3613"/>
            <p14:sldId id="3615"/>
            <p14:sldId id="3682"/>
            <p14:sldId id="3683"/>
            <p14:sldId id="4449"/>
            <p14:sldId id="3666"/>
            <p14:sldId id="3668"/>
            <p14:sldId id="3669"/>
            <p14:sldId id="3670"/>
            <p14:sldId id="3671"/>
            <p14:sldId id="3672"/>
            <p14:sldId id="3599"/>
            <p14:sldId id="3600"/>
            <p14:sldId id="3649"/>
            <p14:sldId id="3650"/>
            <p14:sldId id="3651"/>
            <p14:sldId id="3652"/>
            <p14:sldId id="3653"/>
            <p14:sldId id="3654"/>
            <p14:sldId id="3655"/>
            <p14:sldId id="3656"/>
            <p14:sldId id="3657"/>
            <p14:sldId id="3658"/>
            <p14:sldId id="4448"/>
            <p14:sldId id="3667"/>
            <p14:sldId id="4450"/>
            <p14:sldId id="3616"/>
            <p14:sldId id="396"/>
            <p14:sldId id="276"/>
            <p14:sldId id="349"/>
            <p14:sldId id="406"/>
            <p14:sldId id="407"/>
            <p14:sldId id="408"/>
            <p14:sldId id="425"/>
            <p14:sldId id="303"/>
            <p14:sldId id="2011"/>
            <p14:sldId id="2012"/>
            <p14:sldId id="2013"/>
            <p14:sldId id="2008"/>
            <p14:sldId id="1772"/>
            <p14:sldId id="2251"/>
            <p14:sldId id="2354"/>
            <p14:sldId id="2442"/>
            <p14:sldId id="2455"/>
            <p14:sldId id="3618"/>
            <p14:sldId id="3620"/>
            <p14:sldId id="3621"/>
            <p14:sldId id="3637"/>
            <p14:sldId id="3638"/>
            <p14:sldId id="3639"/>
            <p14:sldId id="3675"/>
            <p14:sldId id="3640"/>
            <p14:sldId id="3641"/>
            <p14:sldId id="3642"/>
            <p14:sldId id="3643"/>
            <p14:sldId id="3659"/>
            <p14:sldId id="3660"/>
            <p14:sldId id="3661"/>
            <p14:sldId id="3662"/>
            <p14:sldId id="3645"/>
            <p14:sldId id="3646"/>
            <p14:sldId id="3647"/>
            <p14:sldId id="3676"/>
            <p14:sldId id="3677"/>
            <p14:sldId id="3680"/>
          </p14:sldIdLst>
        </p14:section>
        <p14:section name="Week12" id="{9E326C53-12F0-6442-825C-2FA2DC8A2998}">
          <p14:sldIdLst>
            <p14:sldId id="4411"/>
            <p14:sldId id="3327"/>
            <p14:sldId id="3329"/>
            <p14:sldId id="3330"/>
            <p14:sldId id="3331"/>
            <p14:sldId id="3332"/>
            <p14:sldId id="3333"/>
            <p14:sldId id="3334"/>
            <p14:sldId id="3335"/>
            <p14:sldId id="3328"/>
            <p14:sldId id="3336"/>
            <p14:sldId id="3337"/>
            <p14:sldId id="3338"/>
            <p14:sldId id="4415"/>
            <p14:sldId id="3339"/>
            <p14:sldId id="3340"/>
            <p14:sldId id="3341"/>
            <p14:sldId id="3342"/>
            <p14:sldId id="3345"/>
            <p14:sldId id="3343"/>
            <p14:sldId id="3346"/>
            <p14:sldId id="3347"/>
            <p14:sldId id="3348"/>
            <p14:sldId id="3350"/>
            <p14:sldId id="3349"/>
            <p14:sldId id="3351"/>
            <p14:sldId id="4414"/>
          </p14:sldIdLst>
        </p14:section>
        <p14:section name="Week11" id="{7CD08E41-D5F6-CF45-BD49-62AC976D6540}">
          <p14:sldIdLst>
            <p14:sldId id="4377"/>
            <p14:sldId id="4382"/>
            <p14:sldId id="4381"/>
            <p14:sldId id="4383"/>
            <p14:sldId id="3453"/>
            <p14:sldId id="4387"/>
            <p14:sldId id="4384"/>
            <p14:sldId id="4385"/>
            <p14:sldId id="4386"/>
            <p14:sldId id="3454"/>
            <p14:sldId id="3362"/>
            <p14:sldId id="3469"/>
            <p14:sldId id="3455"/>
            <p14:sldId id="3456"/>
            <p14:sldId id="3457"/>
            <p14:sldId id="3458"/>
            <p14:sldId id="3459"/>
            <p14:sldId id="3460"/>
            <p14:sldId id="3461"/>
            <p14:sldId id="3462"/>
            <p14:sldId id="3463"/>
            <p14:sldId id="3464"/>
            <p14:sldId id="3465"/>
            <p14:sldId id="3466"/>
            <p14:sldId id="3467"/>
            <p14:sldId id="3468"/>
            <p14:sldId id="3443"/>
            <p14:sldId id="3366"/>
            <p14:sldId id="3406"/>
            <p14:sldId id="3422"/>
            <p14:sldId id="3423"/>
            <p14:sldId id="3424"/>
            <p14:sldId id="3427"/>
            <p14:sldId id="3428"/>
            <p14:sldId id="3429"/>
            <p14:sldId id="3425"/>
            <p14:sldId id="3396"/>
            <p14:sldId id="3395"/>
            <p14:sldId id="3394"/>
            <p14:sldId id="3410"/>
            <p14:sldId id="3411"/>
            <p14:sldId id="3412"/>
            <p14:sldId id="3413"/>
            <p14:sldId id="3414"/>
            <p14:sldId id="3415"/>
            <p14:sldId id="3416"/>
            <p14:sldId id="3417"/>
            <p14:sldId id="3418"/>
            <p14:sldId id="3386"/>
            <p14:sldId id="3387"/>
            <p14:sldId id="3419"/>
            <p14:sldId id="3420"/>
            <p14:sldId id="3408"/>
            <p14:sldId id="3421"/>
            <p14:sldId id="3390"/>
            <p14:sldId id="3389"/>
            <p14:sldId id="3370"/>
            <p14:sldId id="3441"/>
            <p14:sldId id="3438"/>
            <p14:sldId id="3439"/>
            <p14:sldId id="3446"/>
            <p14:sldId id="3430"/>
            <p14:sldId id="3432"/>
            <p14:sldId id="3431"/>
            <p14:sldId id="3433"/>
            <p14:sldId id="3434"/>
            <p14:sldId id="3437"/>
            <p14:sldId id="3435"/>
            <p14:sldId id="3436"/>
            <p14:sldId id="3440"/>
            <p14:sldId id="3364"/>
            <p14:sldId id="3470"/>
            <p14:sldId id="3471"/>
            <p14:sldId id="3409"/>
            <p14:sldId id="3449"/>
            <p14:sldId id="3450"/>
            <p14:sldId id="4378"/>
            <p14:sldId id="4379"/>
            <p14:sldId id="3448"/>
            <p14:sldId id="4380"/>
            <p14:sldId id="3447"/>
            <p14:sldId id="3489"/>
            <p14:sldId id="3451"/>
            <p14:sldId id="4389"/>
            <p14:sldId id="3452"/>
            <p14:sldId id="4390"/>
            <p14:sldId id="4391"/>
            <p14:sldId id="3483"/>
            <p14:sldId id="4397"/>
            <p14:sldId id="4399"/>
            <p14:sldId id="4396"/>
            <p14:sldId id="4395"/>
            <p14:sldId id="3486"/>
            <p14:sldId id="4400"/>
            <p14:sldId id="3485"/>
            <p14:sldId id="4401"/>
            <p14:sldId id="3484"/>
            <p14:sldId id="3487"/>
            <p14:sldId id="4392"/>
            <p14:sldId id="4393"/>
            <p14:sldId id="4394"/>
            <p14:sldId id="4402"/>
            <p14:sldId id="4406"/>
            <p14:sldId id="4403"/>
            <p14:sldId id="4404"/>
            <p14:sldId id="4407"/>
            <p14:sldId id="3490"/>
            <p14:sldId id="3535"/>
            <p14:sldId id="3520"/>
            <p14:sldId id="3542"/>
            <p14:sldId id="3521"/>
            <p14:sldId id="3536"/>
            <p14:sldId id="3522"/>
            <p14:sldId id="3523"/>
            <p14:sldId id="3524"/>
            <p14:sldId id="3525"/>
            <p14:sldId id="3526"/>
            <p14:sldId id="3527"/>
            <p14:sldId id="3528"/>
            <p14:sldId id="3529"/>
            <p14:sldId id="3530"/>
            <p14:sldId id="3531"/>
            <p14:sldId id="3532"/>
            <p14:sldId id="3533"/>
            <p14:sldId id="3537"/>
            <p14:sldId id="3538"/>
            <p14:sldId id="3539"/>
            <p14:sldId id="3540"/>
            <p14:sldId id="4408"/>
            <p14:sldId id="3495"/>
            <p14:sldId id="3500"/>
            <p14:sldId id="3493"/>
            <p14:sldId id="3496"/>
            <p14:sldId id="3497"/>
            <p14:sldId id="3498"/>
            <p14:sldId id="3491"/>
            <p14:sldId id="3499"/>
            <p14:sldId id="3488"/>
            <p14:sldId id="3503"/>
            <p14:sldId id="3513"/>
            <p14:sldId id="3507"/>
            <p14:sldId id="3504"/>
            <p14:sldId id="3505"/>
            <p14:sldId id="3506"/>
            <p14:sldId id="4409"/>
            <p14:sldId id="4410"/>
            <p14:sldId id="3517"/>
            <p14:sldId id="3508"/>
            <p14:sldId id="3510"/>
            <p14:sldId id="3511"/>
            <p14:sldId id="3509"/>
            <p14:sldId id="3512"/>
            <p14:sldId id="3514"/>
            <p14:sldId id="3518"/>
            <p14:sldId id="3515"/>
            <p14:sldId id="3516"/>
            <p14:sldId id="3519"/>
            <p14:sldId id="3482"/>
          </p14:sldIdLst>
        </p14:section>
        <p14:section name="Week10" id="{B53E502E-FA69-FE43-B061-BD6AE9AF9F26}">
          <p14:sldIdLst>
            <p14:sldId id="4362"/>
            <p14:sldId id="4363"/>
            <p14:sldId id="3010"/>
            <p14:sldId id="3077"/>
            <p14:sldId id="3078"/>
            <p14:sldId id="3018"/>
            <p14:sldId id="3019"/>
            <p14:sldId id="3014"/>
            <p14:sldId id="3017"/>
            <p14:sldId id="3022"/>
            <p14:sldId id="3023"/>
            <p14:sldId id="3091"/>
            <p14:sldId id="3024"/>
            <p14:sldId id="3092"/>
            <p14:sldId id="3025"/>
            <p14:sldId id="3093"/>
            <p14:sldId id="3026"/>
            <p14:sldId id="3094"/>
            <p14:sldId id="3027"/>
            <p14:sldId id="3028"/>
            <p14:sldId id="3032"/>
            <p14:sldId id="3021"/>
            <p14:sldId id="3029"/>
            <p14:sldId id="3079"/>
            <p14:sldId id="3030"/>
            <p14:sldId id="3080"/>
            <p14:sldId id="3031"/>
            <p14:sldId id="3081"/>
            <p14:sldId id="3033"/>
            <p14:sldId id="3082"/>
            <p14:sldId id="3034"/>
            <p14:sldId id="3083"/>
            <p14:sldId id="3035"/>
            <p14:sldId id="3084"/>
            <p14:sldId id="3036"/>
            <p14:sldId id="3085"/>
            <p14:sldId id="3037"/>
            <p14:sldId id="3086"/>
            <p14:sldId id="3038"/>
            <p14:sldId id="3087"/>
            <p14:sldId id="3039"/>
            <p14:sldId id="3088"/>
            <p14:sldId id="3040"/>
            <p14:sldId id="3089"/>
            <p14:sldId id="3041"/>
            <p14:sldId id="3090"/>
            <p14:sldId id="3042"/>
            <p14:sldId id="3043"/>
            <p14:sldId id="3058"/>
            <p14:sldId id="3097"/>
            <p14:sldId id="4364"/>
            <p14:sldId id="3013"/>
            <p14:sldId id="3047"/>
            <p14:sldId id="3049"/>
            <p14:sldId id="3048"/>
            <p14:sldId id="3050"/>
            <p14:sldId id="3051"/>
            <p14:sldId id="3052"/>
            <p14:sldId id="3053"/>
            <p14:sldId id="3054"/>
            <p14:sldId id="3057"/>
            <p14:sldId id="3055"/>
            <p14:sldId id="3059"/>
            <p14:sldId id="3056"/>
            <p14:sldId id="3011"/>
            <p14:sldId id="4365"/>
            <p14:sldId id="3012"/>
            <p14:sldId id="3095"/>
            <p14:sldId id="3096"/>
            <p14:sldId id="4368"/>
            <p14:sldId id="3015"/>
            <p14:sldId id="3016"/>
            <p14:sldId id="4366"/>
            <p14:sldId id="3060"/>
            <p14:sldId id="3061"/>
            <p14:sldId id="3062"/>
            <p14:sldId id="3063"/>
            <p14:sldId id="3064"/>
            <p14:sldId id="4371"/>
            <p14:sldId id="4369"/>
            <p14:sldId id="4370"/>
            <p14:sldId id="3066"/>
            <p14:sldId id="3076"/>
            <p14:sldId id="3067"/>
            <p14:sldId id="3068"/>
            <p14:sldId id="3069"/>
            <p14:sldId id="3070"/>
            <p14:sldId id="3071"/>
            <p14:sldId id="3072"/>
            <p14:sldId id="3073"/>
            <p14:sldId id="3074"/>
            <p14:sldId id="3075"/>
            <p14:sldId id="3101"/>
            <p14:sldId id="3102"/>
            <p14:sldId id="3103"/>
            <p14:sldId id="3104"/>
            <p14:sldId id="3105"/>
            <p14:sldId id="3106"/>
            <p14:sldId id="3107"/>
            <p14:sldId id="3108"/>
            <p14:sldId id="3109"/>
            <p14:sldId id="3110"/>
            <p14:sldId id="3111"/>
            <p14:sldId id="3098"/>
            <p14:sldId id="3099"/>
            <p14:sldId id="3120"/>
            <p14:sldId id="3121"/>
            <p14:sldId id="3112"/>
            <p14:sldId id="3113"/>
            <p14:sldId id="3114"/>
            <p14:sldId id="3115"/>
            <p14:sldId id="3116"/>
            <p14:sldId id="3117"/>
            <p14:sldId id="3118"/>
            <p14:sldId id="3119"/>
            <p14:sldId id="4372"/>
            <p14:sldId id="4373"/>
            <p14:sldId id="4374"/>
            <p14:sldId id="3123"/>
            <p14:sldId id="3124"/>
            <p14:sldId id="4375"/>
            <p14:sldId id="3006"/>
            <p14:sldId id="4367"/>
            <p14:sldId id="3122"/>
            <p14:sldId id="3189"/>
            <p14:sldId id="3360"/>
            <p14:sldId id="3131"/>
            <p14:sldId id="3126"/>
            <p14:sldId id="3128"/>
            <p14:sldId id="3127"/>
            <p14:sldId id="3132"/>
            <p14:sldId id="3149"/>
            <p14:sldId id="3134"/>
            <p14:sldId id="3133"/>
            <p14:sldId id="3139"/>
            <p14:sldId id="3136"/>
            <p14:sldId id="3138"/>
            <p14:sldId id="3140"/>
            <p14:sldId id="3141"/>
            <p14:sldId id="3142"/>
            <p14:sldId id="3144"/>
            <p14:sldId id="3145"/>
            <p14:sldId id="3147"/>
            <p14:sldId id="3153"/>
            <p14:sldId id="3154"/>
            <p14:sldId id="3151"/>
            <p14:sldId id="3155"/>
            <p14:sldId id="3158"/>
            <p14:sldId id="3156"/>
            <p14:sldId id="3157"/>
            <p14:sldId id="3159"/>
            <p14:sldId id="3160"/>
            <p14:sldId id="3161"/>
            <p14:sldId id="3162"/>
            <p14:sldId id="3163"/>
            <p14:sldId id="3164"/>
            <p14:sldId id="3165"/>
            <p14:sldId id="3146"/>
            <p14:sldId id="3148"/>
            <p14:sldId id="3169"/>
            <p14:sldId id="3167"/>
            <p14:sldId id="3168"/>
            <p14:sldId id="3166"/>
            <p14:sldId id="3170"/>
            <p14:sldId id="3171"/>
            <p14:sldId id="3172"/>
            <p14:sldId id="3173"/>
            <p14:sldId id="3174"/>
            <p14:sldId id="3175"/>
            <p14:sldId id="3176"/>
            <p14:sldId id="3177"/>
            <p14:sldId id="3178"/>
            <p14:sldId id="3179"/>
            <p14:sldId id="3186"/>
            <p14:sldId id="3180"/>
            <p14:sldId id="3181"/>
            <p14:sldId id="3182"/>
            <p14:sldId id="3183"/>
            <p14:sldId id="3184"/>
            <p14:sldId id="3185"/>
            <p14:sldId id="3187"/>
            <p14:sldId id="3290"/>
            <p14:sldId id="3298"/>
            <p14:sldId id="3297"/>
            <p14:sldId id="3299"/>
            <p14:sldId id="3228"/>
            <p14:sldId id="3227"/>
            <p14:sldId id="3225"/>
            <p14:sldId id="3229"/>
            <p14:sldId id="3230"/>
            <p14:sldId id="3249"/>
            <p14:sldId id="3231"/>
            <p14:sldId id="3232"/>
            <p14:sldId id="3250"/>
            <p14:sldId id="3233"/>
            <p14:sldId id="3234"/>
            <p14:sldId id="3235"/>
            <p14:sldId id="3236"/>
            <p14:sldId id="3251"/>
            <p14:sldId id="3237"/>
            <p14:sldId id="3238"/>
            <p14:sldId id="3252"/>
            <p14:sldId id="3239"/>
            <p14:sldId id="3240"/>
            <p14:sldId id="3241"/>
            <p14:sldId id="3242"/>
            <p14:sldId id="3253"/>
            <p14:sldId id="3243"/>
            <p14:sldId id="3244"/>
            <p14:sldId id="3245"/>
            <p14:sldId id="3246"/>
            <p14:sldId id="3247"/>
            <p14:sldId id="3254"/>
            <p14:sldId id="3255"/>
            <p14:sldId id="3256"/>
            <p14:sldId id="3257"/>
            <p14:sldId id="3258"/>
            <p14:sldId id="3259"/>
            <p14:sldId id="3260"/>
            <p14:sldId id="3261"/>
            <p14:sldId id="3262"/>
            <p14:sldId id="3263"/>
            <p14:sldId id="3264"/>
            <p14:sldId id="3266"/>
            <p14:sldId id="3267"/>
            <p14:sldId id="3268"/>
            <p14:sldId id="3269"/>
            <p14:sldId id="3270"/>
            <p14:sldId id="3271"/>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304"/>
            <p14:sldId id="3306"/>
            <p14:sldId id="3307"/>
            <p14:sldId id="3308"/>
            <p14:sldId id="3309"/>
            <p14:sldId id="3310"/>
            <p14:sldId id="3311"/>
            <p14:sldId id="3317"/>
            <p14:sldId id="3318"/>
            <p14:sldId id="3319"/>
            <p14:sldId id="3321"/>
            <p14:sldId id="3322"/>
            <p14:sldId id="3320"/>
            <p14:sldId id="3316"/>
            <p14:sldId id="3301"/>
            <p14:sldId id="3300"/>
            <p14:sldId id="4376"/>
          </p14:sldIdLst>
        </p14:section>
        <p14:section name="Week09" id="{BE0C1EA7-B4DF-4380-B0C7-F91B219B095B}">
          <p14:sldIdLst>
            <p14:sldId id="4176"/>
            <p14:sldId id="4292"/>
            <p14:sldId id="4235"/>
            <p14:sldId id="4278"/>
            <p14:sldId id="4279"/>
            <p14:sldId id="4280"/>
            <p14:sldId id="4282"/>
            <p14:sldId id="4281"/>
            <p14:sldId id="4284"/>
            <p14:sldId id="4237"/>
            <p14:sldId id="2898"/>
            <p14:sldId id="4283"/>
            <p14:sldId id="4285"/>
            <p14:sldId id="4277"/>
            <p14:sldId id="4286"/>
            <p14:sldId id="4239"/>
            <p14:sldId id="4238"/>
            <p14:sldId id="4240"/>
            <p14:sldId id="4287"/>
            <p14:sldId id="4288"/>
            <p14:sldId id="4241"/>
            <p14:sldId id="4242"/>
            <p14:sldId id="4243"/>
            <p14:sldId id="4244"/>
            <p14:sldId id="4245"/>
            <p14:sldId id="4246"/>
            <p14:sldId id="4247"/>
            <p14:sldId id="4248"/>
            <p14:sldId id="4249"/>
            <p14:sldId id="4250"/>
            <p14:sldId id="4251"/>
            <p14:sldId id="4252"/>
            <p14:sldId id="4253"/>
            <p14:sldId id="4254"/>
            <p14:sldId id="4255"/>
            <p14:sldId id="4256"/>
            <p14:sldId id="4290"/>
            <p14:sldId id="4257"/>
            <p14:sldId id="4258"/>
            <p14:sldId id="2922"/>
            <p14:sldId id="4293"/>
            <p14:sldId id="4289"/>
            <p14:sldId id="4291"/>
            <p14:sldId id="4294"/>
            <p14:sldId id="4295"/>
            <p14:sldId id="4304"/>
            <p14:sldId id="4311"/>
            <p14:sldId id="4300"/>
            <p14:sldId id="4228"/>
            <p14:sldId id="4229"/>
            <p14:sldId id="4230"/>
            <p14:sldId id="4231"/>
            <p14:sldId id="4305"/>
            <p14:sldId id="4301"/>
            <p14:sldId id="4302"/>
            <p14:sldId id="4232"/>
            <p14:sldId id="4303"/>
            <p14:sldId id="4234"/>
            <p14:sldId id="4260"/>
            <p14:sldId id="4297"/>
            <p14:sldId id="4261"/>
            <p14:sldId id="4262"/>
            <p14:sldId id="4263"/>
            <p14:sldId id="4264"/>
            <p14:sldId id="4265"/>
            <p14:sldId id="4266"/>
            <p14:sldId id="4267"/>
            <p14:sldId id="4298"/>
            <p14:sldId id="4306"/>
            <p14:sldId id="4307"/>
            <p14:sldId id="4296"/>
            <p14:sldId id="4270"/>
            <p14:sldId id="4271"/>
            <p14:sldId id="4272"/>
            <p14:sldId id="4273"/>
            <p14:sldId id="4308"/>
            <p14:sldId id="4360"/>
            <p14:sldId id="4361"/>
            <p14:sldId id="2986"/>
            <p14:sldId id="2987"/>
            <p14:sldId id="2990"/>
            <p14:sldId id="4316"/>
            <p14:sldId id="4317"/>
            <p14:sldId id="4318"/>
            <p14:sldId id="4319"/>
            <p14:sldId id="4320"/>
            <p14:sldId id="4321"/>
            <p14:sldId id="4322"/>
            <p14:sldId id="4323"/>
            <p14:sldId id="4324"/>
            <p14:sldId id="4325"/>
            <p14:sldId id="4326"/>
            <p14:sldId id="4327"/>
            <p14:sldId id="4328"/>
            <p14:sldId id="4329"/>
            <p14:sldId id="4330"/>
            <p14:sldId id="4331"/>
            <p14:sldId id="4332"/>
            <p14:sldId id="4333"/>
            <p14:sldId id="4334"/>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3007"/>
            <p14:sldId id="4314"/>
            <p14:sldId id="4354"/>
            <p14:sldId id="4355"/>
            <p14:sldId id="4356"/>
            <p14:sldId id="4357"/>
            <p14:sldId id="4358"/>
            <p14:sldId id="4359"/>
            <p14:sldId id="4313"/>
            <p14:sldId id="4276"/>
            <p14:sldId id="2991"/>
            <p14:sldId id="2992"/>
            <p14:sldId id="2993"/>
            <p14:sldId id="2994"/>
            <p14:sldId id="2995"/>
            <p14:sldId id="3002"/>
            <p14:sldId id="2999"/>
            <p14:sldId id="3004"/>
            <p14:sldId id="3003"/>
            <p14:sldId id="3005"/>
          </p14:sldIdLst>
        </p14:section>
        <p14:section name="Week08" id="{67D8795B-05E8-CD42-946F-D7904519B376}">
          <p14:sldIdLst>
            <p14:sldId id="2659"/>
            <p14:sldId id="2660"/>
            <p14:sldId id="2661"/>
            <p14:sldId id="2662"/>
            <p14:sldId id="2663"/>
            <p14:sldId id="2668"/>
            <p14:sldId id="2669"/>
            <p14:sldId id="2670"/>
            <p14:sldId id="2671"/>
            <p14:sldId id="2901"/>
            <p14:sldId id="2902"/>
            <p14:sldId id="2903"/>
            <p14:sldId id="2904"/>
            <p14:sldId id="2920"/>
            <p14:sldId id="2672"/>
            <p14:sldId id="2673"/>
            <p14:sldId id="2872"/>
            <p14:sldId id="2873"/>
            <p14:sldId id="2921"/>
            <p14:sldId id="2874"/>
            <p14:sldId id="2875"/>
            <p14:sldId id="2664"/>
            <p14:sldId id="2674"/>
            <p14:sldId id="2696"/>
            <p14:sldId id="2698"/>
            <p14:sldId id="2677"/>
            <p14:sldId id="2688"/>
            <p14:sldId id="2877"/>
            <p14:sldId id="2878"/>
            <p14:sldId id="2918"/>
            <p14:sldId id="2879"/>
            <p14:sldId id="2880"/>
            <p14:sldId id="2881"/>
            <p14:sldId id="2882"/>
            <p14:sldId id="2883"/>
            <p14:sldId id="2884"/>
            <p14:sldId id="2885"/>
            <p14:sldId id="2886"/>
            <p14:sldId id="2887"/>
            <p14:sldId id="2888"/>
            <p14:sldId id="2889"/>
            <p14:sldId id="2890"/>
            <p14:sldId id="2891"/>
            <p14:sldId id="2892"/>
            <p14:sldId id="2893"/>
            <p14:sldId id="2894"/>
            <p14:sldId id="2895"/>
            <p14:sldId id="2896"/>
            <p14:sldId id="2906"/>
            <p14:sldId id="2907"/>
            <p14:sldId id="2908"/>
            <p14:sldId id="2909"/>
            <p14:sldId id="2910"/>
            <p14:sldId id="2911"/>
            <p14:sldId id="2912"/>
            <p14:sldId id="2913"/>
            <p14:sldId id="2914"/>
            <p14:sldId id="2915"/>
            <p14:sldId id="2916"/>
            <p14:sldId id="2919"/>
            <p14:sldId id="2897"/>
            <p14:sldId id="2905"/>
            <p14:sldId id="2917"/>
            <p14:sldId id="2900"/>
            <p14:sldId id="2876"/>
            <p14:sldId id="2675"/>
            <p14:sldId id="2680"/>
            <p14:sldId id="2689"/>
            <p14:sldId id="2681"/>
            <p14:sldId id="2899"/>
            <p14:sldId id="2678"/>
            <p14:sldId id="2923"/>
            <p14:sldId id="2701"/>
            <p14:sldId id="2926"/>
            <p14:sldId id="2927"/>
            <p14:sldId id="2928"/>
            <p14:sldId id="2929"/>
            <p14:sldId id="2930"/>
            <p14:sldId id="2937"/>
            <p14:sldId id="2938"/>
            <p14:sldId id="2788"/>
            <p14:sldId id="2778"/>
            <p14:sldId id="2779"/>
            <p14:sldId id="2780"/>
            <p14:sldId id="2781"/>
            <p14:sldId id="2782"/>
            <p14:sldId id="2783"/>
            <p14:sldId id="2784"/>
            <p14:sldId id="2785"/>
            <p14:sldId id="2786"/>
            <p14:sldId id="2787"/>
            <p14:sldId id="2752"/>
            <p14:sldId id="2771"/>
            <p14:sldId id="2676"/>
            <p14:sldId id="2924"/>
            <p14:sldId id="2925"/>
            <p14:sldId id="2682"/>
            <p14:sldId id="2942"/>
            <p14:sldId id="2943"/>
            <p14:sldId id="2690"/>
            <p14:sldId id="2002"/>
            <p14:sldId id="2751"/>
            <p14:sldId id="2941"/>
            <p14:sldId id="2940"/>
            <p14:sldId id="2041"/>
            <p14:sldId id="2934"/>
            <p14:sldId id="2935"/>
            <p14:sldId id="2936"/>
            <p14:sldId id="2745"/>
            <p14:sldId id="2932"/>
            <p14:sldId id="2746"/>
            <p14:sldId id="2747"/>
            <p14:sldId id="2748"/>
            <p14:sldId id="2749"/>
            <p14:sldId id="2933"/>
            <p14:sldId id="2721"/>
            <p14:sldId id="2722"/>
            <p14:sldId id="2945"/>
            <p14:sldId id="4216"/>
            <p14:sldId id="4217"/>
            <p14:sldId id="4220"/>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 id="4218"/>
            <p14:sldId id="4221"/>
            <p14:sldId id="4219"/>
            <p14:sldId id="4222"/>
            <p14:sldId id="4223"/>
            <p14:sldId id="2939"/>
            <p14:sldId id="4206"/>
            <p14:sldId id="2946"/>
            <p14:sldId id="2950"/>
            <p14:sldId id="4210"/>
            <p14:sldId id="4207"/>
            <p14:sldId id="4213"/>
            <p14:sldId id="4214"/>
            <p14:sldId id="4209"/>
            <p14:sldId id="4211"/>
            <p14:sldId id="4212"/>
            <p14:sldId id="2949"/>
            <p14:sldId id="2947"/>
            <p14:sldId id="2944"/>
            <p14:sldId id="421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463"/>
    <a:srgbClr val="0000FF"/>
    <a:srgbClr val="F0D5FF"/>
    <a:srgbClr val="0AB5B7"/>
    <a:srgbClr val="CEEBE4"/>
    <a:srgbClr val="99FFE6"/>
    <a:srgbClr val="F8D4D3"/>
    <a:srgbClr val="F8322F"/>
    <a:srgbClr val="F8DBEB"/>
    <a:srgbClr val="F80B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2" autoAdjust="0"/>
    <p:restoredTop sz="94994" autoAdjust="0"/>
  </p:normalViewPr>
  <p:slideViewPr>
    <p:cSldViewPr snapToGrid="0" snapToObjects="1">
      <p:cViewPr varScale="1">
        <p:scale>
          <a:sx n="166" d="100"/>
          <a:sy n="166" d="100"/>
        </p:scale>
        <p:origin x="208"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viewProps" Target="view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presProps" Target="presProps.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handoutMaster" Target="handoutMasters/handoutMaster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theme" Target="theme/theme1.xml"/><Relationship Id="rId242" Type="http://schemas.openxmlformats.org/officeDocument/2006/relationships/slide" Target="slides/slide241.xml"/><Relationship Id="rId894" Type="http://schemas.openxmlformats.org/officeDocument/2006/relationships/slide" Target="slides/slide89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jbern/Desktop/mac-repo/midterm.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'ps-3'!$B$1:$B$69</cx:f>
        <cx:lvl ptCount="69" formatCode="General">
          <cx:pt idx="0">94</cx:pt>
          <cx:pt idx="1">53</cx:pt>
          <cx:pt idx="2">97</cx:pt>
          <cx:pt idx="3">91</cx:pt>
          <cx:pt idx="4">80</cx:pt>
          <cx:pt idx="5">92</cx:pt>
          <cx:pt idx="6">98</cx:pt>
          <cx:pt idx="7">80</cx:pt>
          <cx:pt idx="8">91</cx:pt>
          <cx:pt idx="9">97</cx:pt>
          <cx:pt idx="10">100</cx:pt>
          <cx:pt idx="11">100</cx:pt>
          <cx:pt idx="12">93</cx:pt>
          <cx:pt idx="13">96</cx:pt>
          <cx:pt idx="14">78</cx:pt>
          <cx:pt idx="15">95</cx:pt>
          <cx:pt idx="16">31</cx:pt>
          <cx:pt idx="17">79</cx:pt>
          <cx:pt idx="18">92</cx:pt>
          <cx:pt idx="19">83</cx:pt>
          <cx:pt idx="20">89</cx:pt>
          <cx:pt idx="21">100</cx:pt>
          <cx:pt idx="22">68</cx:pt>
          <cx:pt idx="23">93</cx:pt>
          <cx:pt idx="24">67</cx:pt>
          <cx:pt idx="25">70</cx:pt>
          <cx:pt idx="26">88</cx:pt>
          <cx:pt idx="27">99</cx:pt>
          <cx:pt idx="28">100</cx:pt>
          <cx:pt idx="29">62</cx:pt>
          <cx:pt idx="30">99</cx:pt>
          <cx:pt idx="31">78</cx:pt>
          <cx:pt idx="32">79</cx:pt>
          <cx:pt idx="33">87</cx:pt>
          <cx:pt idx="34">93</cx:pt>
          <cx:pt idx="35">89</cx:pt>
          <cx:pt idx="36">99</cx:pt>
          <cx:pt idx="37">96</cx:pt>
          <cx:pt idx="38">88</cx:pt>
          <cx:pt idx="39">91</cx:pt>
          <cx:pt idx="40">84</cx:pt>
          <cx:pt idx="41">92</cx:pt>
          <cx:pt idx="42">96</cx:pt>
          <cx:pt idx="43">95</cx:pt>
          <cx:pt idx="44">97</cx:pt>
          <cx:pt idx="45">99</cx:pt>
          <cx:pt idx="46">100</cx:pt>
          <cx:pt idx="47">59</cx:pt>
          <cx:pt idx="48">88</cx:pt>
          <cx:pt idx="49">74</cx:pt>
          <cx:pt idx="50">101</cx:pt>
          <cx:pt idx="51">90</cx:pt>
          <cx:pt idx="52">34</cx:pt>
          <cx:pt idx="53">92</cx:pt>
          <cx:pt idx="54">74</cx:pt>
          <cx:pt idx="55">87</cx:pt>
          <cx:pt idx="56">100</cx:pt>
          <cx:pt idx="57">98</cx:pt>
          <cx:pt idx="58">85</cx:pt>
          <cx:pt idx="59">44</cx:pt>
          <cx:pt idx="60">90</cx:pt>
          <cx:pt idx="61">95</cx:pt>
          <cx:pt idx="62">51</cx:pt>
          <cx:pt idx="63">100</cx:pt>
          <cx:pt idx="64">96</cx:pt>
          <cx:pt idx="65">96</cx:pt>
          <cx:pt idx="66">99</cx:pt>
          <cx:pt idx="67">89</cx:pt>
          <cx:pt idx="68">100</cx:pt>
        </cx:lvl>
      </cx:numDim>
    </cx:data>
  </cx:chartData>
  <cx:chart>
    <cx:plotArea>
      <cx:plotAreaRegion>
        <cx:series layoutId="clusteredColumn" uniqueId="{6DAE45FC-9A54-F64A-9FDB-8BFA3FB26734}">
          <cx:dataPt idx="0">
            <cx:spPr>
              <a:solidFill>
                <a:srgbClr val="AE81FF"/>
              </a:solidFill>
            </cx:spPr>
          </cx:dataPt>
          <cx:dataPt idx="1">
            <cx:spPr>
              <a:solidFill>
                <a:srgbClr val="AE81FF"/>
              </a:solidFill>
            </cx:spPr>
          </cx:dataPt>
          <cx:dataPt idx="2">
            <cx:spPr>
              <a:solidFill>
                <a:srgbClr val="AE81FF"/>
              </a:solidFill>
            </cx:spPr>
          </cx:dataPt>
          <cx:dataPt idx="3">
            <cx:spPr>
              <a:solidFill>
                <a:srgbClr val="66D9ED"/>
              </a:solidFill>
            </cx:spPr>
          </cx:dataPt>
          <cx:dataPt idx="4">
            <cx:spPr>
              <a:solidFill>
                <a:srgbClr val="66D9ED"/>
              </a:solidFill>
            </cx:spPr>
          </cx:dataPt>
          <cx:dataPt idx="5">
            <cx:spPr>
              <a:solidFill>
                <a:srgbClr val="A6E22E"/>
              </a:solidFill>
            </cx:spPr>
          </cx:dataPt>
          <cx:dataPt idx="6">
            <cx:spPr>
              <a:solidFill>
                <a:srgbClr val="A6E22E"/>
              </a:solidFill>
            </cx:spPr>
          </cx:dataPt>
          <cx:dataPt idx="7">
            <cx:spPr>
              <a:solidFill>
                <a:srgbClr val="FD971F"/>
              </a:solidFill>
            </cx:spPr>
          </cx:dataPt>
          <cx:dataPt idx="8">
            <cx:spPr>
              <a:solidFill>
                <a:srgbClr val="FD971F"/>
              </a:solidFill>
            </cx:spPr>
          </cx:dataPt>
          <cx:dataPt idx="10"/>
          <cx:dataPt idx="11">
            <cx:spPr>
              <a:solidFill>
                <a:srgbClr val="F92671"/>
              </a:solidFill>
            </cx:spPr>
          </cx:dataPt>
          <cx:dataId val="0"/>
          <cx:layoutPr>
            <cx:binning intervalClosed="r" underflow="49" overflow="99">
              <cx:binSize val="5"/>
            </cx:binning>
          </cx:layoutPr>
        </cx:series>
      </cx:plotAreaRegion>
      <cx:axis id="0">
        <cx:catScaling gapWidth="0"/>
        <cx:tickLabels/>
      </cx:axis>
      <cx:axis id="1" hidden="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4830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4831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81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44687-809C-FA16-989F-355D13E7D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21416-0E80-0340-E3B4-F9D78FCA0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AB2A-6CDF-C781-AA78-045C00800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2734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C3EB-E326-B12A-9590-48A1B9B70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DA52D-8EDB-CBD5-E4D6-E46F32EA7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8AEC-CAA0-F4A2-DB27-F6F45F7176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589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744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EAB02-0468-9816-CAB8-BC9261A08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55893-C762-A628-8BA5-99FF074EF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63032-FC66-222E-B72D-504C4A5A5F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328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135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93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890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3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588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956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B59D3-AC4A-9FF2-6481-0F7D9CEED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92340-C07D-96C3-4ACF-72717FE1C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45E53-0E60-5657-95E9-0E18DB578C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25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5896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9DCA1-2D23-0C14-ECA1-9F10648B1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4E343-627D-83D4-B540-797C6AC93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AD677-9B7C-3CFF-4F5F-E3CF9B2808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271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205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139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1D564-423B-F105-BDCF-9363D95CB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3343B-CBFF-1820-16E9-4487D9955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0F983-9DDF-34CD-918F-F568B33C59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185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7996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8535E-BB88-C336-F181-63C361789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B729E-55DF-079D-8CBE-3E27BCD88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8BD44-8550-7497-D30B-C1743B2572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7318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AD57D-C946-91AA-2A69-CE4DA3C83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0AD74-3E4F-B920-190E-F8315BEE7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DE701-C33C-9BA7-6172-357B20C747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2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8585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420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497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603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000C-FE29-2AED-E497-C6386ED58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803E9-5868-5AA2-9130-B1FCC0255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D2A06-2F1D-F083-AE3A-E813961827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13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5BB0-78DD-6803-86DF-47EC851C8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F2054-BE90-7150-34AD-DBFD81471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8626A-DDAB-CC01-5C7C-DEE35809F1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123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1814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2068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44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95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20113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6"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NULL"/></Relationships>
</file>

<file path=ppt/slides/_rels/slide1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1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picgames.com/documentation/en-us/unreal-engine/API/Runtime/Engine/GameFramework/ASpectatorPawn" TargetMode="Externa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picgames.com/documentation/en-us/unreal-engine/API/Runtime/Engine/GameFramework/ASpectatorPawn" TargetMode="Externa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0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6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3" Type="http://schemas.openxmlformats.org/officeDocument/2006/relationships/hyperlink" Target="https://www.jam-software.com/treesize_free" TargetMode="External"/><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0.xml.rels><?xml version="1.0" encoding="UTF-8" standalone="yes"?>
<Relationships xmlns="http://schemas.openxmlformats.org/package/2006/relationships"><Relationship Id="rId3" Type="http://schemas.openxmlformats.org/officeDocument/2006/relationships/hyperlink" Target="https://15466.courses.cs.cmu.edu/lesson/hierarchy" TargetMode="External"/><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8.xml"/><Relationship Id="rId4" Type="http://schemas.openxmlformats.org/officeDocument/2006/relationships/hyperlink" Target="http://msl.cs.uiuc.edu/~lavalle/papers/LavKuf01b.ps.gz" TargetMode="Externa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13.emf"/></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671.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18.emf"/></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7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2" Type="http://schemas.openxmlformats.org/officeDocument/2006/relationships/hyperlink" Target="https://x.com/_kzr/status/1672497446705037312" TargetMode="External"/><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8.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8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NUL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4A1F-87C5-3303-6AA2-68900E8926B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FA1E22-9816-3098-610B-2EC3878327AE}"/>
              </a:ext>
            </a:extLst>
          </p:cNvPr>
          <p:cNvSpPr>
            <a:spLocks noGrp="1"/>
          </p:cNvSpPr>
          <p:nvPr>
            <p:ph type="title"/>
          </p:nvPr>
        </p:nvSpPr>
        <p:spPr>
          <a:xfrm>
            <a:off x="457200" y="72036"/>
            <a:ext cx="8229600" cy="1893924"/>
          </a:xfrm>
        </p:spPr>
        <p:txBody>
          <a:bodyPr/>
          <a:lstStyle/>
          <a:p>
            <a:r>
              <a:rPr lang="en-US"/>
              <a:t>Week13</a:t>
            </a:r>
            <a:r>
              <a:rPr lang="en-US" sz="4800"/>
              <a:t>a</a:t>
            </a:r>
            <a:endParaRPr lang="en-US"/>
          </a:p>
        </p:txBody>
      </p:sp>
      <p:sp>
        <p:nvSpPr>
          <p:cNvPr id="6" name="Content Placeholder 5">
            <a:extLst>
              <a:ext uri="{FF2B5EF4-FFF2-40B4-BE49-F238E27FC236}">
                <a16:creationId xmlns:a16="http://schemas.microsoft.com/office/drawing/2014/main" id="{AED2358B-115A-6BC5-2013-41CFAE69DA73}"/>
              </a:ext>
            </a:extLst>
          </p:cNvPr>
          <p:cNvSpPr>
            <a:spLocks noGrp="1"/>
          </p:cNvSpPr>
          <p:nvPr>
            <p:ph sz="quarter" idx="10"/>
          </p:nvPr>
        </p:nvSpPr>
        <p:spPr>
          <a:xfrm>
            <a:off x="457200" y="1706018"/>
            <a:ext cx="8229600" cy="3154710"/>
          </a:xfrm>
        </p:spPr>
        <p:txBody>
          <a:bodyPr>
            <a:normAutofit/>
          </a:bodyPr>
          <a:lstStyle/>
          <a:p>
            <a:r>
              <a:rPr lang="en-US" sz="4400"/>
              <a:t>OOP</a:t>
            </a:r>
          </a:p>
        </p:txBody>
      </p:sp>
      <p:sp>
        <p:nvSpPr>
          <p:cNvPr id="3" name="TextBox 2">
            <a:extLst>
              <a:ext uri="{FF2B5EF4-FFF2-40B4-BE49-F238E27FC236}">
                <a16:creationId xmlns:a16="http://schemas.microsoft.com/office/drawing/2014/main" id="{01A2E477-56D1-6430-3D4F-D58673AED169}"/>
              </a:ext>
            </a:extLst>
          </p:cNvPr>
          <p:cNvSpPr txBox="1"/>
          <p:nvPr/>
        </p:nvSpPr>
        <p:spPr>
          <a:xfrm>
            <a:off x="2270327" y="2241480"/>
            <a:ext cx="6729984" cy="2000548"/>
          </a:xfrm>
          <a:prstGeom prst="rect">
            <a:avLst/>
          </a:prstGeom>
          <a:solidFill>
            <a:srgbClr val="F0D5FF"/>
          </a:solidFill>
          <a:ln>
            <a:noFill/>
          </a:ln>
        </p:spPr>
        <p:txBody>
          <a:bodyPr wrap="square">
            <a:spAutoFit/>
          </a:bodyPr>
          <a:lstStyle/>
          <a:p>
            <a:r>
              <a:rPr lang="en-US" sz="2800" b="1"/>
              <a:t>WARMUP</a:t>
            </a:r>
          </a:p>
          <a:p>
            <a:r>
              <a:rPr lang="en-US" sz="2800"/>
              <a:t>what is object-oriented programming?</a:t>
            </a:r>
          </a:p>
          <a:p>
            <a:r>
              <a:rPr lang="en-US" sz="2800"/>
              <a:t>are </a:t>
            </a:r>
            <a:r>
              <a:rPr lang="en-US" sz="2800" i="1"/>
              <a:t>you</a:t>
            </a:r>
            <a:r>
              <a:rPr lang="en-US" sz="2800"/>
              <a:t> an object-oriented programmer?</a:t>
            </a:r>
          </a:p>
          <a:p>
            <a:r>
              <a:rPr lang="en-US" sz="2000"/>
              <a:t>do you know </a:t>
            </a:r>
            <a:r>
              <a:rPr lang="en-US" sz="2000" i="1"/>
              <a:t>anything</a:t>
            </a:r>
            <a:r>
              <a:rPr lang="en-US" sz="2000"/>
              <a:t> about hackers?</a:t>
            </a:r>
          </a:p>
          <a:p>
            <a:r>
              <a:rPr lang="en-US" sz="1600"/>
              <a:t>can you jam with the console cowboys in cyberspace?!</a:t>
            </a:r>
          </a:p>
        </p:txBody>
      </p:sp>
      <p:sp>
        <p:nvSpPr>
          <p:cNvPr id="8" name="TextBox 7">
            <a:extLst>
              <a:ext uri="{FF2B5EF4-FFF2-40B4-BE49-F238E27FC236}">
                <a16:creationId xmlns:a16="http://schemas.microsoft.com/office/drawing/2014/main" id="{78986DDF-BDBB-DE57-62CD-8FD9962219BB}"/>
              </a:ext>
            </a:extLst>
          </p:cNvPr>
          <p:cNvSpPr txBox="1"/>
          <p:nvPr/>
        </p:nvSpPr>
        <p:spPr>
          <a:xfrm>
            <a:off x="5955359" y="-399639"/>
            <a:ext cx="4736592" cy="3154710"/>
          </a:xfrm>
          <a:prstGeom prst="rect">
            <a:avLst/>
          </a:prstGeom>
          <a:noFill/>
        </p:spPr>
        <p:txBody>
          <a:bodyPr wrap="square">
            <a:spAutoFit/>
          </a:bodyPr>
          <a:lstStyle/>
          <a:p>
            <a:r>
              <a:rPr kumimoji="0" lang="en-US" sz="19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p>
        </p:txBody>
      </p:sp>
      <p:sp>
        <p:nvSpPr>
          <p:cNvPr id="10" name="TextBox 9">
            <a:extLst>
              <a:ext uri="{FF2B5EF4-FFF2-40B4-BE49-F238E27FC236}">
                <a16:creationId xmlns:a16="http://schemas.microsoft.com/office/drawing/2014/main" id="{3984D130-139A-46B6-A4CD-79BCA7BE0E8D}"/>
              </a:ext>
            </a:extLst>
          </p:cNvPr>
          <p:cNvSpPr txBox="1"/>
          <p:nvPr/>
        </p:nvSpPr>
        <p:spPr>
          <a:xfrm>
            <a:off x="2114879" y="1872148"/>
            <a:ext cx="5717494"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AC20EA7D-001C-3442-2934-900A5F503CFF}"/>
              </a:ext>
            </a:extLst>
          </p:cNvPr>
          <p:cNvSpPr txBox="1"/>
          <p:nvPr/>
        </p:nvSpPr>
        <p:spPr>
          <a:xfrm>
            <a:off x="1593671" y="4355233"/>
            <a:ext cx="4167049" cy="830997"/>
          </a:xfrm>
          <a:prstGeom prst="rect">
            <a:avLst/>
          </a:prstGeom>
          <a:solidFill>
            <a:schemeClr val="accent4">
              <a:lumMod val="20000"/>
              <a:lumOff val="80000"/>
            </a:schemeClr>
          </a:solidFill>
          <a:ln>
            <a:noFill/>
          </a:ln>
        </p:spPr>
        <p:txBody>
          <a:bodyPr wrap="square">
            <a:spAutoFit/>
          </a:bodyPr>
          <a:lstStyle/>
          <a:p>
            <a:pPr algn="r"/>
            <a:r>
              <a:rPr lang="en-US" sz="2400" b="1"/>
              <a:t>ANNOUNCEMENTS</a:t>
            </a:r>
          </a:p>
          <a:p>
            <a:pPr algn="r"/>
            <a:r>
              <a:rPr lang="en-US" sz="2400"/>
              <a:t>doughnuts on wednesday </a:t>
            </a:r>
            <a:endParaRPr lang="en-US"/>
          </a:p>
        </p:txBody>
      </p:sp>
      <p:pic>
        <p:nvPicPr>
          <p:cNvPr id="1026" name="Picture 2" descr="Logo">
            <a:extLst>
              <a:ext uri="{FF2B5EF4-FFF2-40B4-BE49-F238E27FC236}">
                <a16:creationId xmlns:a16="http://schemas.microsoft.com/office/drawing/2014/main" id="{B8992E57-689B-B02B-BA85-8BC7FF153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16" y="3383530"/>
            <a:ext cx="1166296" cy="159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68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A3D15-67D4-5462-8227-98D6A3E3539D}"/>
              </a:ext>
            </a:extLst>
          </p:cNvPr>
          <p:cNvSpPr>
            <a:spLocks noGrp="1"/>
          </p:cNvSpPr>
          <p:nvPr>
            <p:ph type="title"/>
          </p:nvPr>
        </p:nvSpPr>
        <p:spPr/>
        <p:txBody>
          <a:bodyPr/>
          <a:lstStyle/>
          <a:p>
            <a:pPr algn="l"/>
            <a:r>
              <a:rPr lang="en-US" sz="3200"/>
              <a:t>an </a:t>
            </a:r>
            <a:r>
              <a:rPr lang="en-US" sz="3200" b="1"/>
              <a:t>object</a:t>
            </a:r>
            <a:r>
              <a:rPr lang="en-US" sz="3200"/>
              <a:t> is </a:t>
            </a:r>
            <a:r>
              <a:rPr lang="en-US" sz="3200" b="1"/>
              <a:t>an instance of a class</a:t>
            </a:r>
            <a:br>
              <a:rPr lang="en-US" sz="5400"/>
            </a:br>
            <a:br>
              <a:rPr lang="en-US"/>
            </a:br>
            <a:br>
              <a:rPr lang="en-US">
                <a:solidFill>
                  <a:schemeClr val="accent4">
                    <a:lumMod val="75000"/>
                  </a:schemeClr>
                </a:solidFill>
              </a:rPr>
            </a:br>
            <a:r>
              <a:rPr lang="en-US" sz="2000">
                <a:solidFill>
                  <a:schemeClr val="accent4">
                    <a:lumMod val="40000"/>
                    <a:lumOff val="60000"/>
                  </a:schemeClr>
                </a:solidFill>
                <a:latin typeface="+mj-lt"/>
              </a:rPr>
              <a:t>// p is a reference to an instance of the Point class</a:t>
            </a:r>
            <a:r>
              <a:rPr lang="en-US" sz="2000">
                <a:solidFill>
                  <a:schemeClr val="accent4">
                    <a:lumMod val="75000"/>
                  </a:schemeClr>
                </a:solidFill>
                <a:latin typeface="+mj-lt"/>
              </a:rPr>
              <a:t> </a:t>
            </a:r>
            <a:br>
              <a:rPr lang="en-US" sz="2800">
                <a:solidFill>
                  <a:schemeClr val="accent4">
                    <a:lumMod val="75000"/>
                  </a:schemeClr>
                </a:solidFill>
                <a:latin typeface="+mj-lt"/>
              </a:rPr>
            </a:br>
            <a:r>
              <a:rPr lang="en-US" sz="2800">
                <a:solidFill>
                  <a:schemeClr val="accent4">
                    <a:lumMod val="60000"/>
                    <a:lumOff val="40000"/>
                  </a:schemeClr>
                </a:solidFill>
                <a:latin typeface="+mj-lt"/>
              </a:rPr>
              <a:t>// p is an instance of the Point class</a:t>
            </a:r>
            <a:br>
              <a:rPr lang="en-US" sz="2800">
                <a:solidFill>
                  <a:schemeClr val="accent4">
                    <a:lumMod val="75000"/>
                  </a:schemeClr>
                </a:solidFill>
                <a:latin typeface="+mj-lt"/>
              </a:rPr>
            </a:br>
            <a:r>
              <a:rPr lang="en-US" sz="2800">
                <a:solidFill>
                  <a:schemeClr val="accent4">
                    <a:lumMod val="75000"/>
                  </a:schemeClr>
                </a:solidFill>
                <a:latin typeface="+mj-lt"/>
              </a:rPr>
              <a:t>// p is a Point object</a:t>
            </a:r>
            <a:br>
              <a:rPr lang="en-US" sz="2800">
                <a:solidFill>
                  <a:schemeClr val="accent4">
                    <a:lumMod val="75000"/>
                  </a:schemeClr>
                </a:solidFill>
                <a:latin typeface="+mj-lt"/>
              </a:rPr>
            </a:br>
            <a:r>
              <a:rPr lang="en-US" sz="2800">
                <a:solidFill>
                  <a:schemeClr val="accent4">
                    <a:lumMod val="50000"/>
                  </a:schemeClr>
                </a:solidFill>
                <a:latin typeface="+mj-lt"/>
              </a:rPr>
              <a:t>// "p is a Point"</a:t>
            </a:r>
            <a:br>
              <a:rPr lang="en-US" sz="2800">
                <a:latin typeface="+mj-lt"/>
              </a:rPr>
            </a:br>
            <a:r>
              <a:rPr lang="en-US" sz="2800">
                <a:solidFill>
                  <a:srgbClr val="01126C"/>
                </a:solidFill>
                <a:latin typeface="+mj-lt"/>
              </a:rPr>
              <a:t>Point</a:t>
            </a:r>
            <a:r>
              <a:rPr lang="en-US" sz="2800">
                <a:latin typeface="+mj-lt"/>
              </a:rPr>
              <a:t> p = </a:t>
            </a:r>
            <a:r>
              <a:rPr lang="en-US" sz="2800">
                <a:solidFill>
                  <a:srgbClr val="0000FF"/>
                </a:solidFill>
                <a:latin typeface="+mj-lt"/>
              </a:rPr>
              <a:t>new</a:t>
            </a:r>
            <a:r>
              <a:rPr lang="en-US" sz="2800">
                <a:latin typeface="+mj-lt"/>
              </a:rPr>
              <a:t> </a:t>
            </a:r>
            <a:r>
              <a:rPr lang="en-US" sz="2800">
                <a:solidFill>
                  <a:srgbClr val="01126C"/>
                </a:solidFill>
                <a:latin typeface="+mj-lt"/>
              </a:rPr>
              <a:t>Point</a:t>
            </a:r>
            <a:r>
              <a:rPr lang="en-US" sz="2800">
                <a:latin typeface="+mj-lt"/>
              </a:rPr>
              <a:t>();</a:t>
            </a:r>
            <a:endParaRPr lang="en-US">
              <a:latin typeface="+mj-lt"/>
            </a:endParaRPr>
          </a:p>
        </p:txBody>
      </p:sp>
    </p:spTree>
    <p:extLst>
      <p:ext uri="{BB962C8B-B14F-4D97-AF65-F5344CB8AC3E}">
        <p14:creationId xmlns:p14="http://schemas.microsoft.com/office/powerpoint/2010/main" val="1054618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2FAE6-F993-574E-F569-AABA92816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9D0AA-F5C0-80C6-B03E-185636D5F98B}"/>
              </a:ext>
            </a:extLst>
          </p:cNvPr>
          <p:cNvSpPr>
            <a:spLocks noGrp="1"/>
          </p:cNvSpPr>
          <p:nvPr>
            <p:ph type="title"/>
          </p:nvPr>
        </p:nvSpPr>
        <p:spPr/>
        <p:txBody>
          <a:bodyPr/>
          <a:lstStyle/>
          <a:p>
            <a:r>
              <a:rPr lang="en-US"/>
              <a:t>homework</a:t>
            </a:r>
            <a:br>
              <a:rPr lang="en-US"/>
            </a:br>
            <a:r>
              <a:rPr lang="en-US" sz="2400"/>
              <a:t>✨ </a:t>
            </a:r>
            <a:r>
              <a:rPr lang="en-US" sz="2400" b="1"/>
              <a:t>how do the post-midterm homeworks </a:t>
            </a:r>
            <a:r>
              <a:rPr lang="en-US" sz="2400" b="1" i="1"/>
              <a:t>work?</a:t>
            </a:r>
            <a:br>
              <a:rPr lang="en-US" sz="2400" i="1"/>
            </a:br>
            <a:r>
              <a:rPr lang="en-US" sz="2400"/>
              <a:t>can you "run them by hand?"</a:t>
            </a:r>
            <a:r>
              <a:rPr lang="en-US" sz="1000"/>
              <a:t> </a:t>
            </a:r>
            <a:endParaRPr lang="en-US"/>
          </a:p>
        </p:txBody>
      </p:sp>
    </p:spTree>
    <p:extLst>
      <p:ext uri="{BB962C8B-B14F-4D97-AF65-F5344CB8AC3E}">
        <p14:creationId xmlns:p14="http://schemas.microsoft.com/office/powerpoint/2010/main" val="26423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933B1-764E-AB9E-9B14-3826708361A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EAC55E4-5493-ECE2-8EEC-7F9C3CCD8A23}"/>
              </a:ext>
            </a:extLst>
          </p:cNvPr>
          <p:cNvPicPr>
            <a:picLocks noChangeAspect="1"/>
          </p:cNvPicPr>
          <p:nvPr/>
        </p:nvPicPr>
        <p:blipFill>
          <a:blip r:embed="rId2"/>
          <a:stretch>
            <a:fillRect/>
          </a:stretch>
        </p:blipFill>
        <p:spPr>
          <a:xfrm>
            <a:off x="5290058" y="428061"/>
            <a:ext cx="3075009" cy="4287378"/>
          </a:xfrm>
          <a:prstGeom prst="rect">
            <a:avLst/>
          </a:prstGeom>
          <a:ln>
            <a:solidFill>
              <a:schemeClr val="tx1"/>
            </a:solidFill>
          </a:ln>
        </p:spPr>
      </p:pic>
      <p:pic>
        <p:nvPicPr>
          <p:cNvPr id="5" name="Picture 4">
            <a:extLst>
              <a:ext uri="{FF2B5EF4-FFF2-40B4-BE49-F238E27FC236}">
                <a16:creationId xmlns:a16="http://schemas.microsoft.com/office/drawing/2014/main" id="{B62995C9-DA29-5F61-5EE1-63C9C376D8FC}"/>
              </a:ext>
            </a:extLst>
          </p:cNvPr>
          <p:cNvPicPr>
            <a:picLocks noChangeAspect="1"/>
          </p:cNvPicPr>
          <p:nvPr/>
        </p:nvPicPr>
        <p:blipFill>
          <a:blip r:embed="rId3"/>
          <a:stretch>
            <a:fillRect/>
          </a:stretch>
        </p:blipFill>
        <p:spPr>
          <a:xfrm>
            <a:off x="392289" y="428061"/>
            <a:ext cx="4278709" cy="2484261"/>
          </a:xfrm>
          <a:prstGeom prst="rect">
            <a:avLst/>
          </a:prstGeom>
        </p:spPr>
      </p:pic>
      <p:sp>
        <p:nvSpPr>
          <p:cNvPr id="6" name="TextBox 5">
            <a:extLst>
              <a:ext uri="{FF2B5EF4-FFF2-40B4-BE49-F238E27FC236}">
                <a16:creationId xmlns:a16="http://schemas.microsoft.com/office/drawing/2014/main" id="{419DCB56-DE56-C5C9-5BDE-6CFF7B152895}"/>
              </a:ext>
            </a:extLst>
          </p:cNvPr>
          <p:cNvSpPr txBox="1"/>
          <p:nvPr/>
        </p:nvSpPr>
        <p:spPr>
          <a:xfrm>
            <a:off x="403578" y="1095023"/>
            <a:ext cx="714022" cy="203133"/>
          </a:xfrm>
          <a:prstGeom prst="rect">
            <a:avLst/>
          </a:prstGeom>
          <a:solidFill>
            <a:schemeClr val="tx1"/>
          </a:solidFill>
        </p:spPr>
        <p:txBody>
          <a:bodyPr wrap="square" tIns="9144" bIns="9144"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E4069"/>
                </a:solidFill>
                <a:effectLst/>
                <a:uLnTx/>
                <a:uFillTx/>
                <a:latin typeface="Arial"/>
                <a:ea typeface="+mn-ea"/>
                <a:cs typeface="+mn-cs"/>
              </a:rPr>
              <a:t>int</a:t>
            </a:r>
          </a:p>
        </p:txBody>
      </p:sp>
      <p:sp>
        <p:nvSpPr>
          <p:cNvPr id="7" name="Oval 6">
            <a:extLst>
              <a:ext uri="{FF2B5EF4-FFF2-40B4-BE49-F238E27FC236}">
                <a16:creationId xmlns:a16="http://schemas.microsoft.com/office/drawing/2014/main" id="{ACBFCEB6-342D-4C2E-BBBB-058D9F5C4700}"/>
              </a:ext>
            </a:extLst>
          </p:cNvPr>
          <p:cNvSpPr/>
          <p:nvPr/>
        </p:nvSpPr>
        <p:spPr>
          <a:xfrm>
            <a:off x="530578" y="564447"/>
            <a:ext cx="474133" cy="474133"/>
          </a:xfrm>
          <a:prstGeom prst="ellipse">
            <a:avLst/>
          </a:prstGeom>
          <a:solidFill>
            <a:srgbClr val="CE406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3FE87109-D4FA-E0E0-4F1A-1E779454D377}"/>
              </a:ext>
            </a:extLst>
          </p:cNvPr>
          <p:cNvSpPr txBox="1"/>
          <p:nvPr/>
        </p:nvSpPr>
        <p:spPr>
          <a:xfrm>
            <a:off x="564445" y="541869"/>
            <a:ext cx="58702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mn-ea"/>
                <a:cs typeface="+mn-cs"/>
              </a:rPr>
              <a:t>1</a:t>
            </a:r>
          </a:p>
        </p:txBody>
      </p:sp>
    </p:spTree>
    <p:extLst>
      <p:ext uri="{BB962C8B-B14F-4D97-AF65-F5344CB8AC3E}">
        <p14:creationId xmlns:p14="http://schemas.microsoft.com/office/powerpoint/2010/main" val="1506947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1945C-2226-F81E-3D2B-5225A0A940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33E6DA-9128-4C09-592C-C0C5E0958AB0}"/>
              </a:ext>
            </a:extLst>
          </p:cNvPr>
          <p:cNvPicPr>
            <a:picLocks noChangeAspect="1"/>
          </p:cNvPicPr>
          <p:nvPr/>
        </p:nvPicPr>
        <p:blipFill>
          <a:blip r:embed="rId2"/>
          <a:stretch>
            <a:fillRect/>
          </a:stretch>
        </p:blipFill>
        <p:spPr>
          <a:xfrm>
            <a:off x="4888090" y="980018"/>
            <a:ext cx="3815644" cy="3815644"/>
          </a:xfrm>
          <a:prstGeom prst="rect">
            <a:avLst/>
          </a:prstGeom>
          <a:ln>
            <a:solidFill>
              <a:schemeClr val="tx1"/>
            </a:solidFill>
          </a:ln>
        </p:spPr>
      </p:pic>
      <p:pic>
        <p:nvPicPr>
          <p:cNvPr id="5" name="Picture 4">
            <a:extLst>
              <a:ext uri="{FF2B5EF4-FFF2-40B4-BE49-F238E27FC236}">
                <a16:creationId xmlns:a16="http://schemas.microsoft.com/office/drawing/2014/main" id="{91730E18-D8E5-857B-83A9-206A020492DD}"/>
              </a:ext>
            </a:extLst>
          </p:cNvPr>
          <p:cNvPicPr>
            <a:picLocks noChangeAspect="1"/>
          </p:cNvPicPr>
          <p:nvPr/>
        </p:nvPicPr>
        <p:blipFill>
          <a:blip r:embed="rId3"/>
          <a:stretch>
            <a:fillRect/>
          </a:stretch>
        </p:blipFill>
        <p:spPr>
          <a:xfrm>
            <a:off x="440266" y="440267"/>
            <a:ext cx="4202066" cy="2131483"/>
          </a:xfrm>
          <a:prstGeom prst="rect">
            <a:avLst/>
          </a:prstGeom>
        </p:spPr>
      </p:pic>
    </p:spTree>
    <p:extLst>
      <p:ext uri="{BB962C8B-B14F-4D97-AF65-F5344CB8AC3E}">
        <p14:creationId xmlns:p14="http://schemas.microsoft.com/office/powerpoint/2010/main" val="3540103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0434-D086-81B8-96EC-AEDF32FF7B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D4E4E9-CC46-2F65-F57B-E83742BC0B33}"/>
              </a:ext>
            </a:extLst>
          </p:cNvPr>
          <p:cNvPicPr>
            <a:picLocks noChangeAspect="1"/>
          </p:cNvPicPr>
          <p:nvPr/>
        </p:nvPicPr>
        <p:blipFill>
          <a:blip r:embed="rId2"/>
          <a:stretch>
            <a:fillRect/>
          </a:stretch>
        </p:blipFill>
        <p:spPr>
          <a:xfrm>
            <a:off x="1741407" y="2376311"/>
            <a:ext cx="7196476" cy="2501900"/>
          </a:xfrm>
          <a:prstGeom prst="rect">
            <a:avLst/>
          </a:prstGeom>
          <a:ln>
            <a:solidFill>
              <a:schemeClr val="tx1"/>
            </a:solidFill>
          </a:ln>
        </p:spPr>
      </p:pic>
      <p:pic>
        <p:nvPicPr>
          <p:cNvPr id="4" name="Picture 3">
            <a:extLst>
              <a:ext uri="{FF2B5EF4-FFF2-40B4-BE49-F238E27FC236}">
                <a16:creationId xmlns:a16="http://schemas.microsoft.com/office/drawing/2014/main" id="{BD768FBD-E077-DF09-3121-565F6677E0D2}"/>
              </a:ext>
            </a:extLst>
          </p:cNvPr>
          <p:cNvPicPr>
            <a:picLocks noChangeAspect="1"/>
          </p:cNvPicPr>
          <p:nvPr/>
        </p:nvPicPr>
        <p:blipFill>
          <a:blip r:embed="rId3"/>
          <a:stretch>
            <a:fillRect/>
          </a:stretch>
        </p:blipFill>
        <p:spPr>
          <a:xfrm>
            <a:off x="177895" y="265289"/>
            <a:ext cx="3436193" cy="1902178"/>
          </a:xfrm>
          <a:prstGeom prst="rect">
            <a:avLst/>
          </a:prstGeom>
        </p:spPr>
      </p:pic>
    </p:spTree>
    <p:extLst>
      <p:ext uri="{BB962C8B-B14F-4D97-AF65-F5344CB8AC3E}">
        <p14:creationId xmlns:p14="http://schemas.microsoft.com/office/powerpoint/2010/main" val="39583810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1F14-2DF0-5C7E-EE06-48F743BB030E}"/>
            </a:ext>
          </a:extLst>
        </p:cNvPr>
        <p:cNvGrpSpPr/>
        <p:nvPr/>
      </p:nvGrpSpPr>
      <p:grpSpPr>
        <a:xfrm>
          <a:off x="0" y="0"/>
          <a:ext cx="0" cy="0"/>
          <a:chOff x="0" y="0"/>
          <a:chExt cx="0" cy="0"/>
        </a:xfrm>
      </p:grpSpPr>
      <p:pic>
        <p:nvPicPr>
          <p:cNvPr id="4098" name="Picture 2" descr="68747470733a2f2f692e70696e696d672e636f6d2f6f726967696e616c732f34362f63632f37372f34366363373766366564383638386134653933306435303532613163633035332e676966">
            <a:extLst>
              <a:ext uri="{FF2B5EF4-FFF2-40B4-BE49-F238E27FC236}">
                <a16:creationId xmlns:a16="http://schemas.microsoft.com/office/drawing/2014/main" id="{A70212CB-9047-C2EA-C2B0-171C497A0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19" y="331611"/>
            <a:ext cx="3835048" cy="2160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8A7612-223C-70E5-3C1A-4E663055C929}"/>
              </a:ext>
            </a:extLst>
          </p:cNvPr>
          <p:cNvPicPr>
            <a:picLocks noChangeAspect="1"/>
          </p:cNvPicPr>
          <p:nvPr/>
        </p:nvPicPr>
        <p:blipFill>
          <a:blip r:embed="rId3"/>
          <a:stretch>
            <a:fillRect/>
          </a:stretch>
        </p:blipFill>
        <p:spPr>
          <a:xfrm>
            <a:off x="4360686" y="441326"/>
            <a:ext cx="4433358" cy="4433358"/>
          </a:xfrm>
          <a:prstGeom prst="rect">
            <a:avLst/>
          </a:prstGeom>
          <a:ln>
            <a:solidFill>
              <a:schemeClr val="tx1"/>
            </a:solidFill>
          </a:ln>
        </p:spPr>
      </p:pic>
    </p:spTree>
    <p:extLst>
      <p:ext uri="{BB962C8B-B14F-4D97-AF65-F5344CB8AC3E}">
        <p14:creationId xmlns:p14="http://schemas.microsoft.com/office/powerpoint/2010/main" val="1778411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6EAA-0AE8-234F-2589-BD84C335F1D4}"/>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9055CA1D-5CC0-6B57-525F-8A2FAB929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22" y="422707"/>
            <a:ext cx="3825522" cy="21490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73BF49-84B4-4972-CFC7-B1E4911537AA}"/>
              </a:ext>
            </a:extLst>
          </p:cNvPr>
          <p:cNvPicPr>
            <a:picLocks noChangeAspect="1"/>
          </p:cNvPicPr>
          <p:nvPr/>
        </p:nvPicPr>
        <p:blipFill>
          <a:blip r:embed="rId3"/>
          <a:stretch>
            <a:fillRect/>
          </a:stretch>
        </p:blipFill>
        <p:spPr>
          <a:xfrm>
            <a:off x="4413956" y="562328"/>
            <a:ext cx="4199465" cy="4199465"/>
          </a:xfrm>
          <a:prstGeom prst="rect">
            <a:avLst/>
          </a:prstGeom>
          <a:ln>
            <a:solidFill>
              <a:schemeClr val="tx1"/>
            </a:solidFill>
          </a:ln>
        </p:spPr>
      </p:pic>
    </p:spTree>
    <p:extLst>
      <p:ext uri="{BB962C8B-B14F-4D97-AF65-F5344CB8AC3E}">
        <p14:creationId xmlns:p14="http://schemas.microsoft.com/office/powerpoint/2010/main" val="1718317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A8E9E-1140-D0E1-EDC6-3198A9F54FC0}"/>
            </a:ext>
          </a:extLst>
        </p:cNvPr>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8503B681-5916-3ABC-A8BE-5E17B1130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4" y="1512974"/>
            <a:ext cx="3587198" cy="21175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CD1675-A036-3D70-7351-175114A12724}"/>
              </a:ext>
            </a:extLst>
          </p:cNvPr>
          <p:cNvSpPr txBox="1"/>
          <p:nvPr/>
        </p:nvSpPr>
        <p:spPr>
          <a:xfrm>
            <a:off x="4618382" y="2249005"/>
            <a:ext cx="465151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how do you interpret PostScript?</a:t>
            </a:r>
          </a:p>
        </p:txBody>
      </p:sp>
    </p:spTree>
    <p:extLst>
      <p:ext uri="{BB962C8B-B14F-4D97-AF65-F5344CB8AC3E}">
        <p14:creationId xmlns:p14="http://schemas.microsoft.com/office/powerpoint/2010/main" val="136509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1577D-538A-57DF-020C-558991ED5A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D6DBAA-B7F9-6FA3-20B8-61B2FA2F20CB}"/>
              </a:ext>
            </a:extLst>
          </p:cNvPr>
          <p:cNvSpPr txBox="1"/>
          <p:nvPr/>
        </p:nvSpPr>
        <p:spPr>
          <a:xfrm>
            <a:off x="4472610" y="2340917"/>
            <a:ext cx="40750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6E22E">
                    <a:lumMod val="75000"/>
                  </a:srgbClr>
                </a:solidFill>
                <a:effectLst/>
                <a:uLnTx/>
                <a:uFillTx/>
                <a:latin typeface="Arial"/>
                <a:ea typeface="+mn-ea"/>
                <a:cs typeface="+mn-cs"/>
              </a:rPr>
              <a:t>how do you generate text?</a:t>
            </a:r>
          </a:p>
        </p:txBody>
      </p:sp>
      <p:pic>
        <p:nvPicPr>
          <p:cNvPr id="7170" name="Picture 2" descr="68747470733a2f2f67696664622e636f6d2f696d616765732f7468756d626e61696c2f6b65726d69742d6b6579626f6172642d747970696e672d3466306c6f37696f70697039676a6a662e676966">
            <a:extLst>
              <a:ext uri="{FF2B5EF4-FFF2-40B4-BE49-F238E27FC236}">
                <a16:creationId xmlns:a16="http://schemas.microsoft.com/office/drawing/2014/main" id="{9CE334EC-1015-28BF-5F08-766A59905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8" y="1508263"/>
            <a:ext cx="2835966" cy="212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0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E050F-4AAB-C848-C896-2C77190E168A}"/>
            </a:ext>
          </a:extLst>
        </p:cNvPr>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483931A1-54A4-D776-00F1-732E3DB6D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17" y="1686167"/>
            <a:ext cx="4311883" cy="177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8B4527-317D-9B9C-9EEF-D9586AC6E1DB}"/>
              </a:ext>
            </a:extLst>
          </p:cNvPr>
          <p:cNvSpPr txBox="1"/>
          <p:nvPr/>
        </p:nvSpPr>
        <p:spPr>
          <a:xfrm>
            <a:off x="4962939" y="2156251"/>
            <a:ext cx="444610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E81FF"/>
                </a:solidFill>
                <a:effectLst/>
                <a:uLnTx/>
                <a:uFillTx/>
                <a:latin typeface="Arial"/>
                <a:ea typeface="+mn-ea"/>
                <a:cs typeface="+mn-cs"/>
              </a:rPr>
              <a:t>how do you 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E81FF"/>
                </a:solidFill>
                <a:effectLst/>
                <a:uLnTx/>
                <a:uFillTx/>
                <a:latin typeface="Arial"/>
                <a:ea typeface="+mn-ea"/>
                <a:cs typeface="+mn-cs"/>
              </a:rPr>
              <a:t>&amp; change a linked list?</a:t>
            </a:r>
          </a:p>
        </p:txBody>
      </p:sp>
    </p:spTree>
    <p:extLst>
      <p:ext uri="{BB962C8B-B14F-4D97-AF65-F5344CB8AC3E}">
        <p14:creationId xmlns:p14="http://schemas.microsoft.com/office/powerpoint/2010/main" val="36672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991D-0749-B2BA-00BB-1EC3943D5D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69817B-AC10-3A62-EACB-EF3E19FB3E3E}"/>
              </a:ext>
            </a:extLst>
          </p:cNvPr>
          <p:cNvSpPr txBox="1"/>
          <p:nvPr/>
        </p:nvSpPr>
        <p:spPr>
          <a:xfrm>
            <a:off x="4081670" y="2156251"/>
            <a:ext cx="463825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6D9ED">
                    <a:lumMod val="75000"/>
                  </a:srgbClr>
                </a:solidFill>
                <a:effectLst/>
                <a:uLnTx/>
                <a:uFillTx/>
                <a:latin typeface="Arial"/>
                <a:ea typeface="+mn-ea"/>
                <a:cs typeface="+mn-cs"/>
              </a:rPr>
              <a:t>how do you store a vocabulary in a tree (trie)?</a:t>
            </a:r>
          </a:p>
        </p:txBody>
      </p:sp>
      <p:pic>
        <p:nvPicPr>
          <p:cNvPr id="9218" name="Picture 2" descr="image">
            <a:extLst>
              <a:ext uri="{FF2B5EF4-FFF2-40B4-BE49-F238E27FC236}">
                <a16:creationId xmlns:a16="http://schemas.microsoft.com/office/drawing/2014/main" id="{1BCB6318-FCF8-534B-44DF-AAA292DE4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728663"/>
            <a:ext cx="18478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8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a:t>object-oriented programming (OOP)</a:t>
            </a:r>
            <a:br>
              <a:rPr lang="en-US"/>
            </a:br>
            <a:r>
              <a:rPr lang="en-US" sz="2000" b="1"/>
              <a:t>note:</a:t>
            </a:r>
            <a:r>
              <a:rPr lang="en-US" sz="2000"/>
              <a:t> jim maybe has opinions but who's to sayyy</a:t>
            </a:r>
            <a:endParaRPr lang="en-US"/>
          </a:p>
        </p:txBody>
      </p:sp>
    </p:spTree>
    <p:extLst>
      <p:ext uri="{BB962C8B-B14F-4D97-AF65-F5344CB8AC3E}">
        <p14:creationId xmlns:p14="http://schemas.microsoft.com/office/powerpoint/2010/main" val="19014394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610E2-48C3-1468-CB91-53093BBB2B9A}"/>
            </a:ext>
          </a:extLst>
        </p:cNvPr>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2F2E6AC9-423F-E53F-40F0-1EB97E41C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64" y="1499153"/>
            <a:ext cx="5712872" cy="21451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9C8D79-0C32-E573-0FA4-CD62215842CD}"/>
              </a:ext>
            </a:extLst>
          </p:cNvPr>
          <p:cNvSpPr txBox="1"/>
          <p:nvPr/>
        </p:nvSpPr>
        <p:spPr>
          <a:xfrm>
            <a:off x="2413000" y="3815717"/>
            <a:ext cx="43180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8463"/>
                </a:solidFill>
                <a:effectLst/>
                <a:uLnTx/>
                <a:uFillTx/>
                <a:latin typeface="Arial"/>
                <a:ea typeface="+mn-ea"/>
                <a:cs typeface="+mn-cs"/>
              </a:rPr>
              <a:t>how can i search and sort?</a:t>
            </a:r>
          </a:p>
        </p:txBody>
      </p:sp>
    </p:spTree>
    <p:extLst>
      <p:ext uri="{BB962C8B-B14F-4D97-AF65-F5344CB8AC3E}">
        <p14:creationId xmlns:p14="http://schemas.microsoft.com/office/powerpoint/2010/main" val="5286255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41D9A-DC85-3F3B-5321-5A09E3A54F2B}"/>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524D04E6-97CF-18B0-984A-9EC64660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08" y="1376363"/>
            <a:ext cx="352425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5D8B6E-CD6E-275C-C1AA-597F8B80C5FD}"/>
              </a:ext>
            </a:extLst>
          </p:cNvPr>
          <p:cNvSpPr txBox="1"/>
          <p:nvPr/>
        </p:nvSpPr>
        <p:spPr>
          <a:xfrm>
            <a:off x="5046133" y="2156251"/>
            <a:ext cx="40188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what is the big O runtime of a piece of code?</a:t>
            </a:r>
          </a:p>
        </p:txBody>
      </p:sp>
    </p:spTree>
    <p:extLst>
      <p:ext uri="{BB962C8B-B14F-4D97-AF65-F5344CB8AC3E}">
        <p14:creationId xmlns:p14="http://schemas.microsoft.com/office/powerpoint/2010/main" val="1273599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94427-104C-E533-A11D-FB197811D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F76C5-131A-4781-3702-DB6D0DF4F6A3}"/>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598970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4065169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D0B6-ACF4-D99C-F233-587275DA759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42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meme?</a:t>
            </a:r>
          </a:p>
        </p:txBody>
      </p:sp>
    </p:spTree>
    <p:extLst>
      <p:ext uri="{BB962C8B-B14F-4D97-AF65-F5344CB8AC3E}">
        <p14:creationId xmlns:p14="http://schemas.microsoft.com/office/powerpoint/2010/main" val="1718262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3200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means </a:t>
            </a:r>
            <a:r>
              <a:rPr lang="en-US" i="1"/>
              <a:t>thinking</a:t>
            </a:r>
            <a:r>
              <a:rPr lang="en-US"/>
              <a:t> in terms of nouns</a:t>
            </a:r>
          </a:p>
          <a:p>
            <a:pPr lvl="1"/>
            <a:r>
              <a:rPr lang="en-US"/>
              <a:t>"how can i break down this problem into classes/objects?"</a:t>
            </a:r>
          </a:p>
          <a:p>
            <a:pPr lvl="1"/>
            <a:endParaRPr lang="en-US"/>
          </a:p>
          <a:p>
            <a:pPr lvl="1"/>
            <a:endParaRPr lang="en-US" b="1"/>
          </a:p>
          <a:p>
            <a:pPr lvl="1"/>
            <a:endParaRPr lang="en-US"/>
          </a:p>
        </p:txBody>
      </p:sp>
    </p:spTree>
    <p:extLst>
      <p:ext uri="{BB962C8B-B14F-4D97-AF65-F5344CB8AC3E}">
        <p14:creationId xmlns:p14="http://schemas.microsoft.com/office/powerpoint/2010/main" val="567280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is NOT just </a:t>
            </a:r>
            <a:r>
              <a:rPr lang="en-US" i="1"/>
              <a:t>having</a:t>
            </a:r>
            <a:r>
              <a:rPr lang="en-US"/>
              <a:t> classes/objects</a:t>
            </a:r>
          </a:p>
          <a:p>
            <a:pPr lvl="1"/>
            <a:r>
              <a:rPr lang="en-US"/>
              <a:t>recall, a </a:t>
            </a:r>
            <a:r>
              <a:rPr lang="en-US" b="1"/>
              <a:t>class</a:t>
            </a:r>
            <a:r>
              <a:rPr lang="en-US"/>
              <a:t> is just (a blueprint for) a lil chunk of data</a:t>
            </a:r>
          </a:p>
          <a:p>
            <a:pPr lvl="1"/>
            <a:r>
              <a:rPr lang="en-US"/>
              <a:t>rather, OOP means my problem-solving is </a:t>
            </a:r>
            <a:r>
              <a:rPr lang="en-US" i="1"/>
              <a:t>oriented</a:t>
            </a:r>
            <a:r>
              <a:rPr lang="en-US"/>
              <a:t> around objects</a:t>
            </a:r>
          </a:p>
          <a:p>
            <a:pPr lvl="2"/>
            <a:r>
              <a:rPr lang="en-US"/>
              <a:t>...instead of, for example, data (</a:t>
            </a:r>
            <a:r>
              <a:rPr lang="en-US" b="1"/>
              <a:t>data-oriented design</a:t>
            </a:r>
            <a:r>
              <a:rPr lang="en-US"/>
              <a:t>)</a:t>
            </a:r>
          </a:p>
          <a:p>
            <a:pPr lvl="2"/>
            <a:r>
              <a:rPr lang="en-US"/>
              <a:t>...functions (</a:t>
            </a:r>
            <a:r>
              <a:rPr lang="en-US" b="1"/>
              <a:t>functional programming</a:t>
            </a:r>
            <a:r>
              <a:rPr lang="en-US"/>
              <a:t>)</a:t>
            </a:r>
          </a:p>
          <a:p>
            <a:pPr lvl="2"/>
            <a:endParaRPr lang="en-US"/>
          </a:p>
          <a:p>
            <a:pPr lvl="1"/>
            <a:endParaRPr lang="en-US"/>
          </a:p>
          <a:p>
            <a:pPr lvl="1"/>
            <a:endParaRPr lang="en-US"/>
          </a:p>
        </p:txBody>
      </p:sp>
    </p:spTree>
    <p:extLst>
      <p:ext uri="{BB962C8B-B14F-4D97-AF65-F5344CB8AC3E}">
        <p14:creationId xmlns:p14="http://schemas.microsoft.com/office/powerpoint/2010/main" val="30400111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Tree>
    <p:extLst>
      <p:ext uri="{BB962C8B-B14F-4D97-AF65-F5344CB8AC3E}">
        <p14:creationId xmlns:p14="http://schemas.microsoft.com/office/powerpoint/2010/main" val="2113635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93631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27857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1009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Comic Sans MS" panose="030F0702030302020204" pitchFamily="66" charset="0"/>
                <a:ea typeface="+mn-ea"/>
                <a:cs typeface="+mn-cs"/>
              </a:rPr>
              <a:t>can be seen as</a:t>
            </a:r>
          </a:p>
        </p:txBody>
      </p:sp>
    </p:spTree>
    <p:extLst>
      <p:ext uri="{BB962C8B-B14F-4D97-AF65-F5344CB8AC3E}">
        <p14:creationId xmlns:p14="http://schemas.microsoft.com/office/powerpoint/2010/main" val="24537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76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example: </a:t>
            </a:r>
            <a:r>
              <a:rPr lang="en-US"/>
              <a:t>to implement an Object-Oriented PostScript interpreter...</a:t>
            </a:r>
          </a:p>
          <a:p>
            <a:pPr lvl="1"/>
            <a:r>
              <a:rPr lang="en-US" sz="1600" b="0" i="0">
                <a:solidFill>
                  <a:schemeClr val="accent6">
                    <a:lumMod val="75000"/>
                  </a:schemeClr>
                </a:solidFill>
                <a:effectLst/>
                <a:latin typeface="+mj-lt"/>
              </a:rPr>
              <a:t>class PSInterpreter</a:t>
            </a:r>
          </a:p>
          <a:p>
            <a:pPr lvl="1"/>
            <a:r>
              <a:rPr lang="en-US" sz="1600">
                <a:solidFill>
                  <a:schemeClr val="accent6">
                    <a:lumMod val="75000"/>
                  </a:schemeClr>
                </a:solidFill>
                <a:latin typeface="+mj-lt"/>
              </a:rPr>
              <a:t>class PSProgram</a:t>
            </a:r>
          </a:p>
          <a:p>
            <a:pPr lvl="1"/>
            <a:r>
              <a:rPr lang="en-US" sz="1600" b="0" i="0">
                <a:solidFill>
                  <a:schemeClr val="accent6">
                    <a:lumMod val="75000"/>
                  </a:schemeClr>
                </a:solidFill>
                <a:effectLst/>
                <a:latin typeface="+mj-lt"/>
              </a:rPr>
              <a:t>class PSStack</a:t>
            </a:r>
          </a:p>
          <a:p>
            <a:pPr lvl="1"/>
            <a:r>
              <a:rPr lang="en-US" sz="1600" b="0" i="0">
                <a:solidFill>
                  <a:schemeClr val="accent6">
                    <a:lumMod val="75000"/>
                  </a:schemeClr>
                </a:solidFill>
                <a:effectLst/>
                <a:latin typeface="+mj-lt"/>
              </a:rPr>
              <a:t>class PSMap</a:t>
            </a:r>
          </a:p>
          <a:p>
            <a:pPr lvl="1"/>
            <a:r>
              <a:rPr lang="en-US" sz="1600" b="0" i="0">
                <a:solidFill>
                  <a:schemeClr val="accent6">
                    <a:lumMod val="75000"/>
                  </a:schemeClr>
                </a:solidFill>
                <a:effectLst/>
                <a:latin typeface="+mj-lt"/>
              </a:rPr>
              <a:t>class PSBuiltinFunction</a:t>
            </a:r>
          </a:p>
          <a:p>
            <a:pPr lvl="1"/>
            <a:r>
              <a:rPr lang="en-US" sz="1600">
                <a:solidFill>
                  <a:schemeClr val="accent6">
                    <a:lumMod val="75000"/>
                  </a:schemeClr>
                </a:solidFill>
                <a:latin typeface="+mj-lt"/>
              </a:rPr>
              <a:t>class PSTwoArgumentBuiltinFunction extends </a:t>
            </a:r>
            <a:r>
              <a:rPr lang="en-US" sz="1600" b="0" i="0">
                <a:solidFill>
                  <a:schemeClr val="accent6">
                    <a:lumMod val="75000"/>
                  </a:schemeClr>
                </a:solidFill>
                <a:effectLst/>
                <a:latin typeface="+mj-lt"/>
              </a:rPr>
              <a:t>PSBuiltinFunction</a:t>
            </a:r>
          </a:p>
          <a:p>
            <a:pPr lvl="1"/>
            <a:r>
              <a:rPr lang="en-US" sz="1600">
                <a:solidFill>
                  <a:schemeClr val="accent6">
                    <a:lumMod val="75000"/>
                  </a:schemeClr>
                </a:solidFill>
                <a:latin typeface="+mj-lt"/>
              </a:rPr>
              <a:t>class PSAddFunction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PSSubFunction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PSMulFunction extends PSTwoArgumentBuiltinFunction</a:t>
            </a:r>
          </a:p>
          <a:p>
            <a:pPr lvl="1"/>
            <a:r>
              <a:rPr lang="en-US" sz="1600">
                <a:solidFill>
                  <a:schemeClr val="accent6">
                    <a:lumMod val="75000"/>
                  </a:schemeClr>
                </a:solidFill>
                <a:latin typeface="+mj-lt"/>
              </a:rPr>
              <a:t>class PSDivFunction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a:t>
            </a:r>
          </a:p>
        </p:txBody>
      </p:sp>
    </p:spTree>
    <p:extLst>
      <p:ext uri="{BB962C8B-B14F-4D97-AF65-F5344CB8AC3E}">
        <p14:creationId xmlns:p14="http://schemas.microsoft.com/office/powerpoint/2010/main" val="22280216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a:t>
            </a:r>
            <a:endParaRPr kumimoji="0" lang="en-US" sz="24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1910" y="1251324"/>
            <a:ext cx="3535577" cy="1200329"/>
          </a:xfrm>
          <a:prstGeom prst="rect">
            <a:avLst/>
          </a:prstGeom>
          <a:solidFill>
            <a:schemeClr val="bg1"/>
          </a:solidFill>
          <a:ln w="38100">
            <a:solidFill>
              <a:srgbClr val="FFC000"/>
            </a:solidFill>
          </a:ln>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Segoe UI Emoji"/>
                <a:ea typeface="+mn-ea"/>
                <a:cs typeface="+mn-cs"/>
              </a:rPr>
              <a:t>careful:</a:t>
            </a:r>
            <a:r>
              <a:rPr kumimoji="0" lang="en-US" sz="2400" b="0" i="0" u="none" strike="noStrike" kern="1200" cap="none" spc="0" normalizeH="0" baseline="0" noProof="0">
                <a:ln>
                  <a:noFill/>
                </a:ln>
                <a:solidFill>
                  <a:srgbClr val="FFC000"/>
                </a:solidFill>
                <a:effectLst/>
                <a:uLnTx/>
                <a:uFillTx/>
                <a:latin typeface="Segoe UI Emoji"/>
                <a:ea typeface="+mn-ea"/>
                <a:cs typeface="+mn-cs"/>
              </a:rPr>
              <a:t> these nodes are</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Emoji"/>
                <a:ea typeface="+mn-ea"/>
                <a:cs typeface="+mn-cs"/>
              </a:rPr>
              <a:t>the </a:t>
            </a:r>
            <a:r>
              <a:rPr kumimoji="0" lang="en-US" sz="2400" b="0" i="0" u="sng" strike="noStrike" kern="1200" cap="none" spc="0" normalizeH="0" baseline="0" noProof="0">
                <a:ln>
                  <a:noFill/>
                </a:ln>
                <a:solidFill>
                  <a:srgbClr val="FFC000"/>
                </a:solidFill>
                <a:effectLst/>
                <a:uLnTx/>
                <a:uFillTx/>
                <a:latin typeface="Segoe UI Emoji"/>
                <a:ea typeface="+mn-ea"/>
                <a:cs typeface="+mn-cs"/>
              </a:rPr>
              <a:t>children</a:t>
            </a:r>
            <a:r>
              <a:rPr kumimoji="0" lang="en-US" sz="2400" b="0" i="0" u="none" strike="noStrike" kern="1200" cap="none" spc="0" normalizeH="0" baseline="0" noProof="0">
                <a:ln>
                  <a:noFill/>
                </a:ln>
                <a:solidFill>
                  <a:srgbClr val="FFC000"/>
                </a:solidFill>
                <a:effectLst/>
                <a:uLnTx/>
                <a:uFillTx/>
                <a:latin typeface="Segoe UI Emoji"/>
                <a:ea typeface="+mn-ea"/>
                <a:cs typeface="+mn-cs"/>
              </a:rPr>
              <a:t> of</a:t>
            </a:r>
            <a:br>
              <a:rPr kumimoji="0" lang="en-US" sz="2400" b="0" i="0" u="none" strike="noStrike" kern="1200" cap="none" spc="0" normalizeH="0" baseline="0" noProof="0">
                <a:ln>
                  <a:noFill/>
                </a:ln>
                <a:solidFill>
                  <a:srgbClr val="FFC000"/>
                </a:solidFill>
                <a:effectLst/>
                <a:uLnTx/>
                <a:uFillTx/>
                <a:latin typeface="Segoe UI Emoji"/>
                <a:ea typeface="+mn-ea"/>
                <a:cs typeface="+mn-cs"/>
              </a:rPr>
            </a:br>
            <a:r>
              <a:rPr kumimoji="0" lang="en-US" sz="1200" b="0" i="0" u="none" strike="noStrike" kern="1200" cap="none" spc="0" normalizeH="0" baseline="0" noProof="0">
                <a:ln>
                  <a:noFill/>
                </a:ln>
                <a:solidFill>
                  <a:srgbClr val="FFC000"/>
                </a:solidFill>
                <a:effectLst/>
                <a:uLnTx/>
                <a:uFillTx/>
                <a:latin typeface="Segoe UI Emoji"/>
                <a:ea typeface="+mn-ea"/>
                <a:cs typeface="+mn-cs"/>
              </a:rPr>
              <a:t>the node with value</a:t>
            </a:r>
            <a:r>
              <a:rPr kumimoji="0" lang="en-US" sz="2400" b="0" i="0" u="none" strike="noStrike" kern="1200" cap="none" spc="0" normalizeH="0" baseline="0" noProof="0">
                <a:ln>
                  <a:noFill/>
                </a:ln>
                <a:solidFill>
                  <a:srgbClr val="FFC000"/>
                </a:solidFill>
                <a:effectLst/>
                <a:uLnTx/>
                <a:uFillTx/>
                <a:latin typeface="Segoe UI Emoji"/>
                <a:ea typeface="+mn-ea"/>
                <a:cs typeface="+mn-cs"/>
              </a:rPr>
              <a:t> </a:t>
            </a:r>
            <a:r>
              <a:rPr kumimoji="0" lang="en-US" sz="2400" b="0" i="0" u="none" strike="noStrike" kern="1200" cap="none" spc="0" normalizeH="0" baseline="0" noProof="0" err="1">
                <a:ln>
                  <a:noFill/>
                </a:ln>
                <a:solidFill>
                  <a:srgbClr val="FFC000"/>
                </a:solidFill>
                <a:effectLst/>
                <a:uLnTx/>
                <a:uFillTx/>
                <a:latin typeface="Comic Sans MS" panose="030F0702030302020204" pitchFamily="66" charset="0"/>
                <a:ea typeface="+mn-ea"/>
                <a:cs typeface="+mn-cs"/>
              </a:rPr>
              <a:t>jim</a:t>
            </a:r>
            <a:endParaRPr kumimoji="0" lang="en-US" sz="2400" b="0" i="0" u="sng" strike="noStrike" kern="1200" cap="none" spc="0" normalizeH="0" baseline="0" noProof="0">
              <a:ln>
                <a:noFill/>
              </a:ln>
              <a:solidFill>
                <a:srgbClr val="FFC000"/>
              </a:solidFill>
              <a:effectLst/>
              <a:uLnTx/>
              <a:uFillTx/>
              <a:latin typeface="Comic Sans MS" panose="030F0702030302020204" pitchFamily="66" charset="0"/>
              <a:ea typeface="+mn-ea"/>
              <a:cs typeface="+mn-cs"/>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Emoji"/>
              <a:ea typeface="+mn-ea"/>
              <a:cs typeface="+mn-cs"/>
            </a:endParaRPr>
          </a:p>
        </p:txBody>
      </p:sp>
    </p:spTree>
    <p:extLst>
      <p:ext uri="{BB962C8B-B14F-4D97-AF65-F5344CB8AC3E}">
        <p14:creationId xmlns:p14="http://schemas.microsoft.com/office/powerpoint/2010/main" val="2591551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persistent, optimistic,</a:t>
            </a:r>
            <a:br>
              <a:rPr kumimoji="0" lang="en-US" sz="1800" b="0" i="0" u="none" strike="noStrike" kern="1200" cap="none" spc="0" normalizeH="0" baseline="0" noProof="0">
                <a:ln>
                  <a:noFill/>
                </a:ln>
                <a:solidFill>
                  <a:srgbClr val="000000"/>
                </a:solidFill>
                <a:effectLst/>
                <a:uLnTx/>
                <a:uFillTx/>
                <a:latin typeface="Arial"/>
                <a:ea typeface="+mn-ea"/>
                <a:cs typeface="+mn-cs"/>
              </a:rPr>
            </a:br>
            <a:r>
              <a:rPr kumimoji="0" lang="en-US" sz="1800" b="0" i="0" u="none" strike="noStrike" kern="1200" cap="none" spc="0" normalizeH="0" baseline="0" noProof="0">
                <a:ln>
                  <a:noFill/>
                </a:ln>
                <a:solidFill>
                  <a:srgbClr val="000000"/>
                </a:solidFill>
                <a:effectLst/>
                <a:uLnTx/>
                <a:uFillTx/>
                <a:latin typeface="Arial"/>
                <a:ea typeface="+mn-ea"/>
                <a:cs typeface="+mn-cs"/>
              </a:rPr>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48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41244342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41569210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21814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678669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9923165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947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6703460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135197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E5876C-9C96-49CB-F96C-FD0A974D9B02}"/>
              </a:ext>
            </a:extLst>
          </p:cNvPr>
          <p:cNvSpPr txBox="1"/>
          <p:nvPr/>
        </p:nvSpPr>
        <p:spPr>
          <a:xfrm>
            <a:off x="3383280" y="1522414"/>
            <a:ext cx="2377440" cy="369332"/>
          </a:xfrm>
          <a:prstGeom prst="rect">
            <a:avLst/>
          </a:prstGeom>
          <a:noFill/>
          <a:ln w="28575">
            <a:solidFill>
              <a:schemeClr val="accent6"/>
            </a:solidFill>
          </a:ln>
        </p:spPr>
        <p:txBody>
          <a:bodyPr wrap="square">
            <a:spAutoFit/>
          </a:bodyPr>
          <a:lstStyle/>
          <a:p>
            <a:pPr algn="ctr"/>
            <a:r>
              <a:rPr lang="en-US" sz="1800" b="0" i="0">
                <a:solidFill>
                  <a:schemeClr val="accent6">
                    <a:lumMod val="75000"/>
                  </a:schemeClr>
                </a:solidFill>
                <a:effectLst/>
                <a:latin typeface="+mj-lt"/>
              </a:rPr>
              <a:t>PSBuiltinFunction</a:t>
            </a:r>
            <a:endParaRPr lang="en-US"/>
          </a:p>
        </p:txBody>
      </p:sp>
      <p:sp>
        <p:nvSpPr>
          <p:cNvPr id="5" name="TextBox 4">
            <a:extLst>
              <a:ext uri="{FF2B5EF4-FFF2-40B4-BE49-F238E27FC236}">
                <a16:creationId xmlns:a16="http://schemas.microsoft.com/office/drawing/2014/main" id="{C583C8ED-D832-8FDF-F614-5A264EC8CDB9}"/>
              </a:ext>
            </a:extLst>
          </p:cNvPr>
          <p:cNvSpPr txBox="1"/>
          <p:nvPr/>
        </p:nvSpPr>
        <p:spPr>
          <a:xfrm>
            <a:off x="2577548" y="2464901"/>
            <a:ext cx="3988904"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PSTwoArgumentBuiltinFunction</a:t>
            </a:r>
            <a:endParaRPr lang="en-US"/>
          </a:p>
        </p:txBody>
      </p:sp>
      <p:sp>
        <p:nvSpPr>
          <p:cNvPr id="7" name="TextBox 6">
            <a:extLst>
              <a:ext uri="{FF2B5EF4-FFF2-40B4-BE49-F238E27FC236}">
                <a16:creationId xmlns:a16="http://schemas.microsoft.com/office/drawing/2014/main" id="{45387BCC-830C-A3D0-B071-421C4342C379}"/>
              </a:ext>
            </a:extLst>
          </p:cNvPr>
          <p:cNvSpPr txBox="1"/>
          <p:nvPr/>
        </p:nvSpPr>
        <p:spPr>
          <a:xfrm>
            <a:off x="410816"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PSAddFunction</a:t>
            </a:r>
            <a:endParaRPr lang="en-US"/>
          </a:p>
        </p:txBody>
      </p:sp>
      <p:sp>
        <p:nvSpPr>
          <p:cNvPr id="8" name="TextBox 7">
            <a:extLst>
              <a:ext uri="{FF2B5EF4-FFF2-40B4-BE49-F238E27FC236}">
                <a16:creationId xmlns:a16="http://schemas.microsoft.com/office/drawing/2014/main" id="{3BDEE390-FEB6-120C-99B2-D940F703275C}"/>
              </a:ext>
            </a:extLst>
          </p:cNvPr>
          <p:cNvSpPr txBox="1"/>
          <p:nvPr/>
        </p:nvSpPr>
        <p:spPr>
          <a:xfrm>
            <a:off x="2511289"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Sub</a:t>
            </a:r>
            <a:r>
              <a:rPr lang="en-US" sz="1800">
                <a:solidFill>
                  <a:schemeClr val="accent6">
                    <a:lumMod val="75000"/>
                  </a:schemeClr>
                </a:solidFill>
                <a:latin typeface="+mj-lt"/>
              </a:rPr>
              <a:t>Function</a:t>
            </a:r>
            <a:endParaRPr lang="en-US"/>
          </a:p>
        </p:txBody>
      </p:sp>
      <p:sp>
        <p:nvSpPr>
          <p:cNvPr id="9" name="TextBox 8">
            <a:extLst>
              <a:ext uri="{FF2B5EF4-FFF2-40B4-BE49-F238E27FC236}">
                <a16:creationId xmlns:a16="http://schemas.microsoft.com/office/drawing/2014/main" id="{7DC8A8ED-5899-3CC3-5412-2B811290E37F}"/>
              </a:ext>
            </a:extLst>
          </p:cNvPr>
          <p:cNvSpPr txBox="1"/>
          <p:nvPr/>
        </p:nvSpPr>
        <p:spPr>
          <a:xfrm>
            <a:off x="4704525" y="361121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PSDivFunction</a:t>
            </a:r>
            <a:endParaRPr lang="en-US"/>
          </a:p>
        </p:txBody>
      </p:sp>
      <p:sp>
        <p:nvSpPr>
          <p:cNvPr id="10" name="TextBox 9">
            <a:extLst>
              <a:ext uri="{FF2B5EF4-FFF2-40B4-BE49-F238E27FC236}">
                <a16:creationId xmlns:a16="http://schemas.microsoft.com/office/drawing/2014/main" id="{6FB9DC4D-EFC0-2104-92A8-457079BCD13B}"/>
              </a:ext>
            </a:extLst>
          </p:cNvPr>
          <p:cNvSpPr txBox="1"/>
          <p:nvPr/>
        </p:nvSpPr>
        <p:spPr>
          <a:xfrm>
            <a:off x="6844750"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Mul</a:t>
            </a:r>
            <a:r>
              <a:rPr lang="en-US" sz="1800">
                <a:solidFill>
                  <a:schemeClr val="accent6">
                    <a:lumMod val="75000"/>
                  </a:schemeClr>
                </a:solidFill>
                <a:latin typeface="+mj-lt"/>
              </a:rPr>
              <a:t>Function</a:t>
            </a:r>
            <a:endParaRPr lang="en-US"/>
          </a:p>
        </p:txBody>
      </p:sp>
      <p:cxnSp>
        <p:nvCxnSpPr>
          <p:cNvPr id="12" name="Straight Arrow Connector 11">
            <a:extLst>
              <a:ext uri="{FF2B5EF4-FFF2-40B4-BE49-F238E27FC236}">
                <a16:creationId xmlns:a16="http://schemas.microsoft.com/office/drawing/2014/main" id="{396084B2-1F0F-D94C-8BD9-2A94094ABC61}"/>
              </a:ext>
            </a:extLst>
          </p:cNvPr>
          <p:cNvCxnSpPr>
            <a:cxnSpLocks/>
          </p:cNvCxnSpPr>
          <p:nvPr/>
        </p:nvCxnSpPr>
        <p:spPr>
          <a:xfrm>
            <a:off x="4578626" y="1891746"/>
            <a:ext cx="0" cy="573155"/>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E8814A09-D050-3EE3-670E-B1F9361F61F6}"/>
              </a:ext>
            </a:extLst>
          </p:cNvPr>
          <p:cNvCxnSpPr>
            <a:cxnSpLocks/>
          </p:cNvCxnSpPr>
          <p:nvPr/>
        </p:nvCxnSpPr>
        <p:spPr>
          <a:xfrm flipH="1">
            <a:off x="1394790" y="2834233"/>
            <a:ext cx="3183836" cy="77121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A530ED8-6C17-DEC6-0D4B-10FA5ED86674}"/>
              </a:ext>
            </a:extLst>
          </p:cNvPr>
          <p:cNvCxnSpPr>
            <a:cxnSpLocks/>
          </p:cNvCxnSpPr>
          <p:nvPr/>
        </p:nvCxnSpPr>
        <p:spPr>
          <a:xfrm flipH="1">
            <a:off x="3495263" y="2834233"/>
            <a:ext cx="1083363" cy="77121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7C242CD-BC27-08FB-2F7F-B3AFCBE24F96}"/>
              </a:ext>
            </a:extLst>
          </p:cNvPr>
          <p:cNvCxnSpPr>
            <a:cxnSpLocks/>
          </p:cNvCxnSpPr>
          <p:nvPr/>
        </p:nvCxnSpPr>
        <p:spPr>
          <a:xfrm>
            <a:off x="4578626" y="2834233"/>
            <a:ext cx="1109873" cy="77697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5BF86A99-D6B1-66C9-304B-7403E7536D29}"/>
              </a:ext>
            </a:extLst>
          </p:cNvPr>
          <p:cNvCxnSpPr>
            <a:cxnSpLocks/>
          </p:cNvCxnSpPr>
          <p:nvPr/>
        </p:nvCxnSpPr>
        <p:spPr>
          <a:xfrm>
            <a:off x="4578626" y="2834233"/>
            <a:ext cx="3250098" cy="77121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sp>
        <p:nvSpPr>
          <p:cNvPr id="25" name="Title 24">
            <a:extLst>
              <a:ext uri="{FF2B5EF4-FFF2-40B4-BE49-F238E27FC236}">
                <a16:creationId xmlns:a16="http://schemas.microsoft.com/office/drawing/2014/main" id="{F8A43D46-D160-A420-B4D0-43EA8F3EDFE1}"/>
              </a:ext>
            </a:extLst>
          </p:cNvPr>
          <p:cNvSpPr>
            <a:spLocks noGrp="1"/>
          </p:cNvSpPr>
          <p:nvPr>
            <p:ph type="title"/>
          </p:nvPr>
        </p:nvSpPr>
        <p:spPr/>
        <p:txBody>
          <a:bodyPr/>
          <a:lstStyle/>
          <a:p>
            <a:r>
              <a:rPr lang="en-US"/>
              <a:t>unified modeling language (UML) diagram</a:t>
            </a:r>
          </a:p>
        </p:txBody>
      </p:sp>
    </p:spTree>
    <p:extLst>
      <p:ext uri="{BB962C8B-B14F-4D97-AF65-F5344CB8AC3E}">
        <p14:creationId xmlns:p14="http://schemas.microsoft.com/office/powerpoint/2010/main" val="22697158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3530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8308429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597446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357267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65C34-06AA-BF42-E972-EF03F4CE8DCB}"/>
              </a:ext>
            </a:extLst>
          </p:cNvPr>
          <p:cNvSpPr>
            <a:spLocks noGrp="1"/>
          </p:cNvSpPr>
          <p:nvPr>
            <p:ph type="title"/>
          </p:nvPr>
        </p:nvSpPr>
        <p:spPr/>
        <p:txBody>
          <a:bodyPr/>
          <a:lstStyle/>
          <a:p>
            <a:r>
              <a:rPr lang="en-US"/>
              <a:t>Week</a:t>
            </a:r>
            <a:r>
              <a:rPr lang="en-US" sz="4400"/>
              <a:t>?</a:t>
            </a:r>
            <a:r>
              <a:rPr lang="en-US"/>
              <a:t>12🦃</a:t>
            </a:r>
          </a:p>
        </p:txBody>
      </p:sp>
      <p:sp>
        <p:nvSpPr>
          <p:cNvPr id="6" name="Content Placeholder 5">
            <a:extLst>
              <a:ext uri="{FF2B5EF4-FFF2-40B4-BE49-F238E27FC236}">
                <a16:creationId xmlns:a16="http://schemas.microsoft.com/office/drawing/2014/main" id="{73A21634-A675-5AD9-EE14-1B0A536EEA01}"/>
              </a:ext>
            </a:extLst>
          </p:cNvPr>
          <p:cNvSpPr>
            <a:spLocks noGrp="1"/>
          </p:cNvSpPr>
          <p:nvPr>
            <p:ph sz="quarter" idx="10"/>
          </p:nvPr>
        </p:nvSpPr>
        <p:spPr/>
        <p:txBody>
          <a:bodyPr/>
          <a:lstStyle/>
          <a:p>
            <a:r>
              <a:rPr lang="en-US"/>
              <a:t>graphs</a:t>
            </a:r>
          </a:p>
          <a:p>
            <a:r>
              <a:rPr lang="en-US"/>
              <a:t>amazing stackoverflow answer</a:t>
            </a:r>
          </a:p>
          <a:p>
            <a:r>
              <a:rPr lang="en-US"/>
              <a:t>boggle?</a:t>
            </a:r>
          </a:p>
          <a:p>
            <a:r>
              <a:rPr lang="en-US"/>
              <a:t>gradient descent</a:t>
            </a:r>
          </a:p>
        </p:txBody>
      </p:sp>
    </p:spTree>
    <p:extLst>
      <p:ext uri="{BB962C8B-B14F-4D97-AF65-F5344CB8AC3E}">
        <p14:creationId xmlns:p14="http://schemas.microsoft.com/office/powerpoint/2010/main" val="27183280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7B6-F1DC-9E7B-A567-77D89F02B87B}"/>
              </a:ext>
            </a:extLst>
          </p:cNvPr>
          <p:cNvSpPr>
            <a:spLocks noGrp="1"/>
          </p:cNvSpPr>
          <p:nvPr>
            <p:ph type="title"/>
          </p:nvPr>
        </p:nvSpPr>
        <p:spPr/>
        <p:txBody>
          <a:bodyPr/>
          <a:lstStyle/>
          <a:p>
            <a:r>
              <a:rPr lang="en-US"/>
              <a:t>graphs</a:t>
            </a:r>
          </a:p>
        </p:txBody>
      </p:sp>
    </p:spTree>
    <p:extLst>
      <p:ext uri="{BB962C8B-B14F-4D97-AF65-F5344CB8AC3E}">
        <p14:creationId xmlns:p14="http://schemas.microsoft.com/office/powerpoint/2010/main" val="15440159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E6841-1D2C-81AB-2E5D-E6BA4DDD732C}"/>
              </a:ext>
            </a:extLst>
          </p:cNvPr>
          <p:cNvSpPr>
            <a:spLocks noGrp="1"/>
          </p:cNvSpPr>
          <p:nvPr>
            <p:ph type="title"/>
          </p:nvPr>
        </p:nvSpPr>
        <p:spPr/>
        <p:txBody>
          <a:bodyPr/>
          <a:lstStyle/>
          <a:p>
            <a:r>
              <a:rPr lang="en-US"/>
              <a:t>graph</a:t>
            </a:r>
          </a:p>
        </p:txBody>
      </p:sp>
    </p:spTree>
    <p:extLst>
      <p:ext uri="{BB962C8B-B14F-4D97-AF65-F5344CB8AC3E}">
        <p14:creationId xmlns:p14="http://schemas.microsoft.com/office/powerpoint/2010/main" val="14172298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a:t>
            </a:r>
            <a:r>
              <a:rPr lang="en-US" b="1"/>
              <a:t>directed graph</a:t>
            </a:r>
            <a:r>
              <a:rPr lang="en-US"/>
              <a:t>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a:t>
            </a:r>
            <a:r>
              <a:rPr lang="en-US" b="1"/>
              <a:t>node</a:t>
            </a:r>
            <a:r>
              <a:rPr lang="en-US"/>
              <a:t> in a </a:t>
            </a:r>
            <a:r>
              <a:rPr lang="en-US" b="1"/>
              <a:t>graph </a:t>
            </a:r>
            <a:r>
              <a:rPr lang="en-US"/>
              <a:t>has references to any number of other nodes</a:t>
            </a:r>
          </a:p>
          <a:p>
            <a:pPr lvl="1"/>
            <a:r>
              <a:rPr lang="en-US" b="1"/>
              <a:t>nodes</a:t>
            </a:r>
            <a:r>
              <a:rPr lang="en-US"/>
              <a:t> (</a:t>
            </a:r>
            <a:r>
              <a:rPr lang="en-US" b="1"/>
              <a:t>vertices</a:t>
            </a:r>
            <a:r>
              <a:rPr lang="en-US"/>
              <a:t>) are drawn as circles</a:t>
            </a:r>
          </a:p>
          <a:p>
            <a:pPr lvl="1"/>
            <a:r>
              <a:rPr lang="en-US" b="1"/>
              <a:t>references</a:t>
            </a:r>
            <a:r>
              <a:rPr lang="en-US"/>
              <a:t> (</a:t>
            </a:r>
            <a:r>
              <a:rPr lang="en-US" b="1"/>
              <a:t>edges</a:t>
            </a:r>
            <a:r>
              <a:rPr lang="en-US"/>
              <a:t>)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575574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an </a:t>
            </a:r>
            <a:r>
              <a:rPr lang="en-US" b="1"/>
              <a:t>undirected graph</a:t>
            </a:r>
            <a:r>
              <a:rPr lang="en-US"/>
              <a:t> has line segments</a:t>
            </a:r>
            <a:br>
              <a:rPr lang="en-US"/>
            </a:br>
            <a:r>
              <a:rPr lang="en-US"/>
              <a:t>instead of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spTree>
    <p:extLst>
      <p:ext uri="{BB962C8B-B14F-4D97-AF65-F5344CB8AC3E}">
        <p14:creationId xmlns:p14="http://schemas.microsoft.com/office/powerpoint/2010/main" val="8994002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is it a graph? </a:t>
            </a:r>
          </a:p>
        </p:txBody>
      </p:sp>
    </p:spTree>
    <p:extLst>
      <p:ext uri="{BB962C8B-B14F-4D97-AF65-F5344CB8AC3E}">
        <p14:creationId xmlns:p14="http://schemas.microsoft.com/office/powerpoint/2010/main" val="42539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 UML Class Diagram for SFML?">
            <a:extLst>
              <a:ext uri="{FF2B5EF4-FFF2-40B4-BE49-F238E27FC236}">
                <a16:creationId xmlns:a16="http://schemas.microsoft.com/office/drawing/2014/main" id="{680FA38F-0B3C-345F-C7A0-3509C203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7" y="0"/>
            <a:ext cx="45386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E0C840-24DC-CAD4-A763-D42FA628A370}"/>
              </a:ext>
            </a:extLst>
          </p:cNvPr>
          <p:cNvSpPr txBox="1"/>
          <p:nvPr/>
        </p:nvSpPr>
        <p:spPr>
          <a:xfrm>
            <a:off x="-13046" y="2033141"/>
            <a:ext cx="4618383" cy="1077218"/>
          </a:xfrm>
          <a:prstGeom prst="rect">
            <a:avLst/>
          </a:prstGeom>
          <a:noFill/>
        </p:spPr>
        <p:txBody>
          <a:bodyPr wrap="square" rtlCol="0">
            <a:spAutoFit/>
          </a:bodyPr>
          <a:lstStyle/>
          <a:p>
            <a:pPr algn="r"/>
            <a:r>
              <a:rPr lang="en-US" sz="3200" b="1"/>
              <a:t>real-world example:</a:t>
            </a:r>
          </a:p>
          <a:p>
            <a:pPr algn="r"/>
            <a:r>
              <a:rPr lang="en-US" sz="3200"/>
              <a:t>SMFL</a:t>
            </a:r>
          </a:p>
        </p:txBody>
      </p:sp>
    </p:spTree>
    <p:extLst>
      <p:ext uri="{BB962C8B-B14F-4D97-AF65-F5344CB8AC3E}">
        <p14:creationId xmlns:p14="http://schemas.microsoft.com/office/powerpoint/2010/main" val="32963692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42037933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987849"/>
            <a:ext cx="2109391" cy="646331"/>
          </a:xfrm>
          <a:prstGeom prst="rect">
            <a:avLst/>
          </a:prstGeom>
          <a:noFill/>
        </p:spPr>
        <p:txBody>
          <a:bodyPr wrap="square" rtlCol="0">
            <a:spAutoFit/>
          </a:bodyPr>
          <a:lstStyle/>
          <a:p>
            <a:pPr algn="ctr"/>
            <a:r>
              <a:rPr lang="en-US" sz="3600">
                <a:solidFill>
                  <a:srgbClr val="00FF00"/>
                </a:solidFill>
              </a:rPr>
              <a:t>yes</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463289"/>
            <a:ext cx="1857948"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1120462"/>
            <a:ext cx="1923859"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471287"/>
            <a:ext cx="2144745"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6" name="Freeform: Shape 4">
            <a:extLst>
              <a:ext uri="{FF2B5EF4-FFF2-40B4-BE49-F238E27FC236}">
                <a16:creationId xmlns:a16="http://schemas.microsoft.com/office/drawing/2014/main" id="{4EDF6C73-C83C-444C-7608-4EA44991F4A2}"/>
              </a:ext>
            </a:extLst>
          </p:cNvPr>
          <p:cNvSpPr/>
          <p:nvPr/>
        </p:nvSpPr>
        <p:spPr>
          <a:xfrm>
            <a:off x="4745368" y="419645"/>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AD98A-A9B0-2D36-EAFB-D287EEF35716}"/>
              </a:ext>
            </a:extLst>
          </p:cNvPr>
          <p:cNvSpPr txBox="1"/>
          <p:nvPr/>
        </p:nvSpPr>
        <p:spPr>
          <a:xfrm>
            <a:off x="3521975" y="-107950"/>
            <a:ext cx="3410712" cy="523220"/>
          </a:xfrm>
          <a:prstGeom prst="rect">
            <a:avLst/>
          </a:prstGeom>
          <a:noFill/>
        </p:spPr>
        <p:txBody>
          <a:bodyPr wrap="square" rtlCol="0">
            <a:spAutoFit/>
          </a:bodyPr>
          <a:lstStyle/>
          <a:p>
            <a:pPr algn="ctr"/>
            <a:r>
              <a:rPr lang="en-US" sz="2800">
                <a:solidFill>
                  <a:srgbClr val="0000FF"/>
                </a:solidFill>
                <a:latin typeface="Comic Sans MS" panose="030F0702030302020204" pitchFamily="66" charset="0"/>
              </a:rPr>
              <a:t>graph</a:t>
            </a:r>
          </a:p>
        </p:txBody>
      </p:sp>
      <p:sp>
        <p:nvSpPr>
          <p:cNvPr id="19" name="Freeform: Shape 4">
            <a:extLst>
              <a:ext uri="{FF2B5EF4-FFF2-40B4-BE49-F238E27FC236}">
                <a16:creationId xmlns:a16="http://schemas.microsoft.com/office/drawing/2014/main" id="{8E51072C-68F6-043F-EC57-D9B7C3C56DAD}"/>
              </a:ext>
            </a:extLst>
          </p:cNvPr>
          <p:cNvSpPr/>
          <p:nvPr/>
        </p:nvSpPr>
        <p:spPr>
          <a:xfrm rot="20544431">
            <a:off x="539738" y="901253"/>
            <a:ext cx="3472393" cy="1784730"/>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561674 w 729869"/>
              <a:gd name="connsiteY11" fmla="*/ 347186 h 382011"/>
              <a:gd name="connsiteX12" fmla="*/ 640080 w 729869"/>
              <a:gd name="connsiteY12" fmla="*/ 233027 h 382011"/>
              <a:gd name="connsiteX13" fmla="*/ 729869 w 729869"/>
              <a:gd name="connsiteY13"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82460" y="171329"/>
                  <a:pt x="512064" y="178163"/>
                </a:cubicBezTo>
                <a:cubicBezTo>
                  <a:pt x="541668" y="184997"/>
                  <a:pt x="540338" y="338042"/>
                  <a:pt x="561674" y="347186"/>
                </a:cubicBezTo>
                <a:cubicBezTo>
                  <a:pt x="583010" y="356330"/>
                  <a:pt x="616861" y="229890"/>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9F558D-2F0A-C26E-0273-7CC53A2712DC}"/>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32382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38C4C0-6947-102B-0D1D-7FA77F4B134A}"/>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10338902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examples </a:t>
            </a:r>
          </a:p>
        </p:txBody>
      </p:sp>
    </p:spTree>
    <p:extLst>
      <p:ext uri="{BB962C8B-B14F-4D97-AF65-F5344CB8AC3E}">
        <p14:creationId xmlns:p14="http://schemas.microsoft.com/office/powerpoint/2010/main" val="3050431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ensors | Free Full-Text | 3D Path Planning for the Ground Robot with  Improved Ant Colony Optimization">
            <a:extLst>
              <a:ext uri="{FF2B5EF4-FFF2-40B4-BE49-F238E27FC236}">
                <a16:creationId xmlns:a16="http://schemas.microsoft.com/office/drawing/2014/main" id="{D5AD866F-8A8E-BBA3-503A-9A599E4E4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64023"/>
            <a:ext cx="6494824" cy="3179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ijkstra's algorithm - Wikipedia">
            <a:extLst>
              <a:ext uri="{FF2B5EF4-FFF2-40B4-BE49-F238E27FC236}">
                <a16:creationId xmlns:a16="http://schemas.microsoft.com/office/drawing/2014/main" id="{011957E2-5E91-37A0-C0B6-4340529E91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0107" y="1740824"/>
            <a:ext cx="2483892" cy="2483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515BE-B75D-6D4D-758B-13F77F42B78B}"/>
              </a:ext>
            </a:extLst>
          </p:cNvPr>
          <p:cNvSpPr txBox="1"/>
          <p:nvPr/>
        </p:nvSpPr>
        <p:spPr>
          <a:xfrm>
            <a:off x="1773455" y="3624553"/>
            <a:ext cx="2483892" cy="1200329"/>
          </a:xfrm>
          <a:prstGeom prst="rect">
            <a:avLst/>
          </a:prstGeom>
          <a:noFill/>
        </p:spPr>
        <p:txBody>
          <a:bodyPr wrap="square" rtlCol="0">
            <a:spAutoFit/>
          </a:bodyPr>
          <a:lstStyle/>
          <a:p>
            <a:pPr algn="ctr"/>
            <a:r>
              <a:rPr lang="en-US" sz="3600"/>
              <a:t>path planning</a:t>
            </a:r>
          </a:p>
        </p:txBody>
      </p:sp>
    </p:spTree>
    <p:extLst>
      <p:ext uri="{BB962C8B-B14F-4D97-AF65-F5344CB8AC3E}">
        <p14:creationId xmlns:p14="http://schemas.microsoft.com/office/powerpoint/2010/main" val="15638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s184/284a">
            <a:extLst>
              <a:ext uri="{FF2B5EF4-FFF2-40B4-BE49-F238E27FC236}">
                <a16:creationId xmlns:a16="http://schemas.microsoft.com/office/drawing/2014/main" id="{5A0FF345-0981-E4A0-8676-D6E38B5CF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64824" cy="5148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abbit Stanford Bunny - Free vector graphic on Pixabay">
            <a:extLst>
              <a:ext uri="{FF2B5EF4-FFF2-40B4-BE49-F238E27FC236}">
                <a16:creationId xmlns:a16="http://schemas.microsoft.com/office/drawing/2014/main" id="{1B0966AD-3209-176C-63AF-14A71B96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44" y="2225160"/>
            <a:ext cx="3247420" cy="314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ytorch.org/assets/images/augmented_computational_graph.png">
            <a:extLst>
              <a:ext uri="{FF2B5EF4-FFF2-40B4-BE49-F238E27FC236}">
                <a16:creationId xmlns:a16="http://schemas.microsoft.com/office/drawing/2014/main" id="{AF88BCBA-5D62-29CB-7215-E8A097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7" y="175715"/>
            <a:ext cx="5604812" cy="4792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ar in Review: Quansight's Contributions to PyTorch in 2021 | Quansight">
            <a:extLst>
              <a:ext uri="{FF2B5EF4-FFF2-40B4-BE49-F238E27FC236}">
                <a16:creationId xmlns:a16="http://schemas.microsoft.com/office/drawing/2014/main" id="{09C29622-5950-410E-E902-CA3670FAF7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556" y="3596167"/>
            <a:ext cx="2381307" cy="1547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585B9-5BD5-D1AA-06CC-DAD2D7CFE0EE}"/>
              </a:ext>
            </a:extLst>
          </p:cNvPr>
          <p:cNvSpPr txBox="1"/>
          <p:nvPr/>
        </p:nvSpPr>
        <p:spPr>
          <a:xfrm>
            <a:off x="5745707" y="321794"/>
            <a:ext cx="3398293" cy="1815882"/>
          </a:xfrm>
          <a:prstGeom prst="rect">
            <a:avLst/>
          </a:prstGeom>
          <a:noFill/>
        </p:spPr>
        <p:txBody>
          <a:bodyPr wrap="square" rtlCol="0">
            <a:spAutoFit/>
          </a:bodyPr>
          <a:lstStyle/>
          <a:p>
            <a:pPr algn="ctr"/>
            <a:r>
              <a:rPr lang="en-US" sz="3200"/>
              <a:t>computational</a:t>
            </a:r>
          </a:p>
          <a:p>
            <a:pPr algn="ctr"/>
            <a:r>
              <a:rPr lang="en-US" sz="3200"/>
              <a:t>graph</a:t>
            </a:r>
          </a:p>
          <a:p>
            <a:pPr algn="ctr"/>
            <a:r>
              <a:rPr lang="en-US" sz="2400"/>
              <a:t>(to take derivatives of deep nets)</a:t>
            </a:r>
          </a:p>
        </p:txBody>
      </p:sp>
    </p:spTree>
    <p:extLst>
      <p:ext uri="{BB962C8B-B14F-4D97-AF65-F5344CB8AC3E}">
        <p14:creationId xmlns:p14="http://schemas.microsoft.com/office/powerpoint/2010/main" val="31046715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a:extLst>
              <a:ext uri="{FF2B5EF4-FFF2-40B4-BE49-F238E27FC236}">
                <a16:creationId xmlns:a16="http://schemas.microsoft.com/office/drawing/2014/main" id="{540BE3D7-9629-B21A-82BC-8288FCDB6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188" y="0"/>
            <a:ext cx="4346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4E555F-C7E1-E1DE-5304-674298331469}"/>
              </a:ext>
            </a:extLst>
          </p:cNvPr>
          <p:cNvSpPr txBox="1"/>
          <p:nvPr/>
        </p:nvSpPr>
        <p:spPr>
          <a:xfrm>
            <a:off x="6127668" y="415636"/>
            <a:ext cx="2458192" cy="1200329"/>
          </a:xfrm>
          <a:prstGeom prst="rect">
            <a:avLst/>
          </a:prstGeom>
          <a:noFill/>
        </p:spPr>
        <p:txBody>
          <a:bodyPr wrap="square" rtlCol="0">
            <a:spAutoFit/>
          </a:bodyPr>
          <a:lstStyle/>
          <a:p>
            <a:r>
              <a:rPr lang="en-US" sz="2400"/>
              <a:t>Yeah that's pretty much right --Mark</a:t>
            </a:r>
          </a:p>
        </p:txBody>
      </p:sp>
      <p:sp>
        <p:nvSpPr>
          <p:cNvPr id="3" name="TextBox 2">
            <a:extLst>
              <a:ext uri="{FF2B5EF4-FFF2-40B4-BE49-F238E27FC236}">
                <a16:creationId xmlns:a16="http://schemas.microsoft.com/office/drawing/2014/main" id="{1170F729-4A35-2D3C-4699-8C2DE854B390}"/>
              </a:ext>
            </a:extLst>
          </p:cNvPr>
          <p:cNvSpPr txBox="1"/>
          <p:nvPr/>
        </p:nvSpPr>
        <p:spPr>
          <a:xfrm>
            <a:off x="6418716" y="1971585"/>
            <a:ext cx="2458192" cy="1200329"/>
          </a:xfrm>
          <a:prstGeom prst="rect">
            <a:avLst/>
          </a:prstGeom>
          <a:noFill/>
        </p:spPr>
        <p:txBody>
          <a:bodyPr wrap="square" rtlCol="0">
            <a:spAutoFit/>
          </a:bodyPr>
          <a:lstStyle/>
          <a:p>
            <a:pPr algn="r"/>
            <a:r>
              <a:rPr lang="en-US" sz="2400"/>
              <a:t>Is this an accurate quote?</a:t>
            </a:r>
          </a:p>
          <a:p>
            <a:pPr algn="r"/>
            <a:r>
              <a:rPr lang="en-US" sz="2400"/>
              <a:t>--Jim</a:t>
            </a:r>
          </a:p>
        </p:txBody>
      </p:sp>
      <p:sp>
        <p:nvSpPr>
          <p:cNvPr id="4" name="TextBox 3">
            <a:extLst>
              <a:ext uri="{FF2B5EF4-FFF2-40B4-BE49-F238E27FC236}">
                <a16:creationId xmlns:a16="http://schemas.microsoft.com/office/drawing/2014/main" id="{77F0080F-A6EC-027C-4707-DC4B90DD72D5}"/>
              </a:ext>
            </a:extLst>
          </p:cNvPr>
          <p:cNvSpPr txBox="1"/>
          <p:nvPr/>
        </p:nvSpPr>
        <p:spPr>
          <a:xfrm>
            <a:off x="6127668" y="3527534"/>
            <a:ext cx="2458192" cy="830997"/>
          </a:xfrm>
          <a:prstGeom prst="rect">
            <a:avLst/>
          </a:prstGeom>
          <a:noFill/>
        </p:spPr>
        <p:txBody>
          <a:bodyPr wrap="square" rtlCol="0">
            <a:spAutoFit/>
          </a:bodyPr>
          <a:lstStyle/>
          <a:p>
            <a:r>
              <a:rPr lang="en-US" sz="2400"/>
              <a:t>Yeah, sure</a:t>
            </a:r>
          </a:p>
          <a:p>
            <a:r>
              <a:rPr lang="en-US" sz="2400"/>
              <a:t>--Mark</a:t>
            </a:r>
          </a:p>
        </p:txBody>
      </p:sp>
    </p:spTree>
    <p:extLst>
      <p:ext uri="{BB962C8B-B14F-4D97-AF65-F5344CB8AC3E}">
        <p14:creationId xmlns:p14="http://schemas.microsoft.com/office/powerpoint/2010/main" val="23770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ov Decision Process Explained | Built In">
            <a:extLst>
              <a:ext uri="{FF2B5EF4-FFF2-40B4-BE49-F238E27FC236}">
                <a16:creationId xmlns:a16="http://schemas.microsoft.com/office/drawing/2014/main" id="{52F1F3CC-E43A-49C1-2F6A-12D1411FD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0726"/>
            <a:ext cx="6811127" cy="4122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bot - Wikipedia">
            <a:extLst>
              <a:ext uri="{FF2B5EF4-FFF2-40B4-BE49-F238E27FC236}">
                <a16:creationId xmlns:a16="http://schemas.microsoft.com/office/drawing/2014/main" id="{0E08896C-FB36-C3ED-9EAA-F7519A03B5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940" y="2151420"/>
            <a:ext cx="2244060" cy="2992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71E2A-1B9C-E9AF-3957-B49B2FF52CF3}"/>
              </a:ext>
            </a:extLst>
          </p:cNvPr>
          <p:cNvSpPr txBox="1"/>
          <p:nvPr/>
        </p:nvSpPr>
        <p:spPr>
          <a:xfrm>
            <a:off x="3700131" y="435951"/>
            <a:ext cx="5018567" cy="584775"/>
          </a:xfrm>
          <a:prstGeom prst="rect">
            <a:avLst/>
          </a:prstGeom>
          <a:noFill/>
        </p:spPr>
        <p:txBody>
          <a:bodyPr wrap="square" rtlCol="0">
            <a:spAutoFit/>
          </a:bodyPr>
          <a:lstStyle/>
          <a:p>
            <a:pPr algn="ctr"/>
            <a:r>
              <a:rPr lang="en-US" sz="3200" b="1"/>
              <a:t>Mark</a:t>
            </a:r>
            <a:r>
              <a:rPr lang="en-US" sz="3200"/>
              <a:t>ov Decision Process</a:t>
            </a:r>
            <a:endParaRPr lang="en-US" sz="2400"/>
          </a:p>
        </p:txBody>
      </p:sp>
    </p:spTree>
    <p:extLst>
      <p:ext uri="{BB962C8B-B14F-4D97-AF65-F5344CB8AC3E}">
        <p14:creationId xmlns:p14="http://schemas.microsoft.com/office/powerpoint/2010/main" val="21212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0 maps that explain the internet">
            <a:extLst>
              <a:ext uri="{FF2B5EF4-FFF2-40B4-BE49-F238E27FC236}">
                <a16:creationId xmlns:a16="http://schemas.microsoft.com/office/drawing/2014/main" id="{5227F540-6357-0BF4-118E-67A2FB572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74" y="0"/>
            <a:ext cx="72074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5D44-651E-C31A-8E1F-834D103088EB}"/>
              </a:ext>
            </a:extLst>
          </p:cNvPr>
          <p:cNvSpPr>
            <a:spLocks noGrp="1"/>
          </p:cNvSpPr>
          <p:nvPr>
            <p:ph type="title"/>
          </p:nvPr>
        </p:nvSpPr>
        <p:spPr/>
        <p:txBody>
          <a:bodyPr/>
          <a:lstStyle/>
          <a:p>
            <a:r>
              <a:rPr lang="en-US"/>
              <a:t>note that we still haven't written any actual code</a:t>
            </a:r>
            <a:br>
              <a:rPr lang="en-US"/>
            </a:br>
            <a:br>
              <a:rPr lang="en-US"/>
            </a:br>
            <a:r>
              <a:rPr lang="en-US"/>
              <a:t>we've made a </a:t>
            </a:r>
            <a:r>
              <a:rPr lang="en-US" i="1"/>
              <a:t>plan</a:t>
            </a:r>
            <a:r>
              <a:rPr lang="en-US"/>
              <a:t> for how to break the problem into objects</a:t>
            </a:r>
            <a:endParaRPr lang="en-US" i="1"/>
          </a:p>
        </p:txBody>
      </p:sp>
    </p:spTree>
    <p:extLst>
      <p:ext uri="{BB962C8B-B14F-4D97-AF65-F5344CB8AC3E}">
        <p14:creationId xmlns:p14="http://schemas.microsoft.com/office/powerpoint/2010/main" val="27569789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curity_internetmapping4k">
            <a:hlinkClick r:id="" action="ppaction://media"/>
            <a:extLst>
              <a:ext uri="{FF2B5EF4-FFF2-40B4-BE49-F238E27FC236}">
                <a16:creationId xmlns:a16="http://schemas.microsoft.com/office/drawing/2014/main" id="{79A176F0-6905-6653-0333-4ED9CAEE0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414" y="1124393"/>
            <a:ext cx="5869172" cy="3912782"/>
          </a:xfrm>
          <a:prstGeom prst="rect">
            <a:avLst/>
          </a:prstGeom>
        </p:spPr>
      </p:pic>
      <p:sp>
        <p:nvSpPr>
          <p:cNvPr id="3" name="Title 3">
            <a:extLst>
              <a:ext uri="{FF2B5EF4-FFF2-40B4-BE49-F238E27FC236}">
                <a16:creationId xmlns:a16="http://schemas.microsoft.com/office/drawing/2014/main" id="{CB66DF2A-AF91-57DB-323B-89FB6A39962D}"/>
              </a:ext>
            </a:extLst>
          </p:cNvPr>
          <p:cNvSpPr txBox="1">
            <a:spLocks/>
          </p:cNvSpPr>
          <p:nvPr/>
        </p:nvSpPr>
        <p:spPr>
          <a:xfrm>
            <a:off x="0" y="285282"/>
            <a:ext cx="9144000" cy="1325563"/>
          </a:xfrm>
          <a:prstGeom prst="rect">
            <a:avLst/>
          </a:prstGeom>
        </p:spPr>
        <p:txBody>
          <a:bodyP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800" dirty="0"/>
              <a:t>Present day, from </a:t>
            </a:r>
            <a:r>
              <a:rPr lang="en-US" sz="2800" dirty="0" err="1"/>
              <a:t>Opte</a:t>
            </a:r>
            <a:r>
              <a:rPr lang="en-US" sz="2800" dirty="0"/>
              <a:t> The Internet: 1997 - 2021.</a:t>
            </a:r>
            <a:br>
              <a:rPr lang="en-US" sz="2800" dirty="0"/>
            </a:br>
            <a:r>
              <a:rPr lang="en-US" sz="1600" cap="all" dirty="0"/>
              <a:t>VIDEO: BARRETT LYON/THE OPTE PROJECT</a:t>
            </a:r>
            <a:endParaRPr lang="en-US" sz="2800" dirty="0"/>
          </a:p>
        </p:txBody>
      </p:sp>
    </p:spTree>
    <p:extLst>
      <p:ext uri="{BB962C8B-B14F-4D97-AF65-F5344CB8AC3E}">
        <p14:creationId xmlns:p14="http://schemas.microsoft.com/office/powerpoint/2010/main" val="27123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347D5-A152-CEC0-3D63-17E3EB494BE0}"/>
              </a:ext>
            </a:extLst>
          </p:cNvPr>
          <p:cNvSpPr>
            <a:spLocks noGrp="1"/>
          </p:cNvSpPr>
          <p:nvPr>
            <p:ph type="title"/>
          </p:nvPr>
        </p:nvSpPr>
        <p:spPr/>
        <p:txBody>
          <a:bodyPr/>
          <a:lstStyle/>
          <a:p>
            <a:r>
              <a:rPr lang="en-US"/>
              <a:t>directed graph representations</a:t>
            </a:r>
            <a:br>
              <a:rPr lang="en-US"/>
            </a:br>
            <a:r>
              <a:rPr lang="en-US" sz="3600"/>
              <a:t>(how do i store The Data?)</a:t>
            </a:r>
            <a:endParaRPr lang="en-US"/>
          </a:p>
        </p:txBody>
      </p:sp>
    </p:spTree>
    <p:extLst>
      <p:ext uri="{BB962C8B-B14F-4D97-AF65-F5344CB8AC3E}">
        <p14:creationId xmlns:p14="http://schemas.microsoft.com/office/powerpoint/2010/main" val="27831043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A40632-DB3C-ED28-BB11-5CB8BA5560B7}"/>
              </a:ext>
            </a:extLst>
          </p:cNvPr>
          <p:cNvGrpSpPr/>
          <p:nvPr/>
        </p:nvGrpSpPr>
        <p:grpSpPr>
          <a:xfrm>
            <a:off x="2961509" y="1594552"/>
            <a:ext cx="3220982" cy="1954395"/>
            <a:chOff x="4997279" y="4137767"/>
            <a:chExt cx="3220982" cy="1954395"/>
          </a:xfrm>
        </p:grpSpPr>
        <p:cxnSp>
          <p:nvCxnSpPr>
            <p:cNvPr id="13" name="Straight Arrow Connector 12">
              <a:extLst>
                <a:ext uri="{FF2B5EF4-FFF2-40B4-BE49-F238E27FC236}">
                  <a16:creationId xmlns:a16="http://schemas.microsoft.com/office/drawing/2014/main" id="{B3D3DB9D-E5BC-0D16-AF1B-9E8C39D6FC98}"/>
                </a:ext>
              </a:extLst>
            </p:cNvPr>
            <p:cNvCxnSpPr>
              <a:cxnSpLocks/>
              <a:stCxn id="14" idx="6"/>
              <a:endCxn id="15"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14" name="Oval 13">
              <a:extLst>
                <a:ext uri="{FF2B5EF4-FFF2-40B4-BE49-F238E27FC236}">
                  <a16:creationId xmlns:a16="http://schemas.microsoft.com/office/drawing/2014/main" id="{17AAA147-97D7-15F0-383B-7159191A4C5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a:solidFill>
                    <a:schemeClr val="bg2"/>
                  </a:solidFill>
                  <a:latin typeface="+mj-lt"/>
                  <a:cs typeface="Consolas" panose="020B0609020204030204" pitchFamily="49" charset="0"/>
                </a:rPr>
                <a:t>0</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F47CAA6A-AB88-2964-49AA-B8020065334A}"/>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6" name="Oval 15">
              <a:extLst>
                <a:ext uri="{FF2B5EF4-FFF2-40B4-BE49-F238E27FC236}">
                  <a16:creationId xmlns:a16="http://schemas.microsoft.com/office/drawing/2014/main" id="{2AE3BEBE-1450-2F86-29A8-E5994DD21EAF}"/>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7" name="Oval 16">
              <a:extLst>
                <a:ext uri="{FF2B5EF4-FFF2-40B4-BE49-F238E27FC236}">
                  <a16:creationId xmlns:a16="http://schemas.microsoft.com/office/drawing/2014/main" id="{A7E922BB-7690-544B-525F-CC8589D2E41E}"/>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6F87088E-759E-D5EA-97DA-5E19D7FF11BE}"/>
                </a:ext>
              </a:extLst>
            </p:cNvPr>
            <p:cNvCxnSpPr>
              <a:cxnSpLocks/>
              <a:stCxn id="15" idx="4"/>
              <a:endCxn id="17"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19" name="Straight Arrow Connector 18">
              <a:extLst>
                <a:ext uri="{FF2B5EF4-FFF2-40B4-BE49-F238E27FC236}">
                  <a16:creationId xmlns:a16="http://schemas.microsoft.com/office/drawing/2014/main" id="{62D5212F-0AB9-EE79-F15C-BA20BCFC9463}"/>
                </a:ext>
              </a:extLst>
            </p:cNvPr>
            <p:cNvCxnSpPr>
              <a:cxnSpLocks/>
              <a:stCxn id="16" idx="2"/>
              <a:endCxn id="17"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0" name="Straight Arrow Connector 19">
              <a:extLst>
                <a:ext uri="{FF2B5EF4-FFF2-40B4-BE49-F238E27FC236}">
                  <a16:creationId xmlns:a16="http://schemas.microsoft.com/office/drawing/2014/main" id="{AD8F6E2C-54BE-FB79-6DC7-42FF09177F07}"/>
                </a:ext>
              </a:extLst>
            </p:cNvPr>
            <p:cNvCxnSpPr>
              <a:cxnSpLocks/>
              <a:stCxn id="17" idx="1"/>
              <a:endCxn id="14"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32874640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new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CB5B5"/>
                </a:solidFill>
                <a:latin typeface="+mj-lt"/>
                <a:cs typeface="Consolas" panose="020B0609020204030204" pitchFamily="49" charset="0"/>
              </a:rPr>
              <a:t>1</a:t>
            </a:r>
            <a:r>
              <a:rPr lang="en-US" sz="1600">
                <a:latin typeface="+mj-lt"/>
                <a:ea typeface="Segoe UI Emoji" panose="020B0502040204020203" pitchFamily="34" charset="0"/>
              </a:rPr>
              <a:t>).n</a:t>
            </a:r>
            <a:r>
              <a:rPr lang="en-US" sz="1600">
                <a:latin typeface="Consolas"/>
                <a:ea typeface="Segoe UI Emoji" panose="020B0502040204020203" pitchFamily="34" charset="0"/>
              </a:rPr>
              <a:t>eighbors.add(graph.nodes.get(</a:t>
            </a:r>
            <a:r>
              <a:rPr lang="en-US" sz="1600">
                <a:solidFill>
                  <a:srgbClr val="0CB5B5"/>
                </a:solidFill>
                <a:latin typeface="Consolas"/>
                <a:cs typeface="Consolas" panose="020B0609020204030204" pitchFamily="49"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31" name="Group 30">
            <a:extLst>
              <a:ext uri="{FF2B5EF4-FFF2-40B4-BE49-F238E27FC236}">
                <a16:creationId xmlns:a16="http://schemas.microsoft.com/office/drawing/2014/main" id="{24F46245-39A2-F447-E911-5ADBB5FD9AC8}"/>
              </a:ext>
            </a:extLst>
          </p:cNvPr>
          <p:cNvGrpSpPr/>
          <p:nvPr/>
        </p:nvGrpSpPr>
        <p:grpSpPr>
          <a:xfrm>
            <a:off x="6152495" y="2600335"/>
            <a:ext cx="2534305" cy="1537740"/>
            <a:chOff x="4997279" y="4137767"/>
            <a:chExt cx="3220982" cy="1954395"/>
          </a:xfrm>
        </p:grpSpPr>
        <p:cxnSp>
          <p:nvCxnSpPr>
            <p:cNvPr id="32" name="Straight Arrow Connector 31">
              <a:extLst>
                <a:ext uri="{FF2B5EF4-FFF2-40B4-BE49-F238E27FC236}">
                  <a16:creationId xmlns:a16="http://schemas.microsoft.com/office/drawing/2014/main" id="{5062F374-9DD4-5E2D-F56F-B0D6D8CA48DA}"/>
                </a:ext>
              </a:extLst>
            </p:cNvPr>
            <p:cNvCxnSpPr>
              <a:cxnSpLocks/>
              <a:stCxn id="33" idx="6"/>
              <a:endCxn id="34"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33" name="Oval 32">
              <a:extLst>
                <a:ext uri="{FF2B5EF4-FFF2-40B4-BE49-F238E27FC236}">
                  <a16:creationId xmlns:a16="http://schemas.microsoft.com/office/drawing/2014/main" id="{2F48E4B4-0BB1-8C35-B226-58AAB646B80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4" name="Oval 33">
              <a:extLst>
                <a:ext uri="{FF2B5EF4-FFF2-40B4-BE49-F238E27FC236}">
                  <a16:creationId xmlns:a16="http://schemas.microsoft.com/office/drawing/2014/main" id="{7DF3D274-1FD2-4C59-F3A3-B763E04A525E}"/>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5" name="Oval 34">
              <a:extLst>
                <a:ext uri="{FF2B5EF4-FFF2-40B4-BE49-F238E27FC236}">
                  <a16:creationId xmlns:a16="http://schemas.microsoft.com/office/drawing/2014/main" id="{D877B198-EC2D-D01C-8F6D-B5F26BE8499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6" name="Oval 35">
              <a:extLst>
                <a:ext uri="{FF2B5EF4-FFF2-40B4-BE49-F238E27FC236}">
                  <a16:creationId xmlns:a16="http://schemas.microsoft.com/office/drawing/2014/main" id="{B444C7C5-4001-0FA0-12C5-ECF2A1E53FE9}"/>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7" name="Straight Arrow Connector 36">
              <a:extLst>
                <a:ext uri="{FF2B5EF4-FFF2-40B4-BE49-F238E27FC236}">
                  <a16:creationId xmlns:a16="http://schemas.microsoft.com/office/drawing/2014/main" id="{5AFABD99-4CFB-F47B-C59E-31EDF633119A}"/>
                </a:ext>
              </a:extLst>
            </p:cNvPr>
            <p:cNvCxnSpPr>
              <a:cxnSpLocks/>
              <a:stCxn id="34" idx="4"/>
              <a:endCxn id="36"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8" name="Straight Arrow Connector 37">
              <a:extLst>
                <a:ext uri="{FF2B5EF4-FFF2-40B4-BE49-F238E27FC236}">
                  <a16:creationId xmlns:a16="http://schemas.microsoft.com/office/drawing/2014/main" id="{6DE8278F-839D-2CAA-E323-A8C6FCE07C0F}"/>
                </a:ext>
              </a:extLst>
            </p:cNvPr>
            <p:cNvCxnSpPr>
              <a:cxnSpLocks/>
              <a:stCxn id="35" idx="2"/>
              <a:endCxn id="36"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9" name="Straight Arrow Connector 38">
              <a:extLst>
                <a:ext uri="{FF2B5EF4-FFF2-40B4-BE49-F238E27FC236}">
                  <a16:creationId xmlns:a16="http://schemas.microsoft.com/office/drawing/2014/main" id="{D44DE47D-B031-7B2D-D27C-08C499C559F0}"/>
                </a:ext>
              </a:extLst>
            </p:cNvPr>
            <p:cNvCxnSpPr>
              <a:cxnSpLocks/>
              <a:stCxn id="36" idx="1"/>
              <a:endCxn id="33"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3786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997744"/>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endParaRPr lang="en-US" sz="1600">
              <a:latin typeface="Consolas"/>
              <a:ea typeface="Segoe UI Emoji" panose="020B0502040204020203" pitchFamily="34" charset="0"/>
            </a:endParaRP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24" name="Group 23">
            <a:extLst>
              <a:ext uri="{FF2B5EF4-FFF2-40B4-BE49-F238E27FC236}">
                <a16:creationId xmlns:a16="http://schemas.microsoft.com/office/drawing/2014/main" id="{C44360C9-3517-E36B-ED32-BEE651065EC5}"/>
              </a:ext>
            </a:extLst>
          </p:cNvPr>
          <p:cNvGrpSpPr/>
          <p:nvPr/>
        </p:nvGrpSpPr>
        <p:grpSpPr>
          <a:xfrm>
            <a:off x="6152495" y="2600335"/>
            <a:ext cx="2534305" cy="1537740"/>
            <a:chOff x="4997279" y="4137767"/>
            <a:chExt cx="3220982" cy="1954395"/>
          </a:xfrm>
        </p:grpSpPr>
        <p:cxnSp>
          <p:nvCxnSpPr>
            <p:cNvPr id="25" name="Straight Arrow Connector 24">
              <a:extLst>
                <a:ext uri="{FF2B5EF4-FFF2-40B4-BE49-F238E27FC236}">
                  <a16:creationId xmlns:a16="http://schemas.microsoft.com/office/drawing/2014/main" id="{75B44991-E2DC-8BF3-62B2-435EA58C7A53}"/>
                </a:ext>
              </a:extLst>
            </p:cNvPr>
            <p:cNvCxnSpPr>
              <a:cxnSpLocks/>
              <a:stCxn id="26" idx="6"/>
              <a:endCxn id="27"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26" name="Oval 25">
              <a:extLst>
                <a:ext uri="{FF2B5EF4-FFF2-40B4-BE49-F238E27FC236}">
                  <a16:creationId xmlns:a16="http://schemas.microsoft.com/office/drawing/2014/main" id="{DDD71DE4-0CE7-28F7-FFC3-9251D2C1F537}"/>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711F9BEC-B205-8BFC-862A-6CE6B4B90E2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8" name="Oval 27">
              <a:extLst>
                <a:ext uri="{FF2B5EF4-FFF2-40B4-BE49-F238E27FC236}">
                  <a16:creationId xmlns:a16="http://schemas.microsoft.com/office/drawing/2014/main" id="{A88A2221-1537-3D72-FBEF-76F4E39FB9C3}"/>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9" name="Oval 28">
              <a:extLst>
                <a:ext uri="{FF2B5EF4-FFF2-40B4-BE49-F238E27FC236}">
                  <a16:creationId xmlns:a16="http://schemas.microsoft.com/office/drawing/2014/main" id="{B4D33DD1-2073-CC7F-1FE9-D194C678CFD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0" name="Straight Arrow Connector 29">
              <a:extLst>
                <a:ext uri="{FF2B5EF4-FFF2-40B4-BE49-F238E27FC236}">
                  <a16:creationId xmlns:a16="http://schemas.microsoft.com/office/drawing/2014/main" id="{A38806E4-D73F-EEFD-C09D-921E65CE7532}"/>
                </a:ext>
              </a:extLst>
            </p:cNvPr>
            <p:cNvCxnSpPr>
              <a:cxnSpLocks/>
              <a:stCxn id="27" idx="4"/>
              <a:endCxn id="29"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1" name="Straight Arrow Connector 30">
              <a:extLst>
                <a:ext uri="{FF2B5EF4-FFF2-40B4-BE49-F238E27FC236}">
                  <a16:creationId xmlns:a16="http://schemas.microsoft.com/office/drawing/2014/main" id="{4E726460-6BA8-4E33-66BA-4F4B41C5C249}"/>
                </a:ext>
              </a:extLst>
            </p:cNvPr>
            <p:cNvCxnSpPr>
              <a:cxnSpLocks/>
              <a:stCxn id="28" idx="2"/>
              <a:endCxn id="29"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2" name="Straight Arrow Connector 31">
              <a:extLst>
                <a:ext uri="{FF2B5EF4-FFF2-40B4-BE49-F238E27FC236}">
                  <a16:creationId xmlns:a16="http://schemas.microsoft.com/office/drawing/2014/main" id="{2CCCE0C6-A22A-7875-2B62-13DEFFEC8B58}"/>
                </a:ext>
              </a:extLst>
            </p:cNvPr>
            <p:cNvCxnSpPr>
              <a:cxnSpLocks/>
              <a:stCxn id="29" idx="1"/>
              <a:endCxn id="26"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8206857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lists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ArrayList&lt;ArrayList&lt;Integer&gt;&gt;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456252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edges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815882"/>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 numNodes = 4;</a:t>
            </a:r>
          </a:p>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ArrayList&lt;Edge&gt;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
        <p:nvSpPr>
          <p:cNvPr id="2" name="TextBox 1">
            <a:extLst>
              <a:ext uri="{FF2B5EF4-FFF2-40B4-BE49-F238E27FC236}">
                <a16:creationId xmlns:a16="http://schemas.microsoft.com/office/drawing/2014/main" id="{23F92D50-4B6D-FC37-4D97-110C91E9B310}"/>
              </a:ext>
            </a:extLst>
          </p:cNvPr>
          <p:cNvSpPr txBox="1"/>
          <p:nvPr/>
        </p:nvSpPr>
        <p:spPr>
          <a:xfrm>
            <a:off x="5707617" y="943488"/>
            <a:ext cx="3286126" cy="1341906"/>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Edge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i;</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j;</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Edge(int i, int j)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774532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Content Placeholder 29">
                <a:extLst>
                  <a:ext uri="{FF2B5EF4-FFF2-40B4-BE49-F238E27FC236}">
                    <a16:creationId xmlns:a16="http://schemas.microsoft.com/office/drawing/2014/main" id="{CD324E09-D9E7-2773-F36F-859654B5E64E}"/>
                  </a:ext>
                </a:extLst>
              </p:cNvPr>
              <p:cNvSpPr>
                <a:spLocks noGrp="1"/>
              </p:cNvSpPr>
              <p:nvPr>
                <p:ph sz="quarter" idx="10"/>
              </p:nvPr>
            </p:nvSpPr>
            <p:spPr/>
            <p:txBody>
              <a:bodyPr>
                <a:noAutofit/>
              </a:bodyPr>
              <a:lstStyle/>
              <a:p>
                <a:pPr marL="457200" marR="0" lvl="0"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an </a:t>
                </a:r>
                <a:r>
                  <a:rPr kumimoji="0" lang="en-US" b="0" i="0" u="sng" strike="noStrike" kern="1200" cap="none" spc="0" normalizeH="0" baseline="0" noProof="0" dirty="0">
                    <a:ln>
                      <a:noFill/>
                    </a:ln>
                    <a:solidFill>
                      <a:sysClr val="windowText" lastClr="000000"/>
                    </a:solidFill>
                    <a:effectLst/>
                    <a:uLnTx/>
                    <a:uFillTx/>
                    <a:cs typeface="Arial" panose="020B0604020202020204" pitchFamily="34" charset="0"/>
                  </a:rPr>
                  <a:t>adjacency matrix</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is a square matrix used to represent a graph</a:t>
                </a: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 graph with </a:t>
                </a:r>
                <a14:m>
                  <m:oMath xmlns:m="http://schemas.openxmlformats.org/officeDocument/2006/math">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nodes</a:t>
                </a:r>
                <a:r>
                  <a:rPr kumimoji="0" lang="en-US" b="0" i="0" u="none" strike="noStrike" kern="1200" cap="none" spc="0" normalizeH="0" noProof="0" dirty="0">
                    <a:ln>
                      <a:noFill/>
                    </a:ln>
                    <a:solidFill>
                      <a:sysClr val="windowText" lastClr="000000"/>
                    </a:solidFill>
                    <a:effectLst/>
                    <a:uLnTx/>
                    <a:uFillTx/>
                    <a:cs typeface="Arial" panose="020B0604020202020204" pitchFamily="34" charset="0"/>
                  </a:rPr>
                  <a:t> has</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corresponding </a:t>
                </a:r>
                <a14:m>
                  <m:oMath xmlns:m="http://schemas.openxmlformats.org/officeDocument/2006/math">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𝑛</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adjacency matrix </a:t>
                </a:r>
                <a14:m>
                  <m:oMath xmlns:m="http://schemas.openxmlformats.org/officeDocument/2006/math">
                    <m:r>
                      <a:rPr kumimoji="0" lang="en-US" b="1" i="1" u="none" strike="noStrike" kern="1200" cap="none" spc="0" normalizeH="0" baseline="0" noProof="0" smtClean="0">
                        <a:ln>
                          <a:noFill/>
                        </a:ln>
                        <a:solidFill>
                          <a:sysClr val="windowText" lastClr="000000"/>
                        </a:solidFill>
                        <a:effectLst/>
                        <a:uLnTx/>
                        <a:uFillTx/>
                        <a:latin typeface="Cambria Math" panose="02040503050406030204" pitchFamily="18" charset="0"/>
                      </a:rPr>
                      <m:t>𝑮</m:t>
                    </m:r>
                  </m:oMath>
                </a14:m>
                <a:endParaRPr kumimoji="0" lang="en-US" b="1" i="0" u="none" strike="noStrike" kern="1200" cap="none" spc="0" normalizeH="0" baseline="0" noProof="0" dirty="0">
                  <a:ln>
                    <a:noFill/>
                  </a:ln>
                  <a:solidFill>
                    <a:sysClr val="windowText" lastClr="000000"/>
                  </a:solidFill>
                  <a:effectLst/>
                  <a:uLnTx/>
                  <a:uFillTx/>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14:m>
                  <m:oMath xmlns:m="http://schemas.openxmlformats.org/officeDocument/2006/math">
                    <m:sSub>
                      <m:sSub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𝐺</m:t>
                        </m:r>
                      </m:e>
                      <m:sub>
                        <m:r>
                          <a:rPr kumimoji="0" lang="en-US" b="0" i="1" u="none" strike="noStrike" kern="1200" cap="none" spc="0" normalizeH="0" baseline="0" noProof="0" smtClean="0">
                            <a:ln>
                              <a:noFill/>
                            </a:ln>
                            <a:solidFill>
                              <a:srgbClr val="FF0000"/>
                            </a:solidFill>
                            <a:effectLst/>
                            <a:uLnTx/>
                            <a:uFillTx/>
                            <a:latin typeface="Cambria Math" panose="02040503050406030204" pitchFamily="18" charset="0"/>
                          </a:rPr>
                          <m:t>𝑖</m:t>
                        </m:r>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m:t>
                        </m:r>
                        <m:r>
                          <a:rPr kumimoji="0" lang="en-US" b="0" i="1" u="none" strike="noStrike" kern="1200" cap="none" spc="0" normalizeH="0" baseline="0" noProof="0" smtClean="0">
                            <a:ln>
                              <a:noFill/>
                            </a:ln>
                            <a:solidFill>
                              <a:srgbClr val="0000FF"/>
                            </a:solidFill>
                            <a:effectLst/>
                            <a:uLnTx/>
                            <a:uFillTx/>
                            <a:latin typeface="Cambria Math" panose="02040503050406030204" pitchFamily="18" charset="0"/>
                          </a:rPr>
                          <m:t>𝑗</m:t>
                        </m:r>
                      </m:sub>
                    </m:sSub>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m:t>
                    </m:r>
                    <m:d>
                      <m:dPr>
                        <m:begChr m:val="{"/>
                        <m:endChr m:val=""/>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dPr>
                      <m:e>
                        <m:eqArr>
                          <m:eqArr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eqArrPr>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1</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if</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there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is</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an</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edge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from</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i</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8C54FE"/>
                                </a:solidFill>
                                <a:effectLst/>
                                <a:uLnTx/>
                                <a:uFillTx/>
                                <a:latin typeface="Cambria Math" panose="02040503050406030204" pitchFamily="18" charset="0"/>
                              </a:rPr>
                              <m:t>→</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j</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0  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otherwise</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qArr>
                      </m:e>
                    </m:d>
                  </m:oMath>
                </a14:m>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14:m>
                  <m:oMath xmlns:m="http://schemas.openxmlformats.org/officeDocument/2006/math">
                    <m:d>
                      <m:dPr>
                        <m:begChr m:val="["/>
                        <m:endChr m:val="]"/>
                        <m:ctrlPr>
                          <a:rPr kumimoji="0" lang="en-US" sz="28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800" i="1">
                                  <a:solidFill>
                                    <a:sysClr val="window" lastClr="FFFFFF">
                                      <a:lumMod val="75000"/>
                                    </a:sysClr>
                                  </a:solidFill>
                                  <a:latin typeface="Cambria Math" panose="02040503050406030204" pitchFamily="18" charset="0"/>
                                </a:rPr>
                                <m:t>0</m:t>
                              </m:r>
                            </m:e>
                            <m:e>
                              <m:r>
                                <m:rPr>
                                  <m:brk m:alnAt="7"/>
                                </m:rPr>
                                <a:rPr lang="en-US" sz="2800" i="1">
                                  <a:solidFill>
                                    <a:sysClr val="window" lastClr="FFFFFF">
                                      <a:lumMod val="75000"/>
                                    </a:sysClr>
                                  </a:solidFill>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800" i="1">
                                  <a:solidFill>
                                    <a:srgbClr val="8C54FE"/>
                                  </a:solidFill>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a14:m>
                <a:endPar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endPar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endParaRPr>
              </a:p>
              <a:p>
                <a:pPr marL="914400" lvl="1" indent="-457200" defTabSz="914400">
                  <a:spcBef>
                    <a:spcPts val="500"/>
                  </a:spcBef>
                  <a:buClrTx/>
                  <a:buFontTx/>
                  <a:buChar char="–"/>
                  <a:defRPr/>
                </a:pPr>
                <a:r>
                  <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note: </a:t>
                </a:r>
                <a14:m>
                  <m:oMath xmlns:m="http://schemas.openxmlformats.org/officeDocument/2006/math">
                    <m:sSub>
                      <m:sSubPr>
                        <m:ctrlPr>
                          <a:rPr lang="en-US" i="1">
                            <a:solidFill>
                              <a:schemeClr val="bg1">
                                <a:lumMod val="65000"/>
                              </a:schemeClr>
                            </a:solidFill>
                            <a:latin typeface="Cambria Math" panose="02040503050406030204" pitchFamily="18" charset="0"/>
                          </a:rPr>
                        </m:ctrlPr>
                      </m:sSubPr>
                      <m:e>
                        <m:r>
                          <a:rPr lang="en-US" b="0" i="1">
                            <a:solidFill>
                              <a:schemeClr val="bg1">
                                <a:lumMod val="65000"/>
                              </a:schemeClr>
                            </a:solidFill>
                            <a:latin typeface="Cambria Math" panose="02040503050406030204" pitchFamily="18" charset="0"/>
                          </a:rPr>
                          <m:t>𝐺</m:t>
                        </m:r>
                      </m:e>
                      <m:sub>
                        <m:r>
                          <a:rPr lang="en-US" b="0" i="1">
                            <a:solidFill>
                              <a:schemeClr val="bg1">
                                <a:lumMod val="65000"/>
                              </a:schemeClr>
                            </a:solidFill>
                            <a:latin typeface="Cambria Math" panose="02040503050406030204" pitchFamily="18" charset="0"/>
                          </a:rPr>
                          <m:t>𝑖</m:t>
                        </m:r>
                        <m:r>
                          <a:rPr lang="en-US" b="0" i="1">
                            <a:solidFill>
                              <a:schemeClr val="bg1">
                                <a:lumMod val="65000"/>
                              </a:schemeClr>
                            </a:solidFill>
                            <a:latin typeface="Cambria Math" panose="02040503050406030204" pitchFamily="18" charset="0"/>
                          </a:rPr>
                          <m:t>,</m:t>
                        </m:r>
                        <m:r>
                          <a:rPr lang="en-US" b="0" i="1">
                            <a:solidFill>
                              <a:schemeClr val="bg1">
                                <a:lumMod val="65000"/>
                              </a:schemeClr>
                            </a:solidFill>
                            <a:latin typeface="Cambria Math" panose="02040503050406030204" pitchFamily="18" charset="0"/>
                          </a:rPr>
                          <m:t>𝑖</m:t>
                        </m:r>
                      </m:sub>
                    </m:sSub>
                    <m:r>
                      <a:rPr lang="en-US" b="0" i="1">
                        <a:solidFill>
                          <a:schemeClr val="bg1">
                            <a:lumMod val="65000"/>
                          </a:schemeClr>
                        </a:solidFill>
                        <a:latin typeface="Cambria Math" panose="02040503050406030204" pitchFamily="18" charset="0"/>
                      </a:rPr>
                      <m:t>=</m:t>
                    </m:r>
                  </m:oMath>
                </a14:m>
                <a:r>
                  <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 is a "self</a:t>
                </a:r>
                <a:r>
                  <a:rPr kumimoji="0" lang="en-US" i="0" u="none" strike="noStrike" kern="1200" cap="none" spc="0" normalizeH="0" noProof="0" dirty="0">
                    <a:ln>
                      <a:noFill/>
                    </a:ln>
                    <a:solidFill>
                      <a:schemeClr val="bg1">
                        <a:lumMod val="65000"/>
                      </a:schemeClr>
                    </a:solidFill>
                    <a:effectLst/>
                    <a:uLnTx/>
                    <a:uFillTx/>
                    <a:latin typeface="Arial" panose="020B0604020202020204" pitchFamily="34" charset="0"/>
                    <a:cs typeface="Arial" panose="020B0604020202020204" pitchFamily="34" charset="0"/>
                  </a:rPr>
                  <a:t> edge"</a:t>
                </a:r>
                <a:endPar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a:p>
                <a:endParaRPr lang="en-US"/>
              </a:p>
            </p:txBody>
          </p:sp>
        </mc:Choice>
        <mc:Fallback xmlns="">
          <p:sp>
            <p:nvSpPr>
              <p:cNvPr id="30" name="Content Placeholder 29">
                <a:extLst>
                  <a:ext uri="{FF2B5EF4-FFF2-40B4-BE49-F238E27FC236}">
                    <a16:creationId xmlns:a16="http://schemas.microsoft.com/office/drawing/2014/main" id="{CD324E09-D9E7-2773-F36F-859654B5E64E}"/>
                  </a:ext>
                </a:extLst>
              </p:cNvPr>
              <p:cNvSpPr>
                <a:spLocks noGrp="1" noRot="1" noChangeAspect="1" noMove="1" noResize="1" noEditPoints="1" noAdjustHandles="1" noChangeArrowheads="1" noChangeShapeType="1" noTextEdit="1"/>
              </p:cNvSpPr>
              <p:nvPr>
                <p:ph sz="quarter" idx="10"/>
              </p:nvPr>
            </p:nvSpPr>
            <p:spPr>
              <a:blipFill>
                <a:blip r:embed="rId2"/>
                <a:stretch>
                  <a:fillRect l="-463" t="-17081" b="-3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B57C4B-031C-2123-F52A-22DA937A2ADB}"/>
                  </a:ext>
                </a:extLst>
              </p:cNvPr>
              <p:cNvSpPr/>
              <p:nvPr/>
            </p:nvSpPr>
            <p:spPr>
              <a:xfrm>
                <a:off x="2579024" y="2745721"/>
                <a:ext cx="481221" cy="165269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FF0000"/>
                              </a:solidFill>
                              <a:latin typeface="Cambria Math" panose="02040503050406030204" pitchFamily="18" charset="0"/>
                            </a:rPr>
                          </m:ctrlPr>
                        </m:mPr>
                        <m:mr>
                          <m:e>
                            <m:r>
                              <m:rPr>
                                <m:brk m:alnAt="7"/>
                              </m:rPr>
                              <a:rPr lang="en-US" sz="2800" i="1">
                                <a:solidFill>
                                  <a:srgbClr val="FF0000"/>
                                </a:solidFill>
                                <a:latin typeface="Cambria Math" panose="02040503050406030204" pitchFamily="18" charset="0"/>
                              </a:rPr>
                              <m:t>0</m:t>
                            </m:r>
                          </m:e>
                        </m:mr>
                        <m:mr>
                          <m:e>
                            <m:r>
                              <a:rPr lang="en-US" sz="2800" i="1" smtClean="0">
                                <a:solidFill>
                                  <a:srgbClr val="FF0000"/>
                                </a:solidFill>
                                <a:latin typeface="Cambria Math" panose="02040503050406030204" pitchFamily="18" charset="0"/>
                              </a:rPr>
                              <m:t>1</m:t>
                            </m:r>
                          </m:e>
                        </m:mr>
                        <m:mr>
                          <m:e>
                            <m:r>
                              <a:rPr lang="en-US" sz="2800" i="1" smtClean="0">
                                <a:solidFill>
                                  <a:srgbClr val="FF0000"/>
                                </a:solidFill>
                                <a:latin typeface="Cambria Math" panose="02040503050406030204" pitchFamily="18" charset="0"/>
                              </a:rPr>
                              <m:t>2</m:t>
                            </m:r>
                          </m:e>
                        </m:mr>
                        <m:mr>
                          <m:e>
                            <m:r>
                              <a:rPr lang="en-US" sz="2800" i="1" smtClean="0">
                                <a:solidFill>
                                  <a:srgbClr val="FF0000"/>
                                </a:solidFill>
                                <a:latin typeface="Cambria Math" panose="02040503050406030204" pitchFamily="18" charset="0"/>
                              </a:rPr>
                              <m:t>3</m:t>
                            </m:r>
                          </m:e>
                        </m:mr>
                      </m:m>
                    </m:oMath>
                  </m:oMathPara>
                </a14:m>
                <a:endParaRPr lang="en-US" sz="2800" dirty="0">
                  <a:solidFill>
                    <a:srgbClr val="FF0000"/>
                  </a:solidFill>
                  <a:latin typeface="Segoe UI Emoji"/>
                </a:endParaRPr>
              </a:p>
            </p:txBody>
          </p:sp>
        </mc:Choice>
        <mc:Fallback xmlns="">
          <p:sp>
            <p:nvSpPr>
              <p:cNvPr id="27" name="Rectangle 26">
                <a:extLst>
                  <a:ext uri="{FF2B5EF4-FFF2-40B4-BE49-F238E27FC236}">
                    <a16:creationId xmlns:a16="http://schemas.microsoft.com/office/drawing/2014/main" id="{4FB57C4B-031C-2123-F52A-22DA937A2ADB}"/>
                  </a:ext>
                </a:extLst>
              </p:cNvPr>
              <p:cNvSpPr>
                <a:spLocks noRot="1" noChangeAspect="1" noMove="1" noResize="1" noEditPoints="1" noAdjustHandles="1" noChangeArrowheads="1" noChangeShapeType="1" noTextEdit="1"/>
              </p:cNvSpPr>
              <p:nvPr/>
            </p:nvSpPr>
            <p:spPr>
              <a:xfrm>
                <a:off x="2579024" y="2745721"/>
                <a:ext cx="481221" cy="1652697"/>
              </a:xfrm>
              <a:prstGeom prst="rect">
                <a:avLst/>
              </a:prstGeom>
              <a:blipFill>
                <a:blip r:embed="rId3"/>
                <a:stretch>
                  <a:fillRect b="-4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0910FCD-AB51-FF66-DDF3-079749EA729B}"/>
                  </a:ext>
                </a:extLst>
              </p:cNvPr>
              <p:cNvSpPr/>
              <p:nvPr/>
            </p:nvSpPr>
            <p:spPr>
              <a:xfrm>
                <a:off x="3039495" y="2271709"/>
                <a:ext cx="2154757" cy="52322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800" i="1" smtClean="0">
                              <a:solidFill>
                                <a:srgbClr val="0000FF"/>
                              </a:solidFill>
                              <a:latin typeface="Cambria Math" panose="02040503050406030204" pitchFamily="18" charset="0"/>
                            </a:rPr>
                          </m:ctrlPr>
                        </m:mPr>
                        <m:mr>
                          <m:e>
                            <m:r>
                              <m:rPr>
                                <m:brk m:alnAt="7"/>
                              </m:rPr>
                              <a:rPr lang="en-US" sz="2800" i="1">
                                <a:solidFill>
                                  <a:srgbClr val="0000FF"/>
                                </a:solidFill>
                                <a:latin typeface="Cambria Math" panose="02040503050406030204" pitchFamily="18" charset="0"/>
                              </a:rPr>
                              <m:t>0</m:t>
                            </m:r>
                          </m:e>
                          <m:e>
                            <m:r>
                              <a:rPr lang="en-US" sz="2800" i="1">
                                <a:solidFill>
                                  <a:srgbClr val="0000FF"/>
                                </a:solidFill>
                                <a:latin typeface="Cambria Math" panose="02040503050406030204" pitchFamily="18" charset="0"/>
                              </a:rPr>
                              <m:t>1</m:t>
                            </m:r>
                          </m:e>
                          <m:e>
                            <m:r>
                              <a:rPr lang="en-US" sz="2800" i="1" smtClean="0">
                                <a:solidFill>
                                  <a:srgbClr val="0000FF"/>
                                </a:solidFill>
                                <a:latin typeface="Cambria Math" panose="02040503050406030204" pitchFamily="18" charset="0"/>
                              </a:rPr>
                              <m:t>2</m:t>
                            </m:r>
                          </m:e>
                          <m:e>
                            <m:r>
                              <a:rPr lang="en-US" sz="2800" i="1" smtClean="0">
                                <a:solidFill>
                                  <a:srgbClr val="0000FF"/>
                                </a:solidFill>
                                <a:latin typeface="Cambria Math" panose="02040503050406030204" pitchFamily="18" charset="0"/>
                              </a:rPr>
                              <m:t>3</m:t>
                            </m:r>
                          </m:e>
                        </m:mr>
                      </m:m>
                    </m:oMath>
                  </m:oMathPara>
                </a14:m>
                <a:endParaRPr lang="en-US" sz="2800" dirty="0">
                  <a:solidFill>
                    <a:srgbClr val="0000FF"/>
                  </a:solidFill>
                  <a:latin typeface="Segoe UI Emoji"/>
                </a:endParaRPr>
              </a:p>
            </p:txBody>
          </p:sp>
        </mc:Choice>
        <mc:Fallback xmlns="">
          <p:sp>
            <p:nvSpPr>
              <p:cNvPr id="28" name="Rectangle 27">
                <a:extLst>
                  <a:ext uri="{FF2B5EF4-FFF2-40B4-BE49-F238E27FC236}">
                    <a16:creationId xmlns:a16="http://schemas.microsoft.com/office/drawing/2014/main" id="{00910FCD-AB51-FF66-DDF3-079749EA729B}"/>
                  </a:ext>
                </a:extLst>
              </p:cNvPr>
              <p:cNvSpPr>
                <a:spLocks noRot="1" noChangeAspect="1" noMove="1" noResize="1" noEditPoints="1" noAdjustHandles="1" noChangeArrowheads="1" noChangeShapeType="1" noTextEdit="1"/>
              </p:cNvSpPr>
              <p:nvPr/>
            </p:nvSpPr>
            <p:spPr>
              <a:xfrm>
                <a:off x="3039495" y="2271709"/>
                <a:ext cx="2154757" cy="523220"/>
              </a:xfrm>
              <a:prstGeom prst="rect">
                <a:avLst/>
              </a:prstGeom>
              <a:blipFill>
                <a:blip r:embed="rId4"/>
                <a:stretch>
                  <a:fillRect b="-2439"/>
                </a:stretch>
              </a:blipFill>
            </p:spPr>
            <p:txBody>
              <a:bodyPr/>
              <a:lstStyle/>
              <a:p>
                <a:r>
                  <a:rPr lang="en-US">
                    <a:noFill/>
                  </a:rPr>
                  <a:t> </a:t>
                </a:r>
              </a:p>
            </p:txBody>
          </p:sp>
        </mc:Fallback>
      </mc:AlternateContent>
      <p:sp>
        <p:nvSpPr>
          <p:cNvPr id="29" name="Title 28">
            <a:extLst>
              <a:ext uri="{FF2B5EF4-FFF2-40B4-BE49-F238E27FC236}">
                <a16:creationId xmlns:a16="http://schemas.microsoft.com/office/drawing/2014/main" id="{E0B7BEF4-1C83-E0DC-5D89-40028CE308E5}"/>
              </a:ext>
            </a:extLst>
          </p:cNvPr>
          <p:cNvSpPr>
            <a:spLocks noGrp="1"/>
          </p:cNvSpPr>
          <p:nvPr>
            <p:ph type="title"/>
          </p:nvPr>
        </p:nvSpPr>
        <p:spPr>
          <a:xfrm>
            <a:off x="457200" y="254916"/>
            <a:ext cx="8229600" cy="667168"/>
          </a:xfrm>
        </p:spPr>
        <p:txBody>
          <a:bodyPr/>
          <a:lstStyle/>
          <a:p>
            <a:r>
              <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math: </a:t>
            </a:r>
            <a:r>
              <a:rPr kumimoji="0" lang="en-US" sz="3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adjacency matrix</a:t>
            </a:r>
            <a:endParaRPr lang="en-US">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B4DAB356-E36D-3A4A-C823-6A984C8AF38B}"/>
              </a:ext>
            </a:extLst>
          </p:cNvPr>
          <p:cNvGrpSpPr/>
          <p:nvPr/>
        </p:nvGrpSpPr>
        <p:grpSpPr>
          <a:xfrm>
            <a:off x="6152495" y="2600335"/>
            <a:ext cx="2534305" cy="1537740"/>
            <a:chOff x="4997279" y="4137767"/>
            <a:chExt cx="3220982" cy="1954395"/>
          </a:xfrm>
        </p:grpSpPr>
        <p:cxnSp>
          <p:nvCxnSpPr>
            <p:cNvPr id="41" name="Straight Arrow Connector 40">
              <a:extLst>
                <a:ext uri="{FF2B5EF4-FFF2-40B4-BE49-F238E27FC236}">
                  <a16:creationId xmlns:a16="http://schemas.microsoft.com/office/drawing/2014/main" id="{3C951343-D8D9-D3E1-78D2-FFC6B7610AF4}"/>
                </a:ext>
              </a:extLst>
            </p:cNvPr>
            <p:cNvCxnSpPr>
              <a:cxnSpLocks/>
              <a:stCxn id="42" idx="6"/>
              <a:endCxn id="43"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42" name="Oval 41">
              <a:extLst>
                <a:ext uri="{FF2B5EF4-FFF2-40B4-BE49-F238E27FC236}">
                  <a16:creationId xmlns:a16="http://schemas.microsoft.com/office/drawing/2014/main" id="{5C5844D1-D786-3F8F-B7E7-30172BE2DDB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3" name="Oval 42">
              <a:extLst>
                <a:ext uri="{FF2B5EF4-FFF2-40B4-BE49-F238E27FC236}">
                  <a16:creationId xmlns:a16="http://schemas.microsoft.com/office/drawing/2014/main" id="{060870C8-6174-7A19-1DEA-A21F2408B79C}"/>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4" name="Oval 43">
              <a:extLst>
                <a:ext uri="{FF2B5EF4-FFF2-40B4-BE49-F238E27FC236}">
                  <a16:creationId xmlns:a16="http://schemas.microsoft.com/office/drawing/2014/main" id="{C5CE0F75-DBBA-EEC3-0242-E55ED2A5F9E6}"/>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5" name="Oval 44">
              <a:extLst>
                <a:ext uri="{FF2B5EF4-FFF2-40B4-BE49-F238E27FC236}">
                  <a16:creationId xmlns:a16="http://schemas.microsoft.com/office/drawing/2014/main" id="{405D4354-E5CA-F2AB-3252-9718A5A9F38B}"/>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AA94F492-5E1C-82A2-6D60-68017CEBA2A1}"/>
                </a:ext>
              </a:extLst>
            </p:cNvPr>
            <p:cNvCxnSpPr>
              <a:cxnSpLocks/>
              <a:stCxn id="43" idx="4"/>
              <a:endCxn id="45"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47" name="Straight Arrow Connector 46">
              <a:extLst>
                <a:ext uri="{FF2B5EF4-FFF2-40B4-BE49-F238E27FC236}">
                  <a16:creationId xmlns:a16="http://schemas.microsoft.com/office/drawing/2014/main" id="{73B77881-8342-CAAE-F5D3-701872FFDEC7}"/>
                </a:ext>
              </a:extLst>
            </p:cNvPr>
            <p:cNvCxnSpPr>
              <a:cxnSpLocks/>
              <a:stCxn id="44" idx="2"/>
              <a:endCxn id="45"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48" name="Straight Arrow Connector 47">
              <a:extLst>
                <a:ext uri="{FF2B5EF4-FFF2-40B4-BE49-F238E27FC236}">
                  <a16:creationId xmlns:a16="http://schemas.microsoft.com/office/drawing/2014/main" id="{DA45EB6A-AAE4-15F9-A93F-509E7976A47E}"/>
                </a:ext>
              </a:extLst>
            </p:cNvPr>
            <p:cNvCxnSpPr>
              <a:cxnSpLocks/>
              <a:stCxn id="45" idx="1"/>
              <a:endCxn id="42"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265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dense matrix at 2D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51AC28-A029-0C84-1CE3-A5A88B0C2124}"/>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F740E6-4C76-ACD8-0C7F-FDD0177092F9}"/>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4D3650-3A24-0CC0-874C-6A34E4185568}"/>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5026194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7C202721-FC4F-EBE6-427D-39DE32F89F87}"/>
              </a:ext>
            </a:extLst>
          </p:cNvPr>
          <p:cNvCxnSpPr>
            <a:cxnSpLocks/>
          </p:cNvCxnSpPr>
          <p:nvPr/>
        </p:nvCxnSpPr>
        <p:spPr>
          <a:xfrm flipH="1">
            <a:off x="3841534" y="3065640"/>
            <a:ext cx="2247194" cy="357129"/>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18" name="Straight Arrow Connector 17">
            <a:extLst>
              <a:ext uri="{FF2B5EF4-FFF2-40B4-BE49-F238E27FC236}">
                <a16:creationId xmlns:a16="http://schemas.microsoft.com/office/drawing/2014/main" id="{534E9206-722E-B47F-C52C-7230F3C447A7}"/>
              </a:ext>
            </a:extLst>
          </p:cNvPr>
          <p:cNvCxnSpPr>
            <a:cxnSpLocks/>
          </p:cNvCxnSpPr>
          <p:nvPr/>
        </p:nvCxnSpPr>
        <p:spPr>
          <a:xfrm flipH="1">
            <a:off x="3841534" y="3422769"/>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33" name="Straight Arrow Connector 32">
            <a:extLst>
              <a:ext uri="{FF2B5EF4-FFF2-40B4-BE49-F238E27FC236}">
                <a16:creationId xmlns:a16="http://schemas.microsoft.com/office/drawing/2014/main" id="{EC40338F-23EA-EF53-A2D1-4F2FCA03A2E7}"/>
              </a:ext>
            </a:extLst>
          </p:cNvPr>
          <p:cNvCxnSpPr>
            <a:cxnSpLocks/>
          </p:cNvCxnSpPr>
          <p:nvPr/>
        </p:nvCxnSpPr>
        <p:spPr>
          <a:xfrm flipH="1">
            <a:off x="3841534" y="3779897"/>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dense matrix as 1D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no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FC5AFA-6285-6C9F-47B8-2D3E9C08F385}"/>
                  </a:ext>
                </a:extLst>
              </p:cNvPr>
              <p:cNvSpPr txBox="1"/>
              <p:nvPr/>
            </p:nvSpPr>
            <p:spPr>
              <a:xfrm>
                <a:off x="3755805" y="2857478"/>
                <a:ext cx="2331224" cy="1452962"/>
              </a:xfrm>
              <a:prstGeom prst="rect">
                <a:avLst/>
              </a:prstGeom>
              <a:noFill/>
              <a:ln>
                <a:noFill/>
                <a:headEnd type="none" w="med" len="med"/>
                <a:tailEnd type="arrow" w="med" len="med"/>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B1FC5AFA-6285-6C9F-47B8-2D3E9C08F385}"/>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a:ln>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F037EF-960F-8639-E580-1A7786ABF39F}"/>
                  </a:ext>
                </a:extLst>
              </p:cNvPr>
              <p:cNvSpPr txBox="1"/>
              <p:nvPr/>
            </p:nvSpPr>
            <p:spPr>
              <a:xfrm>
                <a:off x="110029" y="4245564"/>
                <a:ext cx="8923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16"/>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BCF037EF-960F-8639-E580-1A7786ABF39F}"/>
                  </a:ext>
                </a:extLst>
              </p:cNvPr>
              <p:cNvSpPr txBox="1">
                <a:spLocks noRot="1" noChangeAspect="1" noMove="1" noResize="1" noEditPoints="1" noAdjustHandles="1" noChangeArrowheads="1" noChangeShapeType="1" noTextEdit="1"/>
              </p:cNvSpPr>
              <p:nvPr/>
            </p:nvSpPr>
            <p:spPr>
              <a:xfrm>
                <a:off x="110029" y="4245564"/>
                <a:ext cx="8923942" cy="461665"/>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38D3B2-C10A-4224-5AC2-25C68445273A}"/>
              </a:ext>
            </a:extLst>
          </p:cNvPr>
          <p:cNvCxnSpPr>
            <a:cxnSpLocks/>
          </p:cNvCxnSpPr>
          <p:nvPr/>
        </p:nvCxnSpPr>
        <p:spPr>
          <a:xfrm>
            <a:off x="3841534" y="3065640"/>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38351950-E0DC-3B68-51DE-39FE9EA17EC0}"/>
              </a:ext>
            </a:extLst>
          </p:cNvPr>
          <p:cNvCxnSpPr>
            <a:cxnSpLocks/>
          </p:cNvCxnSpPr>
          <p:nvPr/>
        </p:nvCxnSpPr>
        <p:spPr>
          <a:xfrm>
            <a:off x="3841534" y="3422769"/>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5" name="Straight Arrow Connector 24">
            <a:extLst>
              <a:ext uri="{FF2B5EF4-FFF2-40B4-BE49-F238E27FC236}">
                <a16:creationId xmlns:a16="http://schemas.microsoft.com/office/drawing/2014/main" id="{5145E46C-9531-9A45-3CF4-52857CB31A43}"/>
              </a:ext>
            </a:extLst>
          </p:cNvPr>
          <p:cNvCxnSpPr>
            <a:cxnSpLocks/>
          </p:cNvCxnSpPr>
          <p:nvPr/>
        </p:nvCxnSpPr>
        <p:spPr>
          <a:xfrm>
            <a:off x="3841534" y="3779898"/>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2" name="Straight Arrow Connector 31">
            <a:extLst>
              <a:ext uri="{FF2B5EF4-FFF2-40B4-BE49-F238E27FC236}">
                <a16:creationId xmlns:a16="http://schemas.microsoft.com/office/drawing/2014/main" id="{AB8344F0-61AE-0E8F-CA6B-1C96D99A976D}"/>
              </a:ext>
            </a:extLst>
          </p:cNvPr>
          <p:cNvCxnSpPr>
            <a:cxnSpLocks/>
          </p:cNvCxnSpPr>
          <p:nvPr/>
        </p:nvCxnSpPr>
        <p:spPr>
          <a:xfrm>
            <a:off x="3841534" y="4138076"/>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5" name="Straight Arrow Connector 34">
            <a:extLst>
              <a:ext uri="{FF2B5EF4-FFF2-40B4-BE49-F238E27FC236}">
                <a16:creationId xmlns:a16="http://schemas.microsoft.com/office/drawing/2014/main" id="{CA7391C9-3B08-3476-F2B0-0D128DFFE0A7}"/>
              </a:ext>
            </a:extLst>
          </p:cNvPr>
          <p:cNvCxnSpPr>
            <a:cxnSpLocks/>
          </p:cNvCxnSpPr>
          <p:nvPr/>
        </p:nvCxnSpPr>
        <p:spPr>
          <a:xfrm>
            <a:off x="642937" y="4517027"/>
            <a:ext cx="7943852" cy="0"/>
          </a:xfrm>
          <a:prstGeom prst="straightConnector1">
            <a:avLst/>
          </a:prstGeom>
          <a:noFill/>
          <a:ln w="28575" cap="flat" cmpd="sng" algn="ctr">
            <a:solidFill>
              <a:schemeClr val="accent2"/>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3691EC2-0FDB-B9A6-6069-3FB3A1722CA3}"/>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41" name="Rectangle 40">
                <a:extLst>
                  <a:ext uri="{FF2B5EF4-FFF2-40B4-BE49-F238E27FC236}">
                    <a16:creationId xmlns:a16="http://schemas.microsoft.com/office/drawing/2014/main" id="{F3691EC2-0FDB-B9A6-6069-3FB3A1722CA3}"/>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A527C06-C635-E252-A088-F708A2B0207B}"/>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42" name="Rectangle 41">
                <a:extLst>
                  <a:ext uri="{FF2B5EF4-FFF2-40B4-BE49-F238E27FC236}">
                    <a16:creationId xmlns:a16="http://schemas.microsoft.com/office/drawing/2014/main" id="{FA527C06-C635-E252-A088-F708A2B0207B}"/>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152644E-BBFF-8DC1-6708-E194847892F6}"/>
                  </a:ext>
                </a:extLst>
              </p:cNvPr>
              <p:cNvSpPr txBox="1"/>
              <p:nvPr/>
            </p:nvSpPr>
            <p:spPr>
              <a:xfrm>
                <a:off x="110029" y="4674242"/>
                <a:ext cx="8923942" cy="269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6"/>
                                <m:mcJc m:val="center"/>
                              </m:mcPr>
                            </m:mc>
                          </m:mcs>
                          <m:ctrlPr>
                            <a:rPr kumimoji="0" lang="en-US" sz="112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kumimoji="0" lang="en-US" sz="1120" b="0" i="1" u="none" strike="noStrike" kern="1200" cap="none" spc="0" normalizeH="0" baseline="0" noProof="0" smtClean="0">
                                <a:ln>
                                  <a:noFill/>
                                </a:ln>
                                <a:solidFill>
                                  <a:schemeClr val="tx1"/>
                                </a:solidFill>
                                <a:effectLst/>
                                <a:uLnTx/>
                                <a:uFillTx/>
                                <a:latin typeface="Cambria Math" panose="02040503050406030204" pitchFamily="18" charset="0"/>
                              </a:rPr>
                              <m:t>(</m:t>
                            </m:r>
                            <m:r>
                              <a:rPr lang="en-US" sz="1120" i="1">
                                <a:solidFill>
                                  <a:srgbClr val="FF0000"/>
                                </a:solidFill>
                                <a:latin typeface="Cambria Math" panose="02040503050406030204" pitchFamily="18" charset="0"/>
                              </a:rPr>
                              <m:t>0</m:t>
                            </m:r>
                            <m:r>
                              <a:rPr lang="en-US" sz="1120" b="0" i="1">
                                <a:solidFill>
                                  <a:schemeClr val="tx1"/>
                                </a:solidFill>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b="0" i="1">
                                <a:solidFill>
                                  <a:schemeClr val="tx1"/>
                                </a:solidFill>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mr>
                      </m:m>
                    </m:oMath>
                  </m:oMathPara>
                </a14:m>
                <a:endParaRPr lang="en-US" sz="1120"/>
              </a:p>
            </p:txBody>
          </p:sp>
        </mc:Choice>
        <mc:Fallback xmlns="">
          <p:sp>
            <p:nvSpPr>
              <p:cNvPr id="43" name="TextBox 42">
                <a:extLst>
                  <a:ext uri="{FF2B5EF4-FFF2-40B4-BE49-F238E27FC236}">
                    <a16:creationId xmlns:a16="http://schemas.microsoft.com/office/drawing/2014/main" id="{9152644E-BBFF-8DC1-6708-E194847892F6}"/>
                  </a:ext>
                </a:extLst>
              </p:cNvPr>
              <p:cNvSpPr txBox="1">
                <a:spLocks noRot="1" noChangeAspect="1" noMove="1" noResize="1" noEditPoints="1" noAdjustHandles="1" noChangeArrowheads="1" noChangeShapeType="1" noTextEdit="1"/>
              </p:cNvSpPr>
              <p:nvPr/>
            </p:nvSpPr>
            <p:spPr>
              <a:xfrm>
                <a:off x="110029" y="4674242"/>
                <a:ext cx="8923942" cy="269304"/>
              </a:xfrm>
              <a:prstGeom prst="rect">
                <a:avLst/>
              </a:prstGeom>
              <a:blipFill>
                <a:blip r:embed="rId6"/>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307289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BF5-AF38-353D-D16B-7183A6C54095}"/>
              </a:ext>
            </a:extLst>
          </p:cNvPr>
          <p:cNvSpPr>
            <a:spLocks noGrp="1"/>
          </p:cNvSpPr>
          <p:nvPr>
            <p:ph type="title"/>
          </p:nvPr>
        </p:nvSpPr>
        <p:spPr>
          <a:xfrm>
            <a:off x="457200" y="254916"/>
            <a:ext cx="8229600" cy="667168"/>
          </a:xfrm>
        </p:spPr>
        <p:txBody>
          <a:bodyPr>
            <a:noAutofit/>
          </a:bodyPr>
          <a:lstStyle/>
          <a:p>
            <a:r>
              <a:rPr lang="en-US" sz="2800" b="1"/>
              <a:t>note:</a:t>
            </a:r>
            <a:r>
              <a:rPr lang="en-US" sz="2800"/>
              <a:t> it can be hard to break problems into objects</a:t>
            </a:r>
          </a:p>
        </p:txBody>
      </p:sp>
      <p:sp>
        <p:nvSpPr>
          <p:cNvPr id="3" name="Content Placeholder 2">
            <a:extLst>
              <a:ext uri="{FF2B5EF4-FFF2-40B4-BE49-F238E27FC236}">
                <a16:creationId xmlns:a16="http://schemas.microsoft.com/office/drawing/2014/main" id="{219C6200-8479-B07A-45B7-DE4DC07AE55D}"/>
              </a:ext>
            </a:extLst>
          </p:cNvPr>
          <p:cNvSpPr>
            <a:spLocks noGrp="1"/>
          </p:cNvSpPr>
          <p:nvPr>
            <p:ph sz="quarter" idx="10"/>
          </p:nvPr>
        </p:nvSpPr>
        <p:spPr>
          <a:xfrm>
            <a:off x="457200" y="963337"/>
            <a:ext cx="8229600" cy="4080271"/>
          </a:xfrm>
        </p:spPr>
        <p:txBody>
          <a:bodyPr/>
          <a:lstStyle/>
          <a:p>
            <a:pPr marL="0" indent="0">
              <a:buNone/>
            </a:pPr>
            <a:r>
              <a:rPr lang="en-US"/>
              <a:t>Consider a very basic question: should a Message send itself?</a:t>
            </a:r>
            <a:br>
              <a:rPr lang="en-US"/>
            </a:br>
            <a:r>
              <a:rPr lang="en-US"/>
              <a:t>‘Sending’ is a key thing I wish to do with Messages,</a:t>
            </a:r>
            <a:br>
              <a:rPr lang="en-US"/>
            </a:br>
            <a:r>
              <a:rPr lang="en-US"/>
              <a:t>so surely Message objects should have a ‘send’ method, right?</a:t>
            </a:r>
            <a:br>
              <a:rPr lang="en-US"/>
            </a:br>
            <a:r>
              <a:rPr lang="en-US"/>
              <a:t>If Messages don’t send themselves, then some other object</a:t>
            </a:r>
            <a:br>
              <a:rPr lang="en-US"/>
            </a:br>
            <a:r>
              <a:rPr lang="en-US"/>
              <a:t>will have todo the sending, like perhaps some not-yet-created Sender object.</a:t>
            </a:r>
            <a:br>
              <a:rPr lang="en-US"/>
            </a:br>
            <a:r>
              <a:rPr lang="en-US"/>
              <a:t>Or wait, every sent Message needs a Recipient, so maybe instead Recipient objects should have a ‘receive’ method.</a:t>
            </a:r>
            <a:br>
              <a:rPr lang="en-US"/>
            </a:br>
            <a:r>
              <a:rPr lang="en-US" b="1"/>
              <a:t>This is the conundrum at the heart of object decomposition.</a:t>
            </a:r>
            <a:br>
              <a:rPr lang="en-US"/>
            </a:br>
            <a:r>
              <a:rPr lang="en-US"/>
              <a:t>Every behavior can be re-contextualized by swapping around</a:t>
            </a:r>
            <a:br>
              <a:rPr lang="en-US"/>
            </a:br>
            <a:r>
              <a:rPr lang="en-US"/>
              <a:t>the subject, verb, and objects.</a:t>
            </a:r>
            <a:br>
              <a:rPr lang="en-US"/>
            </a:br>
            <a:r>
              <a:rPr lang="en-US"/>
              <a:t>Senders can send messages to Recipients;</a:t>
            </a:r>
            <a:br>
              <a:rPr lang="en-US"/>
            </a:br>
            <a:r>
              <a:rPr lang="en-US"/>
              <a:t>Messages can send themselves to Recipients;</a:t>
            </a:r>
            <a:br>
              <a:rPr lang="en-US"/>
            </a:br>
            <a:r>
              <a:rPr lang="en-US"/>
              <a:t>and Recipients can receive messages.</a:t>
            </a:r>
            <a:br>
              <a:rPr lang="en-US"/>
            </a:br>
            <a:r>
              <a:rPr lang="en-US"/>
              <a:t>--Brian Will</a:t>
            </a:r>
          </a:p>
        </p:txBody>
      </p:sp>
    </p:spTree>
    <p:extLst>
      <p:ext uri="{BB962C8B-B14F-4D97-AF65-F5344CB8AC3E}">
        <p14:creationId xmlns:p14="http://schemas.microsoft.com/office/powerpoint/2010/main" val="67114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848FC-0540-6B02-31A9-623F78311B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9C0AF1-CDD8-C567-751A-7B0C6BA04128}"/>
              </a:ext>
            </a:extLst>
          </p:cNvPr>
          <p:cNvSpPr>
            <a:spLocks noGrp="1"/>
          </p:cNvSpPr>
          <p:nvPr>
            <p:ph type="title"/>
          </p:nvPr>
        </p:nvSpPr>
        <p:spPr/>
        <p:txBody>
          <a:bodyPr/>
          <a:lstStyle/>
          <a:p>
            <a:r>
              <a:rPr lang="en-US"/>
              <a:t>sparse matrix</a:t>
            </a:r>
          </a:p>
        </p:txBody>
      </p:sp>
      <p:sp>
        <p:nvSpPr>
          <p:cNvPr id="9" name="TextBox 8">
            <a:extLst>
              <a:ext uri="{FF2B5EF4-FFF2-40B4-BE49-F238E27FC236}">
                <a16:creationId xmlns:a16="http://schemas.microsoft.com/office/drawing/2014/main" id="{4F7D7A59-3685-813A-3420-A2250E83120B}"/>
              </a:ext>
            </a:extLst>
          </p:cNvPr>
          <p:cNvSpPr txBox="1"/>
          <p:nvPr/>
        </p:nvSpPr>
        <p:spPr>
          <a:xfrm>
            <a:off x="457199" y="1088581"/>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ArrayList&lt;Entry&gt;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ArrayList&lt;&gt;();</a:t>
            </a:r>
            <a:endParaRPr lang="en-US" sz="1600">
              <a:latin typeface="Consolas"/>
              <a:ea typeface="Segoe UI Emoji" panose="020B0502040204020203" pitchFamily="34" charset="0"/>
            </a:endParaRP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0</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0</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0E6D4D4B-82C8-1E66-CC49-E52617D8C15F}"/>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E145E1F8-5936-82BD-214F-5CCF7B7A780F}"/>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BCE25FCD-B945-21BE-89BD-D93CFE619C8E}"/>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B11F0D52-F7F0-318E-EE53-9E2EF02CE05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EF7641D2-DE0D-413B-0E24-0F968B601D0C}"/>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EEBC7619-C06F-D854-8CF2-45EAF0C3D43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C0FD05B6-7EB3-4C88-CBAF-4C7888BEDDF0}"/>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E70A35D8-47D8-FBA1-E635-FA2C8484455D}"/>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8D52CD84-AF3F-CEAE-8320-0325C967BF59}"/>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B25DF0E-AB48-3CD7-DE5B-5EFDC1918210}"/>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3"/>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931732-0C62-1F41-26A0-144DC311E271}"/>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3926123-5D27-7C6E-E9CB-52FCA9AFB8FD}"/>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5"/>
                <a:stretch>
                  <a:fillRect b="-354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FF35F80-B8CF-0B59-C28A-93EEE8B599D4}"/>
              </a:ext>
            </a:extLst>
          </p:cNvPr>
          <p:cNvSpPr txBox="1"/>
          <p:nvPr/>
        </p:nvSpPr>
        <p:spPr>
          <a:xfrm>
            <a:off x="6291627" y="602979"/>
            <a:ext cx="2492420" cy="1600438"/>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Entry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row;</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col;</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val;</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Entry(...)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045748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362ED-DA65-2EEF-3232-233F8673549D}"/>
              </a:ext>
            </a:extLst>
          </p:cNvPr>
          <p:cNvSpPr>
            <a:spLocks noGrp="1"/>
          </p:cNvSpPr>
          <p:nvPr>
            <p:ph type="title"/>
          </p:nvPr>
        </p:nvSpPr>
        <p:spPr>
          <a:xfrm>
            <a:off x="457200" y="254916"/>
            <a:ext cx="3884212" cy="1065001"/>
          </a:xfrm>
        </p:spPr>
        <p:txBody>
          <a:bodyPr/>
          <a:lstStyle/>
          <a:p>
            <a:r>
              <a:rPr lang="en-US" sz="6600" b="1" dirty="0"/>
              <a:t>Week11a</a:t>
            </a:r>
          </a:p>
        </p:txBody>
      </p:sp>
      <p:sp>
        <p:nvSpPr>
          <p:cNvPr id="4" name="Content Placeholder 3">
            <a:extLst>
              <a:ext uri="{FF2B5EF4-FFF2-40B4-BE49-F238E27FC236}">
                <a16:creationId xmlns:a16="http://schemas.microsoft.com/office/drawing/2014/main" id="{2A07C98D-5519-FE28-A4C6-7989ACD5AF88}"/>
              </a:ext>
            </a:extLst>
          </p:cNvPr>
          <p:cNvSpPr>
            <a:spLocks noGrp="1"/>
          </p:cNvSpPr>
          <p:nvPr>
            <p:ph sz="quarter" idx="10"/>
          </p:nvPr>
        </p:nvSpPr>
        <p:spPr>
          <a:xfrm>
            <a:off x="457200" y="1319917"/>
            <a:ext cx="3741089" cy="2894768"/>
          </a:xfrm>
        </p:spPr>
        <p:txBody>
          <a:bodyPr>
            <a:normAutofit/>
          </a:bodyPr>
          <a:lstStyle/>
          <a:p>
            <a:r>
              <a:rPr lang="en-US" sz="1800" dirty="0"/>
              <a:t>the Fibonacci sequence</a:t>
            </a:r>
          </a:p>
          <a:p>
            <a:r>
              <a:rPr lang="en-US" sz="1800" dirty="0"/>
              <a:t>recursion</a:t>
            </a:r>
          </a:p>
          <a:p>
            <a:r>
              <a:rPr lang="en-US" sz="1800" dirty="0"/>
              <a:t>dynamic programming</a:t>
            </a:r>
          </a:p>
        </p:txBody>
      </p:sp>
      <p:sp>
        <p:nvSpPr>
          <p:cNvPr id="6" name="TextBox 5">
            <a:extLst>
              <a:ext uri="{FF2B5EF4-FFF2-40B4-BE49-F238E27FC236}">
                <a16:creationId xmlns:a16="http://schemas.microsoft.com/office/drawing/2014/main" id="{5C708DE2-6844-7D9C-05FF-E9A4D9DC21EE}"/>
              </a:ext>
            </a:extLst>
          </p:cNvPr>
          <p:cNvSpPr txBox="1"/>
          <p:nvPr/>
        </p:nvSpPr>
        <p:spPr>
          <a:xfrm>
            <a:off x="4341412" y="421064"/>
            <a:ext cx="4679343" cy="1877437"/>
          </a:xfrm>
          <a:prstGeom prst="rect">
            <a:avLst/>
          </a:prstGeom>
          <a:solidFill>
            <a:srgbClr val="F8322F"/>
          </a:solidFill>
          <a:ln w="12700">
            <a:solidFill>
              <a:schemeClr val="tx1"/>
            </a:solidFill>
          </a:ln>
        </p:spPr>
        <p:txBody>
          <a:bodyPr wrap="square">
            <a:spAutoFit/>
          </a:bodyPr>
          <a:lstStyle/>
          <a:p>
            <a:r>
              <a:rPr lang="en-US" sz="3600" b="1" dirty="0">
                <a:solidFill>
                  <a:srgbClr val="F8D4D3"/>
                </a:solidFill>
                <a:effectLst/>
                <a:latin typeface="Menlo" panose="020B0609030804020204" pitchFamily="49" charset="0"/>
              </a:rPr>
              <a:t>WARMUP</a:t>
            </a:r>
            <a:endParaRPr lang="en-US" sz="2000" b="1" dirty="0">
              <a:solidFill>
                <a:srgbClr val="F8D4D3"/>
              </a:solidFill>
              <a:effectLst/>
              <a:latin typeface="Menlo" panose="020B0609030804020204" pitchFamily="49" charset="0"/>
            </a:endParaRPr>
          </a:p>
          <a:p>
            <a:r>
              <a:rPr lang="en-US" sz="2000" b="1" dirty="0">
                <a:solidFill>
                  <a:srgbClr val="F8D4D3"/>
                </a:solidFill>
                <a:effectLst/>
                <a:latin typeface="Menlo" panose="020B0609030804020204" pitchFamily="49" charset="0"/>
              </a:rPr>
              <a:t>What does this print?</a:t>
            </a:r>
          </a:p>
          <a:p>
            <a:endParaRPr lang="en-US" sz="2000" dirty="0">
              <a:solidFill>
                <a:srgbClr val="F8D4D3"/>
              </a:solidFill>
              <a:effectLst/>
              <a:latin typeface="Menlo" panose="020B0609030804020204" pitchFamily="49" charset="0"/>
            </a:endParaRPr>
          </a:p>
          <a:p>
            <a:r>
              <a:rPr lang="en-US" sz="2000" dirty="0">
                <a:solidFill>
                  <a:srgbClr val="F8D4D3"/>
                </a:solidFill>
                <a:latin typeface="Menlo" panose="020B0609030804020204" pitchFamily="49" charset="0"/>
              </a:rPr>
              <a:t>PRINT(</a:t>
            </a:r>
            <a:r>
              <a:rPr lang="en-US" sz="2000" dirty="0">
                <a:solidFill>
                  <a:srgbClr val="F8D4D3"/>
                </a:solidFill>
                <a:effectLst/>
                <a:latin typeface="Menlo" panose="020B0609030804020204" pitchFamily="49" charset="0"/>
              </a:rPr>
              <a:t>0.1 + 0.2);</a:t>
            </a:r>
            <a:endParaRPr lang="en-US" sz="2000" dirty="0">
              <a:solidFill>
                <a:srgbClr val="F8D4D3"/>
              </a:solidFill>
              <a:latin typeface="Menlo" panose="020B0609030804020204" pitchFamily="49" charset="0"/>
            </a:endParaRPr>
          </a:p>
          <a:p>
            <a:r>
              <a:rPr lang="en-US" sz="2000" dirty="0">
                <a:solidFill>
                  <a:srgbClr val="F8D4D3"/>
                </a:solidFill>
                <a:effectLst/>
                <a:latin typeface="Menlo" panose="020B0609030804020204" pitchFamily="49" charset="0"/>
              </a:rPr>
              <a:t>PRINT(SQRT(2.0) * SQRT(2.0));</a:t>
            </a:r>
          </a:p>
        </p:txBody>
      </p:sp>
      <p:sp>
        <p:nvSpPr>
          <p:cNvPr id="7" name="TextBox 6">
            <a:extLst>
              <a:ext uri="{FF2B5EF4-FFF2-40B4-BE49-F238E27FC236}">
                <a16:creationId xmlns:a16="http://schemas.microsoft.com/office/drawing/2014/main" id="{7F25A8A8-97BF-D294-99D1-57E7A4CE8CE2}"/>
              </a:ext>
            </a:extLst>
          </p:cNvPr>
          <p:cNvSpPr txBox="1"/>
          <p:nvPr/>
        </p:nvSpPr>
        <p:spPr>
          <a:xfrm>
            <a:off x="4341412" y="2587470"/>
            <a:ext cx="4679343" cy="2185214"/>
          </a:xfrm>
          <a:prstGeom prst="rect">
            <a:avLst/>
          </a:prstGeom>
          <a:solidFill>
            <a:srgbClr val="008463"/>
          </a:solidFill>
          <a:ln w="12700">
            <a:solidFill>
              <a:schemeClr val="tx1"/>
            </a:solidFill>
          </a:ln>
        </p:spPr>
        <p:txBody>
          <a:bodyPr wrap="square">
            <a:spAutoFit/>
          </a:bodyPr>
          <a:lstStyle/>
          <a:p>
            <a:r>
              <a:rPr lang="en-US" sz="3600" b="1" dirty="0">
                <a:solidFill>
                  <a:srgbClr val="CEEBE4"/>
                </a:solidFill>
                <a:effectLst/>
                <a:latin typeface="Menlo" panose="020B0609030804020204" pitchFamily="49" charset="0"/>
              </a:rPr>
              <a:t>WARMUP</a:t>
            </a:r>
          </a:p>
          <a:p>
            <a:r>
              <a:rPr lang="en-US" sz="2000" b="1" dirty="0">
                <a:solidFill>
                  <a:srgbClr val="CEEBE4"/>
                </a:solidFill>
                <a:effectLst/>
                <a:latin typeface="Menlo" panose="020B0609030804020204" pitchFamily="49" charset="0"/>
              </a:rPr>
              <a:t>What is F</a:t>
            </a:r>
            <a:r>
              <a:rPr lang="en-US" sz="2000" b="1" baseline="-25000" dirty="0">
                <a:solidFill>
                  <a:srgbClr val="CEEBE4"/>
                </a:solidFill>
                <a:latin typeface="Menlo" panose="020B0609030804020204" pitchFamily="49" charset="0"/>
              </a:rPr>
              <a:t>7</a:t>
            </a:r>
            <a:r>
              <a:rPr lang="en-US" sz="2000" b="1" dirty="0">
                <a:solidFill>
                  <a:srgbClr val="CEEBE4"/>
                </a:solidFill>
                <a:latin typeface="Menlo" panose="020B0609030804020204" pitchFamily="49" charset="0"/>
              </a:rPr>
              <a:t>?</a:t>
            </a:r>
            <a:endParaRPr lang="en-US" sz="2000" b="1" dirty="0">
              <a:solidFill>
                <a:srgbClr val="CEEBE4"/>
              </a:solidFill>
              <a:effectLst/>
              <a:latin typeface="Menlo" panose="020B0609030804020204" pitchFamily="49" charset="0"/>
            </a:endParaRPr>
          </a:p>
          <a:p>
            <a:endParaRPr lang="en-US" sz="2000" dirty="0">
              <a:solidFill>
                <a:srgbClr val="CEEBE4"/>
              </a:solidFill>
              <a:effectLst/>
              <a:latin typeface="Menlo" panose="020B0609030804020204" pitchFamily="49" charset="0"/>
            </a:endParaRPr>
          </a:p>
          <a:p>
            <a:r>
              <a:rPr lang="en-US" sz="2000" b="1" dirty="0">
                <a:solidFill>
                  <a:srgbClr val="CEEBE4"/>
                </a:solidFill>
                <a:effectLst/>
                <a:latin typeface="Menlo" panose="020B0609030804020204" pitchFamily="49" charset="0"/>
              </a:rPr>
              <a:t>F</a:t>
            </a:r>
            <a:r>
              <a:rPr lang="en-US" sz="2000" b="1" baseline="-25000" dirty="0">
                <a:solidFill>
                  <a:srgbClr val="CEEBE4"/>
                </a:solidFill>
                <a:effectLst/>
                <a:latin typeface="Menlo" panose="020B0609030804020204" pitchFamily="49" charset="0"/>
              </a:rPr>
              <a:t>0</a:t>
            </a:r>
            <a:r>
              <a:rPr lang="en-US" sz="2000" b="1" dirty="0">
                <a:solidFill>
                  <a:srgbClr val="CEEBE4"/>
                </a:solidFill>
                <a:latin typeface="Menlo" panose="020B0609030804020204" pitchFamily="49" charset="0"/>
              </a:rPr>
              <a:t> = 0</a:t>
            </a:r>
          </a:p>
          <a:p>
            <a:r>
              <a:rPr lang="en-US" sz="2000" b="1" dirty="0">
                <a:solidFill>
                  <a:srgbClr val="CEEBE4"/>
                </a:solidFill>
                <a:effectLst/>
                <a:latin typeface="Menlo" panose="020B0609030804020204" pitchFamily="49" charset="0"/>
              </a:rPr>
              <a:t>F</a:t>
            </a:r>
            <a:r>
              <a:rPr lang="en-US" sz="2000" b="1" baseline="-25000" dirty="0">
                <a:solidFill>
                  <a:srgbClr val="CEEBE4"/>
                </a:solidFill>
                <a:latin typeface="Menlo" panose="020B0609030804020204" pitchFamily="49" charset="0"/>
              </a:rPr>
              <a:t>1</a:t>
            </a:r>
            <a:r>
              <a:rPr lang="en-US" sz="2000" b="1" dirty="0">
                <a:solidFill>
                  <a:srgbClr val="CEEBE4"/>
                </a:solidFill>
                <a:latin typeface="Menlo" panose="020B0609030804020204" pitchFamily="49" charset="0"/>
              </a:rPr>
              <a:t> = 1</a:t>
            </a:r>
            <a:endParaRPr lang="en-US" sz="2000" dirty="0">
              <a:solidFill>
                <a:srgbClr val="CEEBE4"/>
              </a:solidFill>
              <a:effectLst/>
              <a:latin typeface="Menlo" panose="020B0609030804020204" pitchFamily="49" charset="0"/>
            </a:endParaRPr>
          </a:p>
          <a:p>
            <a:pPr>
              <a:tabLst>
                <a:tab pos="1766888" algn="l"/>
              </a:tabLst>
            </a:pP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dirty="0">
                <a:solidFill>
                  <a:srgbClr val="CEEBE4"/>
                </a:solidFill>
                <a:latin typeface="Menlo" panose="020B0609030804020204" pitchFamily="49" charset="0"/>
              </a:rPr>
              <a:t> = </a:t>
            </a: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baseline="-25000" dirty="0">
                <a:solidFill>
                  <a:srgbClr val="CEEBE4"/>
                </a:solidFill>
                <a:effectLst/>
                <a:latin typeface="Menlo" panose="020B0609030804020204" pitchFamily="49" charset="0"/>
              </a:rPr>
              <a:t> - 1</a:t>
            </a:r>
            <a:r>
              <a:rPr lang="en-US" sz="2000" b="1" dirty="0">
                <a:solidFill>
                  <a:srgbClr val="CEEBE4"/>
                </a:solidFill>
                <a:latin typeface="Menlo" panose="020B0609030804020204" pitchFamily="49" charset="0"/>
              </a:rPr>
              <a:t> + </a:t>
            </a: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baseline="-25000" dirty="0">
                <a:solidFill>
                  <a:srgbClr val="CEEBE4"/>
                </a:solidFill>
                <a:effectLst/>
                <a:latin typeface="Menlo" panose="020B0609030804020204" pitchFamily="49" charset="0"/>
              </a:rPr>
              <a:t> - 2</a:t>
            </a:r>
            <a:endParaRPr lang="en-US" sz="2000" dirty="0">
              <a:solidFill>
                <a:srgbClr val="CEEBE4"/>
              </a:solidFill>
              <a:effectLst/>
              <a:latin typeface="Menlo" panose="020B0609030804020204" pitchFamily="49" charset="0"/>
            </a:endParaRPr>
          </a:p>
        </p:txBody>
      </p:sp>
      <p:sp>
        <p:nvSpPr>
          <p:cNvPr id="9" name="TextBox 8">
            <a:extLst>
              <a:ext uri="{FF2B5EF4-FFF2-40B4-BE49-F238E27FC236}">
                <a16:creationId xmlns:a16="http://schemas.microsoft.com/office/drawing/2014/main" id="{385BDEF3-17DE-B5BD-0C57-F818DF1240D9}"/>
              </a:ext>
            </a:extLst>
          </p:cNvPr>
          <p:cNvSpPr txBox="1"/>
          <p:nvPr/>
        </p:nvSpPr>
        <p:spPr>
          <a:xfrm rot="18900000">
            <a:off x="401057" y="2474413"/>
            <a:ext cx="1212575" cy="3770263"/>
          </a:xfrm>
          <a:prstGeom prst="rect">
            <a:avLst/>
          </a:prstGeom>
          <a:noFill/>
        </p:spPr>
        <p:txBody>
          <a:bodyPr wrap="square">
            <a:spAutoFit/>
          </a:bodyPr>
          <a:lstStyle/>
          <a:p>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11" name="TextBox 10">
            <a:extLst>
              <a:ext uri="{FF2B5EF4-FFF2-40B4-BE49-F238E27FC236}">
                <a16:creationId xmlns:a16="http://schemas.microsoft.com/office/drawing/2014/main" id="{3889383A-49C0-8443-76EF-6D7A43D5E3A2}"/>
              </a:ext>
            </a:extLst>
          </p:cNvPr>
          <p:cNvSpPr txBox="1"/>
          <p:nvPr/>
        </p:nvSpPr>
        <p:spPr>
          <a:xfrm>
            <a:off x="-557846" y="2420219"/>
            <a:ext cx="5458570" cy="338554"/>
          </a:xfrm>
          <a:prstGeom prst="rect">
            <a:avLst/>
          </a:prstGeom>
          <a:noFill/>
        </p:spPr>
        <p:txBody>
          <a:bodyPr wrap="square">
            <a:spAutoFit/>
          </a:bodyPr>
          <a:lstStyle/>
          <a:p>
            <a:pPr algn="ctr">
              <a:defRPr/>
            </a:pP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p:txBody>
      </p:sp>
    </p:spTree>
    <p:extLst>
      <p:ext uri="{BB962C8B-B14F-4D97-AF65-F5344CB8AC3E}">
        <p14:creationId xmlns:p14="http://schemas.microsoft.com/office/powerpoint/2010/main" val="1561742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AF01-3C38-2D4C-5432-F94256DA776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A69A3C8-CC35-C32C-1CF1-E3BBF069FF5A}"/>
              </a:ext>
            </a:extLst>
          </p:cNvPr>
          <p:cNvSpPr txBox="1"/>
          <p:nvPr/>
        </p:nvSpPr>
        <p:spPr>
          <a:xfrm rot="18900000">
            <a:off x="401057" y="2474413"/>
            <a:ext cx="1212575" cy="3770263"/>
          </a:xfrm>
          <a:prstGeom prst="rect">
            <a:avLst/>
          </a:prstGeom>
          <a:noFill/>
        </p:spPr>
        <p:txBody>
          <a:bodyPr wrap="square">
            <a:spAutoFit/>
          </a:bodyPr>
          <a:lstStyle/>
          <a:p>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extBox 7">
            <a:extLst>
              <a:ext uri="{FF2B5EF4-FFF2-40B4-BE49-F238E27FC236}">
                <a16:creationId xmlns:a16="http://schemas.microsoft.com/office/drawing/2014/main" id="{800E3C58-D8E2-D6E4-08B1-8CFE11B1D928}"/>
              </a:ext>
            </a:extLst>
          </p:cNvPr>
          <p:cNvSpPr txBox="1"/>
          <p:nvPr/>
        </p:nvSpPr>
        <p:spPr>
          <a:xfrm>
            <a:off x="4876800" y="600048"/>
            <a:ext cx="3706761" cy="1754326"/>
          </a:xfrm>
          <a:prstGeom prst="rect">
            <a:avLst/>
          </a:prstGeom>
          <a:noFill/>
        </p:spPr>
        <p:txBody>
          <a:bodyPr wrap="square" rtlCol="0">
            <a:spAutoFit/>
          </a:bodyPr>
          <a:lstStyle/>
          <a:p>
            <a:pPr algn="ctr"/>
            <a:r>
              <a:rPr lang="en-US" sz="5400"/>
              <a:t>what are these?</a:t>
            </a:r>
          </a:p>
        </p:txBody>
      </p:sp>
      <p:cxnSp>
        <p:nvCxnSpPr>
          <p:cNvPr id="12" name="Straight Arrow Connector 11">
            <a:extLst>
              <a:ext uri="{FF2B5EF4-FFF2-40B4-BE49-F238E27FC236}">
                <a16:creationId xmlns:a16="http://schemas.microsoft.com/office/drawing/2014/main" id="{59091788-862C-56EC-9CED-5C2114523227}"/>
              </a:ext>
            </a:extLst>
          </p:cNvPr>
          <p:cNvCxnSpPr>
            <a:cxnSpLocks/>
          </p:cNvCxnSpPr>
          <p:nvPr/>
        </p:nvCxnSpPr>
        <p:spPr>
          <a:xfrm flipH="1">
            <a:off x="1671484" y="1582091"/>
            <a:ext cx="3637935" cy="1436412"/>
          </a:xfrm>
          <a:prstGeom prst="straightConnector1">
            <a:avLst/>
          </a:prstGeom>
          <a:ln w="57150" cap="rnd">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A6C3726C-D49C-C1B6-CEAD-49A0C8D095AA}"/>
              </a:ext>
            </a:extLst>
          </p:cNvPr>
          <p:cNvCxnSpPr>
            <a:cxnSpLocks/>
          </p:cNvCxnSpPr>
          <p:nvPr/>
        </p:nvCxnSpPr>
        <p:spPr>
          <a:xfrm flipH="1">
            <a:off x="2949677" y="1582091"/>
            <a:ext cx="2359742" cy="1436412"/>
          </a:xfrm>
          <a:prstGeom prst="straightConnector1">
            <a:avLst/>
          </a:prstGeom>
          <a:ln w="57150" cap="rnd">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745175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ds of Learning™ Clinics — Tera Sumpter">
            <a:extLst>
              <a:ext uri="{FF2B5EF4-FFF2-40B4-BE49-F238E27FC236}">
                <a16:creationId xmlns:a16="http://schemas.microsoft.com/office/drawing/2014/main" id="{98B2E59F-F271-C969-B8C9-14EEF2A8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213" y="1238568"/>
            <a:ext cx="6027574" cy="26663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BEA83-62A1-57E0-9184-146BEADF9C71}"/>
              </a:ext>
            </a:extLst>
          </p:cNvPr>
          <p:cNvSpPr txBox="1"/>
          <p:nvPr/>
        </p:nvSpPr>
        <p:spPr>
          <a:xfrm>
            <a:off x="4137585" y="1314701"/>
            <a:ext cx="1518699" cy="400110"/>
          </a:xfrm>
          <a:prstGeom prst="rect">
            <a:avLst/>
          </a:prstGeom>
          <a:noFill/>
        </p:spPr>
        <p:txBody>
          <a:bodyPr wrap="square" rtlCol="0">
            <a:spAutoFit/>
          </a:bodyPr>
          <a:lstStyle/>
          <a:p>
            <a:r>
              <a:rPr lang="en-US" sz="2000"/>
              <a:t>the</a:t>
            </a:r>
          </a:p>
        </p:txBody>
      </p:sp>
    </p:spTree>
    <p:extLst>
      <p:ext uri="{BB962C8B-B14F-4D97-AF65-F5344CB8AC3E}">
        <p14:creationId xmlns:p14="http://schemas.microsoft.com/office/powerpoint/2010/main" val="3314423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F1481-98B6-C033-5396-984BE6CC5F10}"/>
              </a:ext>
            </a:extLst>
          </p:cNvPr>
          <p:cNvSpPr txBox="1"/>
          <p:nvPr/>
        </p:nvSpPr>
        <p:spPr>
          <a:xfrm>
            <a:off x="3736258" y="2110085"/>
            <a:ext cx="1671484" cy="923330"/>
          </a:xfrm>
          <a:prstGeom prst="rect">
            <a:avLst/>
          </a:prstGeom>
          <a:noFill/>
        </p:spPr>
        <p:txBody>
          <a:bodyPr wrap="square" rtlCol="0">
            <a:spAutoFit/>
          </a:bodyPr>
          <a:lstStyle/>
          <a:p>
            <a:pPr algn="ctr"/>
            <a:r>
              <a:rPr lang="en-US" sz="5400"/>
              <a:t>👼</a:t>
            </a:r>
          </a:p>
        </p:txBody>
      </p:sp>
    </p:spTree>
    <p:extLst>
      <p:ext uri="{BB962C8B-B14F-4D97-AF65-F5344CB8AC3E}">
        <p14:creationId xmlns:p14="http://schemas.microsoft.com/office/powerpoint/2010/main" val="2140041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the Fibonacci sequence</a:t>
            </a:r>
          </a:p>
        </p:txBody>
      </p:sp>
    </p:spTree>
    <p:extLst>
      <p:ext uri="{BB962C8B-B14F-4D97-AF65-F5344CB8AC3E}">
        <p14:creationId xmlns:p14="http://schemas.microsoft.com/office/powerpoint/2010/main" val="38398085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uy Murchie Quote: “The Fibonacci Sequence turns out to be ...">
            <a:extLst>
              <a:ext uri="{FF2B5EF4-FFF2-40B4-BE49-F238E27FC236}">
                <a16:creationId xmlns:a16="http://schemas.microsoft.com/office/drawing/2014/main" id="{C8B28905-1E8F-879B-8071-6BAF90EFE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6978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What is the Golden Spiral? To find out, let's draw one. - Tumamoc Sketchbook">
            <a:extLst>
              <a:ext uri="{FF2B5EF4-FFF2-40B4-BE49-F238E27FC236}">
                <a16:creationId xmlns:a16="http://schemas.microsoft.com/office/drawing/2014/main" id="{247FC9A6-88B6-AF27-A005-5B150F54D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0"/>
            <a:ext cx="79676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985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lden spiral - Wikipedia">
            <a:extLst>
              <a:ext uri="{FF2B5EF4-FFF2-40B4-BE49-F238E27FC236}">
                <a16:creationId xmlns:a16="http://schemas.microsoft.com/office/drawing/2014/main" id="{355190A8-AE72-BE70-222A-56F01AA63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0250"/>
            <a:ext cx="9144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546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All Glory To The Hypnotoad : r/woahdude">
            <a:extLst>
              <a:ext uri="{FF2B5EF4-FFF2-40B4-BE49-F238E27FC236}">
                <a16:creationId xmlns:a16="http://schemas.microsoft.com/office/drawing/2014/main" id="{B7BDFBDE-1C4F-7ACB-265C-DBFED299A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226" y="901976"/>
            <a:ext cx="3339548"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98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so</a:t>
            </a:r>
          </a:p>
        </p:txBody>
      </p:sp>
    </p:spTree>
    <p:extLst>
      <p:ext uri="{BB962C8B-B14F-4D97-AF65-F5344CB8AC3E}">
        <p14:creationId xmlns:p14="http://schemas.microsoft.com/office/powerpoint/2010/main" val="3498980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6A90A-0CDA-06B2-A623-474E083FAE9B}"/>
              </a:ext>
            </a:extLst>
          </p:cNvPr>
          <p:cNvSpPr txBox="1"/>
          <p:nvPr/>
        </p:nvSpPr>
        <p:spPr>
          <a:xfrm>
            <a:off x="457200" y="568124"/>
            <a:ext cx="8229600" cy="4007251"/>
          </a:xfrm>
          <a:prstGeom prst="rect">
            <a:avLst/>
          </a:prstGeom>
          <a:solidFill>
            <a:schemeClr val="accent4">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F_6 = F_5 + F_4 = 5 + 3 =  8</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F_7 = F_6 + F_5 = 8 + 5 = 13</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a:t>
            </a:r>
          </a:p>
        </p:txBody>
      </p:sp>
    </p:spTree>
    <p:extLst>
      <p:ext uri="{BB962C8B-B14F-4D97-AF65-F5344CB8AC3E}">
        <p14:creationId xmlns:p14="http://schemas.microsoft.com/office/powerpoint/2010/main" val="42212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7819456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87009-98FB-8394-AEE6-D62B64F3F490}"/>
              </a:ext>
            </a:extLst>
          </p:cNvPr>
          <p:cNvSpPr>
            <a:spLocks noGrp="1"/>
          </p:cNvSpPr>
          <p:nvPr>
            <p:ph type="title"/>
          </p:nvPr>
        </p:nvSpPr>
        <p:spPr/>
        <p:txBody>
          <a:bodyPr/>
          <a:lstStyle/>
          <a:p>
            <a:r>
              <a:rPr lang="en-US" b="1"/>
              <a:t>review: </a:t>
            </a:r>
            <a:r>
              <a:rPr lang="en-US"/>
              <a:t>recursion basics</a:t>
            </a:r>
          </a:p>
        </p:txBody>
      </p:sp>
    </p:spTree>
    <p:extLst>
      <p:ext uri="{BB962C8B-B14F-4D97-AF65-F5344CB8AC3E}">
        <p14:creationId xmlns:p14="http://schemas.microsoft.com/office/powerpoint/2010/main" val="1726854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a:t>
            </a:r>
            <a:r>
              <a:rPr lang="en-US" sz="1400" err="1">
                <a:latin typeface="+mj-lt"/>
              </a:rPr>
              <a:t>digitSum</a:t>
            </a:r>
            <a:r>
              <a:rPr lang="en-US" sz="1400">
                <a:latin typeface="+mj-lt"/>
              </a:rPr>
              <a:t>(</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err="1">
                <a:latin typeface="+mj-lt"/>
              </a:rPr>
              <a:t>digitSum</a:t>
            </a:r>
            <a:r>
              <a:rPr lang="en-US" sz="1400">
                <a:latin typeface="+mj-lt"/>
              </a:rPr>
              <a:t>(n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a:t>
            </a:r>
            <a:r>
              <a:rPr lang="en-US" sz="1400" err="1">
                <a:latin typeface="+mj-lt"/>
              </a:rPr>
              <a:t>digitSum</a:t>
            </a:r>
            <a:r>
              <a:rPr lang="en-US" sz="1400">
                <a:latin typeface="+mj-lt"/>
              </a:rPr>
              <a:t>(</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663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9055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98451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250001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091657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9411397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2166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7E2C-BF6A-8204-3D3A-B7E3FCB9BE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C3E37-9761-D5ED-EC6E-DC190BF028C2}"/>
              </a:ext>
            </a:extLst>
          </p:cNvPr>
          <p:cNvSpPr>
            <a:spLocks noGrp="1"/>
          </p:cNvSpPr>
          <p:nvPr>
            <p:ph type="title"/>
          </p:nvPr>
        </p:nvSpPr>
        <p:spPr/>
        <p:txBody>
          <a:bodyPr/>
          <a:lstStyle/>
          <a:p>
            <a:r>
              <a:rPr lang="en-US" sz="3200"/>
              <a:t>PBS's Ghostwriter. Season 2 Episode 5 🎥</a:t>
            </a:r>
          </a:p>
        </p:txBody>
      </p:sp>
    </p:spTree>
    <p:extLst>
      <p:ext uri="{BB962C8B-B14F-4D97-AF65-F5344CB8AC3E}">
        <p14:creationId xmlns:p14="http://schemas.microsoft.com/office/powerpoint/2010/main" val="327452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very hard to break a problem into objects</a:t>
            </a:r>
          </a:p>
        </p:txBody>
      </p:sp>
    </p:spTree>
    <p:extLst>
      <p:ext uri="{BB962C8B-B14F-4D97-AF65-F5344CB8AC3E}">
        <p14:creationId xmlns:p14="http://schemas.microsoft.com/office/powerpoint/2010/main" val="5905376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63223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40536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617460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746500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542083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2505523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4925079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1</a:t>
            </a:r>
            <a:br>
              <a:rPr lang="en-US"/>
            </a:br>
            <a:r>
              <a:rPr lang="en-US" b="1"/>
              <a:t>repeated computation </a:t>
            </a:r>
          </a:p>
        </p:txBody>
      </p:sp>
    </p:spTree>
    <p:extLst>
      <p:ext uri="{BB962C8B-B14F-4D97-AF65-F5344CB8AC3E}">
        <p14:creationId xmlns:p14="http://schemas.microsoft.com/office/powerpoint/2010/main" val="2322545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slow very</a:t>
            </a:r>
            <a:r>
              <a:rPr lang="en-US" b="1"/>
              <a:t> </a:t>
            </a:r>
            <a:r>
              <a:rPr lang="en-US"/>
              <a:t>slow </a:t>
            </a:r>
            <a:r>
              <a:rPr lang="en-US" err="1"/>
              <a:t>fibonnaci</a:t>
            </a:r>
            <a:br>
              <a:rPr lang="en-US"/>
            </a:br>
            <a:r>
              <a:rPr lang="en-US" sz="2000"/>
              <a:t>(couldn't we just use a for loop...?)</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50991"/>
            <a:ext cx="8229600" cy="3588675"/>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k)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fib(k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63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4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lang="en-US" sz="2400"/>
          </a:p>
        </p:txBody>
      </p:sp>
    </p:spTree>
    <p:extLst>
      <p:ext uri="{BB962C8B-B14F-4D97-AF65-F5344CB8AC3E}">
        <p14:creationId xmlns:p14="http://schemas.microsoft.com/office/powerpoint/2010/main" val="205344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but</a:t>
            </a:r>
          </a:p>
        </p:txBody>
      </p:sp>
    </p:spTree>
    <p:extLst>
      <p:ext uri="{BB962C8B-B14F-4D97-AF65-F5344CB8AC3E}">
        <p14:creationId xmlns:p14="http://schemas.microsoft.com/office/powerpoint/2010/main" val="31960593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2941001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492831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1732781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626507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6563221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2775432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lang="en-US" sz="2000"/>
          </a:p>
        </p:txBody>
      </p:sp>
    </p:spTree>
    <p:extLst>
      <p:ext uri="{BB962C8B-B14F-4D97-AF65-F5344CB8AC3E}">
        <p14:creationId xmlns:p14="http://schemas.microsoft.com/office/powerpoint/2010/main" val="24832396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2CCAC39-3E52-42AD-39F9-AAB66147610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94249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A5A4DB7-3345-51FD-D3C6-6D611E37784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91766775-ACA7-C0B6-597F-FACF3C7777C0}"/>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62895010-2F20-93CE-D9EE-CDF5F0C9E8C8}"/>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1ED363E4-F357-EA06-66BA-17FC9FD51876}"/>
              </a:ext>
            </a:extLst>
          </p:cNvPr>
          <p:cNvCxnSpPr>
            <a:cxnSpLocks/>
            <a:stCxn id="13" idx="3"/>
            <a:endCxn id="11"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F5480C0-A3D4-D6C7-1BA2-4EF2B2F2F198}"/>
              </a:ext>
            </a:extLst>
          </p:cNvPr>
          <p:cNvCxnSpPr>
            <a:cxnSpLocks/>
            <a:stCxn id="13" idx="5"/>
            <a:endCxn id="12"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6510807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E531ECF-7B18-BE2D-671B-77237127D28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0553EEE9-CAAD-D22E-7447-22FC86B0E804}"/>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03E747C1-A89C-BC3E-2B38-7B96A2EFAE64}"/>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6948D42F-B879-9C0B-6ACC-4F33929DFAE8}"/>
              </a:ext>
            </a:extLst>
          </p:cNvPr>
          <p:cNvCxnSpPr>
            <a:cxnSpLocks/>
            <a:stCxn id="21" idx="3"/>
            <a:endCxn id="19"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06B9DB2-09D3-FFF3-A885-E2B202F2D879}"/>
              </a:ext>
            </a:extLst>
          </p:cNvPr>
          <p:cNvCxnSpPr>
            <a:cxnSpLocks/>
            <a:stCxn id="21" idx="5"/>
            <a:endCxn id="2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8F72AD2-7316-D21E-4AB6-DD5AB1DD50DE}"/>
              </a:ext>
            </a:extLst>
          </p:cNvPr>
          <p:cNvCxnSpPr>
            <a:cxnSpLocks/>
            <a:endCxn id="26"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E3DBC838-5C1D-2163-81D3-B4447243741B}"/>
              </a:ext>
            </a:extLst>
          </p:cNvPr>
          <p:cNvCxnSpPr>
            <a:cxnSpLocks/>
            <a:endCxn id="27"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6" name="Oval 25">
            <a:extLst>
              <a:ext uri="{FF2B5EF4-FFF2-40B4-BE49-F238E27FC236}">
                <a16:creationId xmlns:a16="http://schemas.microsoft.com/office/drawing/2014/main" id="{948545D9-253C-B1A7-10E8-3235DC637CC7}"/>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4037424B-F53B-CC33-8434-2DE874AA6B20}"/>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0297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also very </a:t>
            </a:r>
            <a:r>
              <a:rPr lang="en-US" i="1"/>
              <a:t>popular</a:t>
            </a:r>
            <a:r>
              <a:rPr lang="en-US"/>
              <a:t> to break a problem into objects</a:t>
            </a:r>
          </a:p>
        </p:txBody>
      </p:sp>
    </p:spTree>
    <p:extLst>
      <p:ext uri="{BB962C8B-B14F-4D97-AF65-F5344CB8AC3E}">
        <p14:creationId xmlns:p14="http://schemas.microsoft.com/office/powerpoint/2010/main" val="42164268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BC0BD007-C835-190B-EE06-3D15A48E30B5}"/>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30" name="Oval 129">
            <a:extLst>
              <a:ext uri="{FF2B5EF4-FFF2-40B4-BE49-F238E27FC236}">
                <a16:creationId xmlns:a16="http://schemas.microsoft.com/office/drawing/2014/main" id="{D9B929D7-3863-6535-6516-726BE2FC08BC}"/>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1" name="Oval 140">
            <a:extLst>
              <a:ext uri="{FF2B5EF4-FFF2-40B4-BE49-F238E27FC236}">
                <a16:creationId xmlns:a16="http://schemas.microsoft.com/office/drawing/2014/main" id="{2901ED82-C208-5582-B0C4-8AB76919E26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2" name="Straight Arrow Connector 141">
            <a:extLst>
              <a:ext uri="{FF2B5EF4-FFF2-40B4-BE49-F238E27FC236}">
                <a16:creationId xmlns:a16="http://schemas.microsoft.com/office/drawing/2014/main" id="{5A8D0618-9908-9197-A3EA-35BFC2AB4CD6}"/>
              </a:ext>
            </a:extLst>
          </p:cNvPr>
          <p:cNvCxnSpPr>
            <a:cxnSpLocks/>
            <a:stCxn id="141" idx="3"/>
            <a:endCxn id="117"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1BF11691-7BCE-82F9-E663-EBECE2B9150C}"/>
              </a:ext>
            </a:extLst>
          </p:cNvPr>
          <p:cNvCxnSpPr>
            <a:cxnSpLocks/>
            <a:stCxn id="141" idx="5"/>
            <a:endCxn id="13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595F7D66-1F0B-A346-4466-BA233940B416}"/>
              </a:ext>
            </a:extLst>
          </p:cNvPr>
          <p:cNvCxnSpPr>
            <a:cxnSpLocks/>
            <a:endCxn id="4"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BA905C88-717B-22E3-3233-F6FC6B465DE8}"/>
              </a:ext>
            </a:extLst>
          </p:cNvPr>
          <p:cNvCxnSpPr>
            <a:cxnSpLocks/>
            <a:endCxn id="5"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DEEF086A-245D-9C0D-B33B-DCD1340E88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A1B7B943-FC6C-B7F7-30CC-920E3D50FC66}"/>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F069403A-8DE5-CD17-F718-516871342980}"/>
              </a:ext>
            </a:extLst>
          </p:cNvPr>
          <p:cNvCxnSpPr>
            <a:cxnSpLocks/>
            <a:endCxn id="8"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0E2F7E2-7497-BC72-A1FA-81A15B18894F}"/>
              </a:ext>
            </a:extLst>
          </p:cNvPr>
          <p:cNvCxnSpPr>
            <a:cxnSpLocks/>
            <a:endCxn id="9"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02692C2-3A60-284D-A341-0AF1513FD073}"/>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9" name="Oval 8">
            <a:extLst>
              <a:ext uri="{FF2B5EF4-FFF2-40B4-BE49-F238E27FC236}">
                <a16:creationId xmlns:a16="http://schemas.microsoft.com/office/drawing/2014/main" id="{8ADE2351-A627-7177-EB6C-85903437CEDB}"/>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24029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79E085F-B1D0-11E3-4F36-DD7CAA3867CA}"/>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Oval 14">
            <a:extLst>
              <a:ext uri="{FF2B5EF4-FFF2-40B4-BE49-F238E27FC236}">
                <a16:creationId xmlns:a16="http://schemas.microsoft.com/office/drawing/2014/main" id="{601D0908-9F55-C28D-77C9-90400A21B0F8}"/>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6" name="Oval 15">
            <a:extLst>
              <a:ext uri="{FF2B5EF4-FFF2-40B4-BE49-F238E27FC236}">
                <a16:creationId xmlns:a16="http://schemas.microsoft.com/office/drawing/2014/main" id="{742D8C35-D367-031B-BA64-5F39D0A5069C}"/>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7B9AD111-0804-8C1A-6A87-B566D98F6DD8}"/>
              </a:ext>
            </a:extLst>
          </p:cNvPr>
          <p:cNvCxnSpPr>
            <a:cxnSpLocks/>
            <a:stCxn id="16" idx="3"/>
            <a:endCxn id="14"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0CB8AC51-9AE7-8ECD-E88C-4AF0C91407AD}"/>
              </a:ext>
            </a:extLst>
          </p:cNvPr>
          <p:cNvCxnSpPr>
            <a:cxnSpLocks/>
            <a:stCxn id="16" idx="5"/>
            <a:endCxn id="15"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CBB475FE-14AF-5FED-9FFC-74FBB8CD4CDF}"/>
              </a:ext>
            </a:extLst>
          </p:cNvPr>
          <p:cNvCxnSpPr>
            <a:cxnSpLocks/>
            <a:endCxn id="21"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45D8B807-850D-44A2-6847-9DCC7D3A9C58}"/>
              </a:ext>
            </a:extLst>
          </p:cNvPr>
          <p:cNvCxnSpPr>
            <a:cxnSpLocks/>
            <a:endCxn id="22"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DA759938-FE24-8076-DA99-A8A08EBE57FF}"/>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4E7FBCD8-54AC-D669-1B54-349CAD3220E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3" name="Straight Arrow Connector 22">
            <a:extLst>
              <a:ext uri="{FF2B5EF4-FFF2-40B4-BE49-F238E27FC236}">
                <a16:creationId xmlns:a16="http://schemas.microsoft.com/office/drawing/2014/main" id="{9A9022FE-814E-ABAA-0CB0-A791C995069E}"/>
              </a:ext>
            </a:extLst>
          </p:cNvPr>
          <p:cNvCxnSpPr>
            <a:cxnSpLocks/>
            <a:endCxn id="25"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6CB5799-09B6-6F1B-7183-97932D00B8F7}"/>
              </a:ext>
            </a:extLst>
          </p:cNvPr>
          <p:cNvCxnSpPr>
            <a:cxnSpLocks/>
            <a:endCxn id="26"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6FDB3D5-2D26-6827-230A-92B8C42026B8}"/>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8EB071B7-EBD3-52BF-00F9-2A59F7152351}"/>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73694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402408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85706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9848792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4911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7052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95626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2447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8111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3797-CDB1-D4EA-CAC4-24C8844E89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5A84E-1C11-ADAB-7299-41B275BA2881}"/>
              </a:ext>
            </a:extLst>
          </p:cNvPr>
          <p:cNvSpPr>
            <a:spLocks noGrp="1"/>
          </p:cNvSpPr>
          <p:nvPr>
            <p:ph type="title"/>
          </p:nvPr>
        </p:nvSpPr>
        <p:spPr/>
        <p:txBody>
          <a:bodyPr/>
          <a:lstStyle/>
          <a:p>
            <a:r>
              <a:rPr lang="en-US"/>
              <a:t>so let's learn some OOP 🙂👍</a:t>
            </a:r>
          </a:p>
        </p:txBody>
      </p:sp>
    </p:spTree>
    <p:extLst>
      <p:ext uri="{BB962C8B-B14F-4D97-AF65-F5344CB8AC3E}">
        <p14:creationId xmlns:p14="http://schemas.microsoft.com/office/powerpoint/2010/main" val="3749904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486824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20111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14021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1C882845-5E96-9CB3-B8AC-5854187130A1}"/>
              </a:ext>
            </a:extLst>
          </p:cNvPr>
          <p:cNvSpPr txBox="1"/>
          <p:nvPr/>
        </p:nvSpPr>
        <p:spPr>
          <a:xfrm>
            <a:off x="3681361" y="3436516"/>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0872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iangle 19">
            <a:extLst>
              <a:ext uri="{FF2B5EF4-FFF2-40B4-BE49-F238E27FC236}">
                <a16:creationId xmlns:a16="http://schemas.microsoft.com/office/drawing/2014/main" id="{0C43F006-48F7-4A4F-E564-59373FFBA9D8}"/>
              </a:ext>
            </a:extLst>
          </p:cNvPr>
          <p:cNvSpPr/>
          <p:nvPr/>
        </p:nvSpPr>
        <p:spPr>
          <a:xfrm>
            <a:off x="5575067" y="1426776"/>
            <a:ext cx="3397768" cy="1674476"/>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92C90E0-DBAC-A665-754D-ACDF956B0E62}"/>
              </a:ext>
            </a:extLst>
          </p:cNvPr>
          <p:cNvSpPr/>
          <p:nvPr/>
        </p:nvSpPr>
        <p:spPr>
          <a:xfrm>
            <a:off x="495226" y="2327198"/>
            <a:ext cx="2646436" cy="1835289"/>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9815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we computed </a:t>
            </a:r>
            <a:r>
              <a:rPr lang="en-US" sz="2400">
                <a:latin typeface="+mj-lt"/>
              </a:rPr>
              <a:t>fib(</a:t>
            </a:r>
            <a:r>
              <a:rPr lang="en-US" sz="2400">
                <a:solidFill>
                  <a:srgbClr val="0AB5B6"/>
                </a:solidFill>
                <a:latin typeface="+mj-lt"/>
              </a:rPr>
              <a:t>2</a:t>
            </a:r>
            <a:r>
              <a:rPr lang="en-US" sz="2400">
                <a:latin typeface="+mj-lt"/>
              </a:rPr>
              <a:t>)</a:t>
            </a:r>
            <a:r>
              <a:rPr lang="en-US" sz="2400"/>
              <a:t> from scratch two seperate times</a:t>
            </a:r>
            <a:br>
              <a:rPr lang="en-US"/>
            </a:br>
            <a:r>
              <a:rPr lang="en-US" sz="3600"/>
              <a:t>😱 we are </a:t>
            </a:r>
            <a:r>
              <a:rPr lang="en-US" sz="3600" b="1"/>
              <a:t>repeating computation</a:t>
            </a:r>
            <a:r>
              <a:rPr lang="en-US" sz="3600"/>
              <a:t>!</a:t>
            </a:r>
            <a:br>
              <a:rPr lang="en-US"/>
            </a:br>
            <a:r>
              <a:rPr lang="en-US" sz="1800"/>
              <a:t>(what a waste 😞)</a:t>
            </a:r>
            <a:endParaRPr lang="en-US"/>
          </a:p>
        </p:txBody>
      </p:sp>
    </p:spTree>
    <p:extLst>
      <p:ext uri="{BB962C8B-B14F-4D97-AF65-F5344CB8AC3E}">
        <p14:creationId xmlns:p14="http://schemas.microsoft.com/office/powerpoint/2010/main" val="39060863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a:t>and for bigger n...</a:t>
            </a:r>
            <a:br>
              <a:rPr lang="en-US"/>
            </a:br>
            <a:r>
              <a:rPr lang="en-US"/>
              <a:t>there is (much) more repetition</a:t>
            </a:r>
          </a:p>
        </p:txBody>
      </p:sp>
    </p:spTree>
    <p:extLst>
      <p:ext uri="{BB962C8B-B14F-4D97-AF65-F5344CB8AC3E}">
        <p14:creationId xmlns:p14="http://schemas.microsoft.com/office/powerpoint/2010/main" val="42726858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2225462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5" name="Group 4">
            <a:extLst>
              <a:ext uri="{FF2B5EF4-FFF2-40B4-BE49-F238E27FC236}">
                <a16:creationId xmlns:a16="http://schemas.microsoft.com/office/drawing/2014/main" id="{8F6F3962-E11B-B6E1-CA89-339609B6FEEE}"/>
              </a:ext>
            </a:extLst>
          </p:cNvPr>
          <p:cNvGrpSpPr/>
          <p:nvPr/>
        </p:nvGrpSpPr>
        <p:grpSpPr>
          <a:xfrm flipH="1">
            <a:off x="0" y="308267"/>
            <a:ext cx="8280400" cy="1429592"/>
            <a:chOff x="431781" y="1836267"/>
            <a:chExt cx="8463583" cy="1429592"/>
          </a:xfrm>
        </p:grpSpPr>
        <p:sp>
          <p:nvSpPr>
            <p:cNvPr id="6" name="Triangle 5">
              <a:extLst>
                <a:ext uri="{FF2B5EF4-FFF2-40B4-BE49-F238E27FC236}">
                  <a16:creationId xmlns:a16="http://schemas.microsoft.com/office/drawing/2014/main" id="{EBA10C8D-EE37-3525-CCA2-4283C899AAC7}"/>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246C6D1-2539-6914-8075-AC360233718E}"/>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74725A1F-3D7F-0E8B-6E35-DF1E6CFB6A81}"/>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F23FAEA7-7294-34F1-B2CE-41FEC1B65509}"/>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ED8BE2E-A998-2BE8-CAD7-07FE926ECE26}"/>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AC77C6E-054B-8E74-FF4A-89CB05AD2637}"/>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05F6260-AC65-9781-3599-B103FB333E80}"/>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84E47AB-507D-09F5-BE98-93A017ECB2D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6023F978-8D94-C45D-6270-6487FEB2B200}"/>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2B1C26D-FF62-030E-74E0-35B3B053B5A0}"/>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37292-BD2C-9960-DE50-09F77527C7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19" name="Straight Arrow Connector 18">
              <a:extLst>
                <a:ext uri="{FF2B5EF4-FFF2-40B4-BE49-F238E27FC236}">
                  <a16:creationId xmlns:a16="http://schemas.microsoft.com/office/drawing/2014/main" id="{C94FB920-3722-53D0-BA1D-DFF8A065A60B}"/>
                </a:ext>
              </a:extLst>
            </p:cNvPr>
            <p:cNvCxnSpPr>
              <a:cxnSpLocks/>
              <a:stCxn id="21" idx="3"/>
              <a:endCxn id="22"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0" name="Straight Arrow Connector 19">
              <a:extLst>
                <a:ext uri="{FF2B5EF4-FFF2-40B4-BE49-F238E27FC236}">
                  <a16:creationId xmlns:a16="http://schemas.microsoft.com/office/drawing/2014/main" id="{DE79638E-43C2-579F-CB10-C22BD9C5EFC3}"/>
                </a:ext>
              </a:extLst>
            </p:cNvPr>
            <p:cNvCxnSpPr>
              <a:cxnSpLocks/>
              <a:stCxn id="21" idx="5"/>
              <a:endCxn id="24"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21" name="Oval 20">
              <a:extLst>
                <a:ext uri="{FF2B5EF4-FFF2-40B4-BE49-F238E27FC236}">
                  <a16:creationId xmlns:a16="http://schemas.microsoft.com/office/drawing/2014/main" id="{8CC0B714-743C-4DF3-AFC2-23CB6F21F30A}"/>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22" name="Oval 21">
              <a:extLst>
                <a:ext uri="{FF2B5EF4-FFF2-40B4-BE49-F238E27FC236}">
                  <a16:creationId xmlns:a16="http://schemas.microsoft.com/office/drawing/2014/main" id="{4B46C0EA-AB07-E7B3-94DD-B8902287AD8B}"/>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24" name="Oval 23">
              <a:extLst>
                <a:ext uri="{FF2B5EF4-FFF2-40B4-BE49-F238E27FC236}">
                  <a16:creationId xmlns:a16="http://schemas.microsoft.com/office/drawing/2014/main" id="{11E27159-5F23-1FC6-2D26-5C69698FFF4E}"/>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25" name="Oval 24">
              <a:extLst>
                <a:ext uri="{FF2B5EF4-FFF2-40B4-BE49-F238E27FC236}">
                  <a16:creationId xmlns:a16="http://schemas.microsoft.com/office/drawing/2014/main" id="{222B89AC-81CE-D6E9-4457-AD928839E663}"/>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6" name="Straight Arrow Connector 25">
              <a:extLst>
                <a:ext uri="{FF2B5EF4-FFF2-40B4-BE49-F238E27FC236}">
                  <a16:creationId xmlns:a16="http://schemas.microsoft.com/office/drawing/2014/main" id="{9C40D77F-26EB-7200-E039-7BB097AB2ABF}"/>
                </a:ext>
              </a:extLst>
            </p:cNvPr>
            <p:cNvCxnSpPr>
              <a:cxnSpLocks/>
              <a:stCxn id="25" idx="3"/>
              <a:endCxn id="18"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 name="Straight Arrow Connector 27">
              <a:extLst>
                <a:ext uri="{FF2B5EF4-FFF2-40B4-BE49-F238E27FC236}">
                  <a16:creationId xmlns:a16="http://schemas.microsoft.com/office/drawing/2014/main" id="{EBE7F7B9-C927-104D-6BFF-989264B0D181}"/>
                </a:ext>
              </a:extLst>
            </p:cNvPr>
            <p:cNvCxnSpPr>
              <a:cxnSpLocks/>
              <a:stCxn id="25" idx="5"/>
              <a:endCxn id="21"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 name="Straight Arrow Connector 28">
              <a:extLst>
                <a:ext uri="{FF2B5EF4-FFF2-40B4-BE49-F238E27FC236}">
                  <a16:creationId xmlns:a16="http://schemas.microsoft.com/office/drawing/2014/main" id="{18BD1331-2610-5401-C4DE-67AB38496CA3}"/>
                </a:ext>
              </a:extLst>
            </p:cNvPr>
            <p:cNvCxnSpPr>
              <a:cxnSpLocks/>
              <a:stCxn id="31" idx="3"/>
              <a:endCxn id="32"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0" name="Straight Arrow Connector 29">
              <a:extLst>
                <a:ext uri="{FF2B5EF4-FFF2-40B4-BE49-F238E27FC236}">
                  <a16:creationId xmlns:a16="http://schemas.microsoft.com/office/drawing/2014/main" id="{0A8344A8-30A4-9810-B8F3-217E9B803937}"/>
                </a:ext>
              </a:extLst>
            </p:cNvPr>
            <p:cNvCxnSpPr>
              <a:cxnSpLocks/>
              <a:stCxn id="31" idx="5"/>
              <a:endCxn id="33"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 name="Oval 30">
              <a:extLst>
                <a:ext uri="{FF2B5EF4-FFF2-40B4-BE49-F238E27FC236}">
                  <a16:creationId xmlns:a16="http://schemas.microsoft.com/office/drawing/2014/main" id="{A98F4B6C-9DEC-768C-AFCE-7B8741B8F068}"/>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2" name="Oval 31">
              <a:extLst>
                <a:ext uri="{FF2B5EF4-FFF2-40B4-BE49-F238E27FC236}">
                  <a16:creationId xmlns:a16="http://schemas.microsoft.com/office/drawing/2014/main" id="{24D4F1F2-87AE-FFE3-7EA6-430B68715E43}"/>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3" name="Oval 32">
              <a:extLst>
                <a:ext uri="{FF2B5EF4-FFF2-40B4-BE49-F238E27FC236}">
                  <a16:creationId xmlns:a16="http://schemas.microsoft.com/office/drawing/2014/main" id="{05954C3B-9E1D-E6C1-D38B-96033F8C38D3}"/>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4" name="Straight Arrow Connector 33">
              <a:extLst>
                <a:ext uri="{FF2B5EF4-FFF2-40B4-BE49-F238E27FC236}">
                  <a16:creationId xmlns:a16="http://schemas.microsoft.com/office/drawing/2014/main" id="{EDBB0D69-D645-7F13-B469-05AE0F2037E7}"/>
                </a:ext>
              </a:extLst>
            </p:cNvPr>
            <p:cNvCxnSpPr>
              <a:cxnSpLocks/>
              <a:stCxn id="36" idx="3"/>
              <a:endCxn id="39"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 name="Straight Arrow Connector 34">
              <a:extLst>
                <a:ext uri="{FF2B5EF4-FFF2-40B4-BE49-F238E27FC236}">
                  <a16:creationId xmlns:a16="http://schemas.microsoft.com/office/drawing/2014/main" id="{60C52BEA-7B0F-0A7C-92AA-B9BBCEFB1079}"/>
                </a:ext>
              </a:extLst>
            </p:cNvPr>
            <p:cNvCxnSpPr>
              <a:cxnSpLocks/>
              <a:stCxn id="36" idx="5"/>
              <a:endCxn id="40"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 name="Oval 35">
              <a:extLst>
                <a:ext uri="{FF2B5EF4-FFF2-40B4-BE49-F238E27FC236}">
                  <a16:creationId xmlns:a16="http://schemas.microsoft.com/office/drawing/2014/main" id="{0CBE59F5-376B-21BE-4352-B3227CEB6982}"/>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9" name="Oval 38">
              <a:extLst>
                <a:ext uri="{FF2B5EF4-FFF2-40B4-BE49-F238E27FC236}">
                  <a16:creationId xmlns:a16="http://schemas.microsoft.com/office/drawing/2014/main" id="{7C55443E-D7BE-97B8-9412-70C28734155C}"/>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0" name="Oval 39">
              <a:extLst>
                <a:ext uri="{FF2B5EF4-FFF2-40B4-BE49-F238E27FC236}">
                  <a16:creationId xmlns:a16="http://schemas.microsoft.com/office/drawing/2014/main" id="{054EA3A7-0983-F1C5-A8C0-947ACD81A5F7}"/>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 name="Straight Arrow Connector 40">
              <a:extLst>
                <a:ext uri="{FF2B5EF4-FFF2-40B4-BE49-F238E27FC236}">
                  <a16:creationId xmlns:a16="http://schemas.microsoft.com/office/drawing/2014/main" id="{4CF341A2-A3E2-8D09-B1FC-6B233998E4A8}"/>
                </a:ext>
              </a:extLst>
            </p:cNvPr>
            <p:cNvCxnSpPr>
              <a:cxnSpLocks/>
              <a:stCxn id="40" idx="3"/>
              <a:endCxn id="43"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2" name="Straight Arrow Connector 41">
              <a:extLst>
                <a:ext uri="{FF2B5EF4-FFF2-40B4-BE49-F238E27FC236}">
                  <a16:creationId xmlns:a16="http://schemas.microsoft.com/office/drawing/2014/main" id="{1E3AFE12-F223-997B-2EA6-39F7E4C8F828}"/>
                </a:ext>
              </a:extLst>
            </p:cNvPr>
            <p:cNvCxnSpPr>
              <a:cxnSpLocks/>
              <a:stCxn id="40" idx="5"/>
              <a:endCxn id="44"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43" name="Oval 42">
              <a:extLst>
                <a:ext uri="{FF2B5EF4-FFF2-40B4-BE49-F238E27FC236}">
                  <a16:creationId xmlns:a16="http://schemas.microsoft.com/office/drawing/2014/main" id="{C58A9C9E-8F92-644D-3FC3-8E25DBB319CA}"/>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4" name="Oval 43">
              <a:extLst>
                <a:ext uri="{FF2B5EF4-FFF2-40B4-BE49-F238E27FC236}">
                  <a16:creationId xmlns:a16="http://schemas.microsoft.com/office/drawing/2014/main" id="{B56077D1-AB01-9C61-1057-F8407E6688E7}"/>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5" name="Oval 44">
              <a:extLst>
                <a:ext uri="{FF2B5EF4-FFF2-40B4-BE49-F238E27FC236}">
                  <a16:creationId xmlns:a16="http://schemas.microsoft.com/office/drawing/2014/main" id="{EFD355E5-0FDB-3277-089B-5EACEC3AA10E}"/>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B24DE3B5-9B7F-6B94-1195-B7F78392BC99}"/>
                </a:ext>
              </a:extLst>
            </p:cNvPr>
            <p:cNvCxnSpPr>
              <a:cxnSpLocks/>
              <a:stCxn id="45" idx="3"/>
              <a:endCxn id="31"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7" name="Straight Arrow Connector 46">
              <a:extLst>
                <a:ext uri="{FF2B5EF4-FFF2-40B4-BE49-F238E27FC236}">
                  <a16:creationId xmlns:a16="http://schemas.microsoft.com/office/drawing/2014/main" id="{C05E9E80-E26E-4F95-7EE9-6A2263026968}"/>
                </a:ext>
              </a:extLst>
            </p:cNvPr>
            <p:cNvCxnSpPr>
              <a:cxnSpLocks/>
              <a:stCxn id="45" idx="5"/>
              <a:endCxn id="36"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49" name="Oval 48">
              <a:extLst>
                <a:ext uri="{FF2B5EF4-FFF2-40B4-BE49-F238E27FC236}">
                  <a16:creationId xmlns:a16="http://schemas.microsoft.com/office/drawing/2014/main" id="{2C5CFECF-EEB8-622B-2D21-CC16DAC2403B}"/>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0" name="Straight Arrow Connector 49">
              <a:extLst>
                <a:ext uri="{FF2B5EF4-FFF2-40B4-BE49-F238E27FC236}">
                  <a16:creationId xmlns:a16="http://schemas.microsoft.com/office/drawing/2014/main" id="{807D8F2E-E77E-357B-18F1-1682FC92F158}"/>
                </a:ext>
              </a:extLst>
            </p:cNvPr>
            <p:cNvCxnSpPr>
              <a:cxnSpLocks/>
              <a:stCxn id="49" idx="2"/>
              <a:endCxn id="2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1" name="Straight Arrow Connector 50">
              <a:extLst>
                <a:ext uri="{FF2B5EF4-FFF2-40B4-BE49-F238E27FC236}">
                  <a16:creationId xmlns:a16="http://schemas.microsoft.com/office/drawing/2014/main" id="{F0C8F6CE-042B-6707-F51A-745737B663E6}"/>
                </a:ext>
              </a:extLst>
            </p:cNvPr>
            <p:cNvCxnSpPr>
              <a:cxnSpLocks/>
              <a:stCxn id="49" idx="6"/>
              <a:endCxn id="45"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52" name="Oval 51">
              <a:extLst>
                <a:ext uri="{FF2B5EF4-FFF2-40B4-BE49-F238E27FC236}">
                  <a16:creationId xmlns:a16="http://schemas.microsoft.com/office/drawing/2014/main" id="{4DEDD2C7-03D6-7E58-2362-8C402283823B}"/>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53" name="Oval 52">
              <a:extLst>
                <a:ext uri="{FF2B5EF4-FFF2-40B4-BE49-F238E27FC236}">
                  <a16:creationId xmlns:a16="http://schemas.microsoft.com/office/drawing/2014/main" id="{54C47DE5-75C4-45B2-5627-CB19A5690F37}"/>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54" name="Oval 53">
              <a:extLst>
                <a:ext uri="{FF2B5EF4-FFF2-40B4-BE49-F238E27FC236}">
                  <a16:creationId xmlns:a16="http://schemas.microsoft.com/office/drawing/2014/main" id="{FC4FA408-1DFE-0CBC-30DC-E9C721F48CCE}"/>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5" name="Straight Arrow Connector 54">
              <a:extLst>
                <a:ext uri="{FF2B5EF4-FFF2-40B4-BE49-F238E27FC236}">
                  <a16:creationId xmlns:a16="http://schemas.microsoft.com/office/drawing/2014/main" id="{A84F9756-B384-250D-E886-9621F32E4F9D}"/>
                </a:ext>
              </a:extLst>
            </p:cNvPr>
            <p:cNvCxnSpPr>
              <a:cxnSpLocks/>
              <a:stCxn id="54" idx="3"/>
              <a:endCxn id="52"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7" name="Straight Arrow Connector 56">
              <a:extLst>
                <a:ext uri="{FF2B5EF4-FFF2-40B4-BE49-F238E27FC236}">
                  <a16:creationId xmlns:a16="http://schemas.microsoft.com/office/drawing/2014/main" id="{D7FBADE0-1B28-64B7-A07C-D7BFB88AC790}"/>
                </a:ext>
              </a:extLst>
            </p:cNvPr>
            <p:cNvCxnSpPr>
              <a:cxnSpLocks/>
              <a:stCxn id="54" idx="5"/>
              <a:endCxn id="53"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58" name="Oval 57">
              <a:extLst>
                <a:ext uri="{FF2B5EF4-FFF2-40B4-BE49-F238E27FC236}">
                  <a16:creationId xmlns:a16="http://schemas.microsoft.com/office/drawing/2014/main" id="{8FC988ED-B74F-C77F-7155-FD04207D8BF6}"/>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9" name="Straight Arrow Connector 58">
              <a:extLst>
                <a:ext uri="{FF2B5EF4-FFF2-40B4-BE49-F238E27FC236}">
                  <a16:creationId xmlns:a16="http://schemas.microsoft.com/office/drawing/2014/main" id="{A3961788-25E9-61EA-6DA5-1D1388E8DE05}"/>
                </a:ext>
              </a:extLst>
            </p:cNvPr>
            <p:cNvCxnSpPr>
              <a:cxnSpLocks/>
              <a:stCxn id="61" idx="3"/>
              <a:endCxn id="62"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0" name="Straight Arrow Connector 59">
              <a:extLst>
                <a:ext uri="{FF2B5EF4-FFF2-40B4-BE49-F238E27FC236}">
                  <a16:creationId xmlns:a16="http://schemas.microsoft.com/office/drawing/2014/main" id="{7FD121C2-1494-E1FF-5781-3F1B164D456C}"/>
                </a:ext>
              </a:extLst>
            </p:cNvPr>
            <p:cNvCxnSpPr>
              <a:cxnSpLocks/>
              <a:stCxn id="61" idx="5"/>
              <a:endCxn id="63"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1" name="Oval 60">
              <a:extLst>
                <a:ext uri="{FF2B5EF4-FFF2-40B4-BE49-F238E27FC236}">
                  <a16:creationId xmlns:a16="http://schemas.microsoft.com/office/drawing/2014/main" id="{53BBE81A-99A8-76A4-8BE8-666628EDDDDB}"/>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62" name="Oval 61">
              <a:extLst>
                <a:ext uri="{FF2B5EF4-FFF2-40B4-BE49-F238E27FC236}">
                  <a16:creationId xmlns:a16="http://schemas.microsoft.com/office/drawing/2014/main" id="{0E563685-F618-44AC-4B22-6FA10B54AD66}"/>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63" name="Oval 62">
              <a:extLst>
                <a:ext uri="{FF2B5EF4-FFF2-40B4-BE49-F238E27FC236}">
                  <a16:creationId xmlns:a16="http://schemas.microsoft.com/office/drawing/2014/main" id="{A71F22C5-B587-30F0-1911-45E90541A76B}"/>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64" name="Oval 63">
              <a:extLst>
                <a:ext uri="{FF2B5EF4-FFF2-40B4-BE49-F238E27FC236}">
                  <a16:creationId xmlns:a16="http://schemas.microsoft.com/office/drawing/2014/main" id="{FD3F9296-56A6-B6B3-BF57-2A3EFA01B0D2}"/>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65" name="Straight Arrow Connector 64">
              <a:extLst>
                <a:ext uri="{FF2B5EF4-FFF2-40B4-BE49-F238E27FC236}">
                  <a16:creationId xmlns:a16="http://schemas.microsoft.com/office/drawing/2014/main" id="{02379DDB-02D2-4850-5CEF-B7F3B25A38F0}"/>
                </a:ext>
              </a:extLst>
            </p:cNvPr>
            <p:cNvCxnSpPr>
              <a:cxnSpLocks/>
              <a:stCxn id="64" idx="3"/>
              <a:endCxn id="58"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8" name="Straight Arrow Connector 67">
              <a:extLst>
                <a:ext uri="{FF2B5EF4-FFF2-40B4-BE49-F238E27FC236}">
                  <a16:creationId xmlns:a16="http://schemas.microsoft.com/office/drawing/2014/main" id="{966A1804-6A07-1A22-EDCB-CB9B928516E9}"/>
                </a:ext>
              </a:extLst>
            </p:cNvPr>
            <p:cNvCxnSpPr>
              <a:cxnSpLocks/>
              <a:stCxn id="64" idx="5"/>
              <a:endCxn id="61"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69" name="Oval 68">
              <a:extLst>
                <a:ext uri="{FF2B5EF4-FFF2-40B4-BE49-F238E27FC236}">
                  <a16:creationId xmlns:a16="http://schemas.microsoft.com/office/drawing/2014/main" id="{985EE3B5-CED9-9826-0C04-2645F781CC54}"/>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0" name="Straight Arrow Connector 69">
              <a:extLst>
                <a:ext uri="{FF2B5EF4-FFF2-40B4-BE49-F238E27FC236}">
                  <a16:creationId xmlns:a16="http://schemas.microsoft.com/office/drawing/2014/main" id="{3C32757C-7CA1-6D8F-D865-7DB26B271F21}"/>
                </a:ext>
              </a:extLst>
            </p:cNvPr>
            <p:cNvCxnSpPr>
              <a:cxnSpLocks/>
              <a:stCxn id="69" idx="2"/>
              <a:endCxn id="54"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1" name="Straight Arrow Connector 70">
              <a:extLst>
                <a:ext uri="{FF2B5EF4-FFF2-40B4-BE49-F238E27FC236}">
                  <a16:creationId xmlns:a16="http://schemas.microsoft.com/office/drawing/2014/main" id="{666D4533-47E8-C5DA-069A-BCC7062FD9D8}"/>
                </a:ext>
              </a:extLst>
            </p:cNvPr>
            <p:cNvCxnSpPr>
              <a:cxnSpLocks/>
              <a:stCxn id="69" idx="6"/>
              <a:endCxn id="64"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72" name="Oval 71">
              <a:extLst>
                <a:ext uri="{FF2B5EF4-FFF2-40B4-BE49-F238E27FC236}">
                  <a16:creationId xmlns:a16="http://schemas.microsoft.com/office/drawing/2014/main" id="{6389C705-60E8-3C6E-D245-55E1A88B32E7}"/>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73" name="Straight Arrow Connector 72">
              <a:extLst>
                <a:ext uri="{FF2B5EF4-FFF2-40B4-BE49-F238E27FC236}">
                  <a16:creationId xmlns:a16="http://schemas.microsoft.com/office/drawing/2014/main" id="{9704DC65-DFDA-55E9-1866-4675A867E336}"/>
                </a:ext>
              </a:extLst>
            </p:cNvPr>
            <p:cNvCxnSpPr>
              <a:cxnSpLocks/>
              <a:stCxn id="72" idx="2"/>
              <a:endCxn id="69"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4" name="Straight Arrow Connector 73">
              <a:extLst>
                <a:ext uri="{FF2B5EF4-FFF2-40B4-BE49-F238E27FC236}">
                  <a16:creationId xmlns:a16="http://schemas.microsoft.com/office/drawing/2014/main" id="{12BDCA55-E3FB-8B9D-FE68-E30EA369BFF7}"/>
                </a:ext>
              </a:extLst>
            </p:cNvPr>
            <p:cNvCxnSpPr>
              <a:cxnSpLocks/>
              <a:stCxn id="72" idx="6"/>
              <a:endCxn id="49"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127801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C090-0709-6E83-7278-780CB5932B14}"/>
              </a:ext>
            </a:extLst>
          </p:cNvPr>
          <p:cNvSpPr>
            <a:spLocks noGrp="1"/>
          </p:cNvSpPr>
          <p:nvPr>
            <p:ph type="title"/>
          </p:nvPr>
        </p:nvSpPr>
        <p:spPr/>
        <p:txBody>
          <a:bodyPr/>
          <a:lstStyle/>
          <a:p>
            <a:r>
              <a:rPr lang="en-US" i="1"/>
              <a:t>exponential</a:t>
            </a:r>
            <a:r>
              <a:rPr lang="en-US"/>
              <a:t> </a:t>
            </a:r>
            <a:r>
              <a:rPr lang="en-US" sz="9600"/>
              <a:t>🙀</a:t>
            </a:r>
            <a:endParaRPr lang="en-US"/>
          </a:p>
        </p:txBody>
      </p:sp>
    </p:spTree>
    <p:extLst>
      <p:ext uri="{BB962C8B-B14F-4D97-AF65-F5344CB8AC3E}">
        <p14:creationId xmlns:p14="http://schemas.microsoft.com/office/powerpoint/2010/main" val="3951746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2853-EA91-3982-0FF9-86E3E9960103}"/>
              </a:ext>
            </a:extLst>
          </p:cNvPr>
          <p:cNvSpPr>
            <a:spLocks noGrp="1"/>
          </p:cNvSpPr>
          <p:nvPr>
            <p:ph type="title"/>
          </p:nvPr>
        </p:nvSpPr>
        <p:spPr/>
        <p:txBody>
          <a:bodyPr/>
          <a:lstStyle/>
          <a:p>
            <a:r>
              <a:rPr lang="en-US" b="1"/>
              <a:t>example:</a:t>
            </a:r>
            <a:r>
              <a:rPr lang="en-US"/>
              <a:t> Unreal Engine API</a:t>
            </a:r>
          </a:p>
        </p:txBody>
      </p:sp>
      <p:pic>
        <p:nvPicPr>
          <p:cNvPr id="4" name="Content Placeholder 3">
            <a:hlinkClick r:id="rId2"/>
            <a:extLst>
              <a:ext uri="{FF2B5EF4-FFF2-40B4-BE49-F238E27FC236}">
                <a16:creationId xmlns:a16="http://schemas.microsoft.com/office/drawing/2014/main" id="{A66F8F38-53F1-2D62-0C61-04A35877EDBE}"/>
              </a:ext>
            </a:extLst>
          </p:cNvPr>
          <p:cNvPicPr>
            <a:picLocks noGrp="1" noChangeAspect="1"/>
          </p:cNvPicPr>
          <p:nvPr>
            <p:ph sz="quarter" idx="10"/>
          </p:nvPr>
        </p:nvPicPr>
        <p:blipFill>
          <a:blip r:embed="rId3"/>
          <a:stretch>
            <a:fillRect/>
          </a:stretch>
        </p:blipFill>
        <p:spPr>
          <a:xfrm>
            <a:off x="1166222" y="963613"/>
            <a:ext cx="6811556" cy="4079875"/>
          </a:xfrm>
          <a:prstGeom prst="rect">
            <a:avLst/>
          </a:prstGeom>
        </p:spPr>
      </p:pic>
    </p:spTree>
    <p:extLst>
      <p:ext uri="{BB962C8B-B14F-4D97-AF65-F5344CB8AC3E}">
        <p14:creationId xmlns:p14="http://schemas.microsoft.com/office/powerpoint/2010/main" val="25719036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75EC-5F11-784F-C92B-CAAB15BD3FD7}"/>
              </a:ext>
            </a:extLst>
          </p:cNvPr>
          <p:cNvSpPr>
            <a:spLocks noGrp="1"/>
          </p:cNvSpPr>
          <p:nvPr>
            <p:ph type="title"/>
          </p:nvPr>
        </p:nvSpPr>
        <p:spPr/>
        <p:txBody>
          <a:bodyPr/>
          <a:lstStyle/>
          <a:p>
            <a:r>
              <a:rPr lang="en-US" sz="2800">
                <a:latin typeface="+mj-lt"/>
              </a:rPr>
              <a:t>[fib(5), fib(36), fib(77) demo]</a:t>
            </a:r>
          </a:p>
        </p:txBody>
      </p:sp>
    </p:spTree>
    <p:extLst>
      <p:ext uri="{BB962C8B-B14F-4D97-AF65-F5344CB8AC3E}">
        <p14:creationId xmlns:p14="http://schemas.microsoft.com/office/powerpoint/2010/main" val="31378108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2</a:t>
            </a:r>
            <a:br>
              <a:rPr lang="en-US"/>
            </a:br>
            <a:r>
              <a:rPr lang="en-US" b="1"/>
              <a:t>stack overflow </a:t>
            </a:r>
          </a:p>
        </p:txBody>
      </p:sp>
    </p:spTree>
    <p:extLst>
      <p:ext uri="{BB962C8B-B14F-4D97-AF65-F5344CB8AC3E}">
        <p14:creationId xmlns:p14="http://schemas.microsoft.com/office/powerpoint/2010/main" val="30401170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249898-9FA3-6E92-A898-030910D445EA}"/>
                  </a:ext>
                </a:extLst>
              </p:cNvPr>
              <p:cNvSpPr>
                <a:spLocks noGrp="1"/>
              </p:cNvSpPr>
              <p:nvPr>
                <p:ph type="title"/>
              </p:nvPr>
            </p:nvSpPr>
            <p:spPr/>
            <p:txBody>
              <a:bodyPr/>
              <a:lstStyle/>
              <a:p>
                <a:r>
                  <a:rPr lang="en-US" b="1"/>
                  <a:t>☠️🐌 </a:t>
                </a:r>
                <a:r>
                  <a:rPr lang="en-US"/>
                  <a:t>dangerous slow </a:t>
                </a:r>
                <a14:m>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𝑖</m:t>
                        </m:r>
                        <m:r>
                          <a:rPr lang="en-US"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e>
                    </m:nary>
                    <m:r>
                      <a:rPr lang="en-US" b="0" i="1">
                        <a:latin typeface="Cambria Math" panose="02040503050406030204" pitchFamily="18" charset="0"/>
                      </a:rPr>
                      <m:t>=1+…+</m:t>
                    </m:r>
                    <m:r>
                      <a:rPr lang="en-US" b="0" i="1">
                        <a:latin typeface="Cambria Math" panose="02040503050406030204" pitchFamily="18" charset="0"/>
                      </a:rPr>
                      <m:t>𝑛</m:t>
                    </m:r>
                  </m:oMath>
                </a14:m>
                <a:endParaRPr lang="en-US"/>
              </a:p>
            </p:txBody>
          </p:sp>
        </mc:Choice>
        <mc:Fallback xmlns="">
          <p:sp>
            <p:nvSpPr>
              <p:cNvPr id="3" name="Title 2">
                <a:extLst>
                  <a:ext uri="{FF2B5EF4-FFF2-40B4-BE49-F238E27FC236}">
                    <a16:creationId xmlns:a16="http://schemas.microsoft.com/office/drawing/2014/main" id="{F4249898-9FA3-6E92-A898-030910D445EA}"/>
                  </a:ext>
                </a:extLst>
              </p:cNvPr>
              <p:cNvSpPr>
                <a:spLocks noGrp="1" noRot="1" noChangeAspect="1" noMove="1" noResize="1" noEditPoints="1" noAdjustHandles="1" noChangeArrowheads="1" noChangeShapeType="1" noTextEdit="1"/>
              </p:cNvSpPr>
              <p:nvPr>
                <p:ph type="title"/>
              </p:nvPr>
            </p:nvSpPr>
            <p:spPr>
              <a:blipFill>
                <a:blip r:embed="rId2"/>
                <a:stretch>
                  <a:fillRect t="-109434" b="-1773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67DAA7-219C-6CFD-140A-BB2187302580}"/>
              </a:ext>
            </a:extLst>
          </p:cNvPr>
          <p:cNvSpPr txBox="1"/>
          <p:nvPr/>
        </p:nvSpPr>
        <p:spPr>
          <a:xfrm>
            <a:off x="457200" y="1140982"/>
            <a:ext cx="8229600" cy="1520416"/>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1 + ... + n</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sum(</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return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    return</a:t>
            </a:r>
            <a:r>
              <a:rPr lang="en-US" sz="1600">
                <a:latin typeface="Consolas"/>
                <a:ea typeface="Segoe UI Emoji" panose="020B0502040204020203" pitchFamily="34" charset="0"/>
              </a:rPr>
              <a:t> n + sum(n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2608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spTree>
    <p:extLst>
      <p:ext uri="{BB962C8B-B14F-4D97-AF65-F5344CB8AC3E}">
        <p14:creationId xmlns:p14="http://schemas.microsoft.com/office/powerpoint/2010/main" val="5601471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spTree>
    <p:extLst>
      <p:ext uri="{BB962C8B-B14F-4D97-AF65-F5344CB8AC3E}">
        <p14:creationId xmlns:p14="http://schemas.microsoft.com/office/powerpoint/2010/main" val="35234875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cxnSp>
        <p:nvCxnSpPr>
          <p:cNvPr id="16" name="Straight Arrow Connector 15">
            <a:extLst>
              <a:ext uri="{FF2B5EF4-FFF2-40B4-BE49-F238E27FC236}">
                <a16:creationId xmlns:a16="http://schemas.microsoft.com/office/drawing/2014/main" id="{59D3FC37-9EF7-6EEB-8614-86E9E3C5AC1D}"/>
              </a:ext>
            </a:extLst>
          </p:cNvPr>
          <p:cNvCxnSpPr>
            <a:cxnSpLocks/>
            <a:stCxn id="14" idx="0"/>
          </p:cNvCxnSpPr>
          <p:nvPr/>
        </p:nvCxnSpPr>
        <p:spPr>
          <a:xfrm flipV="1">
            <a:off x="4211320" y="3037840"/>
            <a:ext cx="0" cy="477520"/>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39C40D-4366-2A0C-08CB-94770C0F8312}"/>
              </a:ext>
            </a:extLst>
          </p:cNvPr>
          <p:cNvCxnSpPr>
            <a:cxnSpLocks/>
          </p:cNvCxnSpPr>
          <p:nvPr/>
        </p:nvCxnSpPr>
        <p:spPr>
          <a:xfrm flipV="1">
            <a:off x="4211320" y="1219200"/>
            <a:ext cx="0" cy="477520"/>
          </a:xfrm>
          <a:prstGeom prst="straightConnector1">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2C5EFC18-846D-2A42-3B6F-673DF4C92678}"/>
              </a:ext>
            </a:extLst>
          </p:cNvPr>
          <p:cNvSpPr txBox="1"/>
          <p:nvPr/>
        </p:nvSpPr>
        <p:spPr>
          <a:xfrm>
            <a:off x="3464560" y="755412"/>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0</a:t>
            </a:r>
            <a:r>
              <a:rPr lang="en-US">
                <a:latin typeface="+mj-lt"/>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3D22061-BD27-27A9-1DEC-80377959CDA8}"/>
                  </a:ext>
                </a:extLst>
              </p:cNvPr>
              <p:cNvSpPr txBox="1"/>
              <p:nvPr/>
            </p:nvSpPr>
            <p:spPr>
              <a:xfrm rot="16200000">
                <a:off x="3393440" y="2006749"/>
                <a:ext cx="13208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m:t>
                      </m:r>
                    </m:oMath>
                  </m:oMathPara>
                </a14:m>
                <a:endParaRPr lang="en-US" sz="4000"/>
              </a:p>
            </p:txBody>
          </p:sp>
        </mc:Choice>
        <mc:Fallback xmlns="">
          <p:sp>
            <p:nvSpPr>
              <p:cNvPr id="21" name="TextBox 20">
                <a:extLst>
                  <a:ext uri="{FF2B5EF4-FFF2-40B4-BE49-F238E27FC236}">
                    <a16:creationId xmlns:a16="http://schemas.microsoft.com/office/drawing/2014/main" id="{13D22061-BD27-27A9-1DEC-80377959CDA8}"/>
                  </a:ext>
                </a:extLst>
              </p:cNvPr>
              <p:cNvSpPr txBox="1">
                <a:spLocks noRot="1" noChangeAspect="1" noMove="1" noResize="1" noEditPoints="1" noAdjustHandles="1" noChangeArrowheads="1" noChangeShapeType="1" noTextEdit="1"/>
              </p:cNvSpPr>
              <p:nvPr/>
            </p:nvSpPr>
            <p:spPr>
              <a:xfrm rot="16200000">
                <a:off x="3393440" y="2006749"/>
                <a:ext cx="132080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CC1696-7765-1957-056D-0A0DEF559AAB}"/>
              </a:ext>
            </a:extLst>
          </p:cNvPr>
          <p:cNvSpPr txBox="1"/>
          <p:nvPr/>
        </p:nvSpPr>
        <p:spPr>
          <a:xfrm>
            <a:off x="5029200" y="2006748"/>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969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the height of the callstack is O(n)</a:t>
            </a:r>
            <a:br>
              <a:rPr lang="en-US"/>
            </a:br>
            <a:r>
              <a:rPr lang="en-US"/>
              <a:t>😱 big n </a:t>
            </a:r>
            <a:r>
              <a:rPr lang="en-US">
                <a:sym typeface="Wingdings" pitchFamily="2" charset="2"/>
              </a:rPr>
              <a:t> </a:t>
            </a:r>
            <a:r>
              <a:rPr lang="en-US" b="1">
                <a:sym typeface="Wingdings" pitchFamily="2" charset="2"/>
              </a:rPr>
              <a:t>stack overflow</a:t>
            </a:r>
            <a:r>
              <a:rPr lang="en-US"/>
              <a:t>!</a:t>
            </a:r>
            <a:br>
              <a:rPr lang="en-US"/>
            </a:br>
            <a:r>
              <a:rPr lang="en-US" sz="1800"/>
              <a:t>😞</a:t>
            </a:r>
            <a:endParaRPr lang="en-US"/>
          </a:p>
        </p:txBody>
      </p:sp>
    </p:spTree>
    <p:extLst>
      <p:ext uri="{BB962C8B-B14F-4D97-AF65-F5344CB8AC3E}">
        <p14:creationId xmlns:p14="http://schemas.microsoft.com/office/powerpoint/2010/main" val="996400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054-6A96-522B-3F6A-5D72618D8EBF}"/>
              </a:ext>
            </a:extLst>
          </p:cNvPr>
          <p:cNvSpPr>
            <a:spLocks noGrp="1"/>
          </p:cNvSpPr>
          <p:nvPr>
            <p:ph type="title"/>
          </p:nvPr>
        </p:nvSpPr>
        <p:spPr/>
        <p:txBody>
          <a:bodyPr/>
          <a:lstStyle/>
          <a:p>
            <a:r>
              <a:rPr lang="en-US">
                <a:latin typeface="+mj-lt"/>
              </a:rPr>
              <a:t>[sum(100000) demo]</a:t>
            </a:r>
          </a:p>
        </p:txBody>
      </p:sp>
    </p:spTree>
    <p:extLst>
      <p:ext uri="{BB962C8B-B14F-4D97-AF65-F5344CB8AC3E}">
        <p14:creationId xmlns:p14="http://schemas.microsoft.com/office/powerpoint/2010/main" val="30626293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p:txBody>
          <a:bodyPr/>
          <a:lstStyle/>
          <a:p>
            <a:pPr algn="l"/>
            <a:r>
              <a:rPr lang="en-US" sz="2000">
                <a:solidFill>
                  <a:srgbClr val="FF6DC6"/>
                </a:solidFill>
              </a:rPr>
              <a:t>🧠 our depth-first binary (search) tree traversals were recursive...</a:t>
            </a:r>
            <a:br>
              <a:rPr lang="en-US" sz="2000">
                <a:solidFill>
                  <a:srgbClr val="FF6DC6"/>
                </a:solidFill>
              </a:rPr>
            </a:br>
            <a:br>
              <a:rPr lang="en-US" sz="2000">
                <a:solidFill>
                  <a:srgbClr val="FF6DC6"/>
                </a:solidFill>
              </a:rPr>
            </a:br>
            <a:r>
              <a:rPr lang="en-US" sz="2000">
                <a:solidFill>
                  <a:srgbClr val="FF6DC6"/>
                </a:solidFill>
              </a:rPr>
              <a:t>...should we be worried about them overflowing the callstack?</a:t>
            </a:r>
          </a:p>
        </p:txBody>
      </p:sp>
    </p:spTree>
    <p:extLst>
      <p:ext uri="{BB962C8B-B14F-4D97-AF65-F5344CB8AC3E}">
        <p14:creationId xmlns:p14="http://schemas.microsoft.com/office/powerpoint/2010/main" val="5626389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a:xfrm>
            <a:off x="457200" y="371753"/>
            <a:ext cx="8229600" cy="857250"/>
          </a:xfrm>
        </p:spPr>
        <p:txBody>
          <a:bodyPr/>
          <a:lstStyle/>
          <a:p>
            <a:pPr algn="l"/>
            <a:r>
              <a:rPr lang="en-US" sz="4800">
                <a:solidFill>
                  <a:srgbClr val="FF6DC6"/>
                </a:solidFill>
              </a:rPr>
              <a:t>no.</a:t>
            </a:r>
            <a:r>
              <a:rPr lang="en-US" sz="2400">
                <a:solidFill>
                  <a:srgbClr val="FF6DC6"/>
                </a:solidFill>
              </a:rPr>
              <a:t> </a:t>
            </a:r>
            <a:r>
              <a:rPr lang="en-US" sz="1600">
                <a:solidFill>
                  <a:srgbClr val="FF6DC6"/>
                </a:solidFill>
              </a:rPr>
              <a:t>(assuming your tree is ~balanced)</a:t>
            </a:r>
            <a:br>
              <a:rPr lang="en-US" sz="4800">
                <a:solidFill>
                  <a:srgbClr val="FF6DC6"/>
                </a:solidFill>
              </a:rPr>
            </a:br>
            <a:r>
              <a:rPr lang="en-US" sz="2800">
                <a:solidFill>
                  <a:srgbClr val="FF6DC6"/>
                </a:solidFill>
              </a:rPr>
              <a:t>callstack height for depth-first </a:t>
            </a:r>
            <a:r>
              <a:rPr lang="en-US" sz="2800" b="1">
                <a:solidFill>
                  <a:srgbClr val="FF6DC6"/>
                </a:solidFill>
              </a:rPr>
              <a:t>balanced</a:t>
            </a:r>
            <a:br>
              <a:rPr lang="en-US" sz="2800" b="1">
                <a:solidFill>
                  <a:srgbClr val="FF6DC6"/>
                </a:solidFill>
              </a:rPr>
            </a:br>
            <a:r>
              <a:rPr lang="en-US" sz="2800">
                <a:solidFill>
                  <a:srgbClr val="FF6DC6"/>
                </a:solidFill>
              </a:rPr>
              <a:t>binary tree traversal is log(n)</a:t>
            </a:r>
            <a:endParaRPr lang="en-US" sz="2400">
              <a:solidFill>
                <a:srgbClr val="FF6DC6"/>
              </a:solidFill>
            </a:endParaRPr>
          </a:p>
        </p:txBody>
      </p:sp>
      <p:grpSp>
        <p:nvGrpSpPr>
          <p:cNvPr id="30" name="Group 29">
            <a:extLst>
              <a:ext uri="{FF2B5EF4-FFF2-40B4-BE49-F238E27FC236}">
                <a16:creationId xmlns:a16="http://schemas.microsoft.com/office/drawing/2014/main" id="{16F21CE5-6685-8EFF-DEDA-48CCF7BD5A36}"/>
              </a:ext>
            </a:extLst>
          </p:cNvPr>
          <p:cNvGrpSpPr/>
          <p:nvPr/>
        </p:nvGrpSpPr>
        <p:grpSpPr>
          <a:xfrm>
            <a:off x="658118" y="2005975"/>
            <a:ext cx="2228380" cy="1894591"/>
            <a:chOff x="5392678" y="2143125"/>
            <a:chExt cx="2228380" cy="1894591"/>
          </a:xfrm>
        </p:grpSpPr>
        <p:cxnSp>
          <p:nvCxnSpPr>
            <p:cNvPr id="4" name="Straight Arrow Connector 3">
              <a:extLst>
                <a:ext uri="{FF2B5EF4-FFF2-40B4-BE49-F238E27FC236}">
                  <a16:creationId xmlns:a16="http://schemas.microsoft.com/office/drawing/2014/main" id="{21351585-4100-E355-1D9B-5618C0F63BFC}"/>
                </a:ext>
              </a:extLst>
            </p:cNvPr>
            <p:cNvCxnSpPr>
              <a:cxnSpLocks/>
              <a:stCxn id="5" idx="3"/>
              <a:endCxn id="6" idx="0"/>
            </p:cNvCxnSpPr>
            <p:nvPr/>
          </p:nvCxnSpPr>
          <p:spPr>
            <a:xfrm flipH="1">
              <a:off x="5966301" y="2469537"/>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E71F867-68A2-4189-7817-1B9EFE56F743}"/>
                </a:ext>
              </a:extLst>
            </p:cNvPr>
            <p:cNvSpPr/>
            <p:nvPr/>
          </p:nvSpPr>
          <p:spPr>
            <a:xfrm>
              <a:off x="6483921" y="21431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725591EF-1879-7E6C-2481-ECBB1FA6EEC9}"/>
                </a:ext>
              </a:extLst>
            </p:cNvPr>
            <p:cNvSpPr/>
            <p:nvPr/>
          </p:nvSpPr>
          <p:spPr>
            <a:xfrm>
              <a:off x="5775093" y="2973113"/>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7" name="Straight Arrow Connector 6">
              <a:extLst>
                <a:ext uri="{FF2B5EF4-FFF2-40B4-BE49-F238E27FC236}">
                  <a16:creationId xmlns:a16="http://schemas.microsoft.com/office/drawing/2014/main" id="{09310FF9-17C6-F991-1434-7B2DB0DE8A05}"/>
                </a:ext>
              </a:extLst>
            </p:cNvPr>
            <p:cNvCxnSpPr>
              <a:cxnSpLocks/>
              <a:stCxn id="6" idx="3"/>
              <a:endCxn id="9" idx="0"/>
            </p:cNvCxnSpPr>
            <p:nvPr/>
          </p:nvCxnSpPr>
          <p:spPr>
            <a:xfrm flipH="1">
              <a:off x="5583886" y="3299525"/>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D29A683-CC8C-DCDE-3B7B-9D11821F5E4E}"/>
                </a:ext>
              </a:extLst>
            </p:cNvPr>
            <p:cNvCxnSpPr>
              <a:cxnSpLocks/>
              <a:stCxn id="6" idx="5"/>
              <a:endCxn id="10" idx="0"/>
            </p:cNvCxnSpPr>
            <p:nvPr/>
          </p:nvCxnSpPr>
          <p:spPr>
            <a:xfrm>
              <a:off x="6101505" y="3299525"/>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746110C-E8E5-94D2-2D0E-8F999694C6CF}"/>
                </a:ext>
              </a:extLst>
            </p:cNvPr>
            <p:cNvSpPr/>
            <p:nvPr/>
          </p:nvSpPr>
          <p:spPr>
            <a:xfrm>
              <a:off x="5392678" y="3655301"/>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6336189E-A2C9-163E-E88B-819E16987B61}"/>
                </a:ext>
              </a:extLst>
            </p:cNvPr>
            <p:cNvSpPr/>
            <p:nvPr/>
          </p:nvSpPr>
          <p:spPr>
            <a:xfrm>
              <a:off x="6101505" y="3655301"/>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FE476554-89D2-F197-6792-06DD67F8BFBD}"/>
                </a:ext>
              </a:extLst>
            </p:cNvPr>
            <p:cNvSpPr/>
            <p:nvPr/>
          </p:nvSpPr>
          <p:spPr>
            <a:xfrm>
              <a:off x="6481361" y="2973113"/>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2" name="Oval 11">
              <a:extLst>
                <a:ext uri="{FF2B5EF4-FFF2-40B4-BE49-F238E27FC236}">
                  <a16:creationId xmlns:a16="http://schemas.microsoft.com/office/drawing/2014/main" id="{70FA7B12-C033-FFEA-9BD6-D31E7ACD01FA}"/>
                </a:ext>
              </a:extLst>
            </p:cNvPr>
            <p:cNvSpPr/>
            <p:nvPr/>
          </p:nvSpPr>
          <p:spPr>
            <a:xfrm>
              <a:off x="7238643" y="2973113"/>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 name="Straight Arrow Connector 12">
              <a:extLst>
                <a:ext uri="{FF2B5EF4-FFF2-40B4-BE49-F238E27FC236}">
                  <a16:creationId xmlns:a16="http://schemas.microsoft.com/office/drawing/2014/main" id="{3A9982D3-0386-67AB-2C0C-03FEFFB7D1A1}"/>
                </a:ext>
              </a:extLst>
            </p:cNvPr>
            <p:cNvCxnSpPr>
              <a:cxnSpLocks/>
              <a:stCxn id="5" idx="4"/>
              <a:endCxn id="11" idx="0"/>
            </p:cNvCxnSpPr>
            <p:nvPr/>
          </p:nvCxnSpPr>
          <p:spPr>
            <a:xfrm flipH="1">
              <a:off x="6672569" y="2525540"/>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5C40141-7ADA-EF57-B8B2-15935EABA7EF}"/>
                </a:ext>
              </a:extLst>
            </p:cNvPr>
            <p:cNvCxnSpPr>
              <a:cxnSpLocks/>
              <a:stCxn id="5" idx="5"/>
              <a:endCxn id="12" idx="0"/>
            </p:cNvCxnSpPr>
            <p:nvPr/>
          </p:nvCxnSpPr>
          <p:spPr>
            <a:xfrm>
              <a:off x="6810333" y="2469537"/>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7" name="Freeform: Shape 76">
              <a:extLst>
                <a:ext uri="{FF2B5EF4-FFF2-40B4-BE49-F238E27FC236}">
                  <a16:creationId xmlns:a16="http://schemas.microsoft.com/office/drawing/2014/main" id="{986549ED-1303-27D0-7C02-1DCA0323F473}"/>
                </a:ext>
              </a:extLst>
            </p:cNvPr>
            <p:cNvSpPr/>
            <p:nvPr/>
          </p:nvSpPr>
          <p:spPr>
            <a:xfrm rot="21380837">
              <a:off x="5905987" y="2248884"/>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Shape 77">
              <a:extLst>
                <a:ext uri="{FF2B5EF4-FFF2-40B4-BE49-F238E27FC236}">
                  <a16:creationId xmlns:a16="http://schemas.microsoft.com/office/drawing/2014/main" id="{5DDA5AFF-3A35-5EA8-033F-AAEDC4C1D1E8}"/>
                </a:ext>
              </a:extLst>
            </p:cNvPr>
            <p:cNvSpPr/>
            <p:nvPr/>
          </p:nvSpPr>
          <p:spPr>
            <a:xfrm rot="20347719">
              <a:off x="5427431" y="3224473"/>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Shape 80">
              <a:extLst>
                <a:ext uri="{FF2B5EF4-FFF2-40B4-BE49-F238E27FC236}">
                  <a16:creationId xmlns:a16="http://schemas.microsoft.com/office/drawing/2014/main" id="{122A52EB-28BF-E974-0A41-A1CD2588D58E}"/>
                </a:ext>
              </a:extLst>
            </p:cNvPr>
            <p:cNvSpPr/>
            <p:nvPr/>
          </p:nvSpPr>
          <p:spPr>
            <a:xfrm rot="1869168" flipH="1">
              <a:off x="5853480" y="3292793"/>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Shape 81">
              <a:extLst>
                <a:ext uri="{FF2B5EF4-FFF2-40B4-BE49-F238E27FC236}">
                  <a16:creationId xmlns:a16="http://schemas.microsoft.com/office/drawing/2014/main" id="{6C482B5B-F843-6BDA-CF99-B3E0B9E92947}"/>
                </a:ext>
              </a:extLst>
            </p:cNvPr>
            <p:cNvSpPr/>
            <p:nvPr/>
          </p:nvSpPr>
          <p:spPr>
            <a:xfrm rot="3216088" flipH="1">
              <a:off x="6317090" y="2546050"/>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82">
              <a:extLst>
                <a:ext uri="{FF2B5EF4-FFF2-40B4-BE49-F238E27FC236}">
                  <a16:creationId xmlns:a16="http://schemas.microsoft.com/office/drawing/2014/main" id="{70F45B31-CD99-E6DF-561F-5FC0FBDC9A33}"/>
                </a:ext>
              </a:extLst>
            </p:cNvPr>
            <p:cNvSpPr/>
            <p:nvPr/>
          </p:nvSpPr>
          <p:spPr>
            <a:xfrm rot="21402439" flipH="1">
              <a:off x="6783548" y="2362843"/>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Shape 83">
              <a:extLst>
                <a:ext uri="{FF2B5EF4-FFF2-40B4-BE49-F238E27FC236}">
                  <a16:creationId xmlns:a16="http://schemas.microsoft.com/office/drawing/2014/main" id="{0FA29AA0-6B7C-0E7A-8D26-DD02B051FBFB}"/>
                </a:ext>
              </a:extLst>
            </p:cNvPr>
            <p:cNvSpPr/>
            <p:nvPr/>
          </p:nvSpPr>
          <p:spPr>
            <a:xfrm rot="20347719">
              <a:off x="5525374" y="3247985"/>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Shape 84">
              <a:extLst>
                <a:ext uri="{FF2B5EF4-FFF2-40B4-BE49-F238E27FC236}">
                  <a16:creationId xmlns:a16="http://schemas.microsoft.com/office/drawing/2014/main" id="{789C1589-0C2D-A3F8-59D2-711106668270}"/>
                </a:ext>
              </a:extLst>
            </p:cNvPr>
            <p:cNvSpPr/>
            <p:nvPr/>
          </p:nvSpPr>
          <p:spPr>
            <a:xfrm rot="1869168" flipH="1">
              <a:off x="5927019" y="3239371"/>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85">
              <a:extLst>
                <a:ext uri="{FF2B5EF4-FFF2-40B4-BE49-F238E27FC236}">
                  <a16:creationId xmlns:a16="http://schemas.microsoft.com/office/drawing/2014/main" id="{8923CFD9-7BFF-1BC7-FAB3-FED6CCB3F625}"/>
                </a:ext>
              </a:extLst>
            </p:cNvPr>
            <p:cNvSpPr/>
            <p:nvPr/>
          </p:nvSpPr>
          <p:spPr>
            <a:xfrm>
              <a:off x="6012409" y="2268117"/>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Shape 86">
              <a:extLst>
                <a:ext uri="{FF2B5EF4-FFF2-40B4-BE49-F238E27FC236}">
                  <a16:creationId xmlns:a16="http://schemas.microsoft.com/office/drawing/2014/main" id="{9072C12F-1C46-1A7A-1CCE-946D10342F7E}"/>
                </a:ext>
              </a:extLst>
            </p:cNvPr>
            <p:cNvSpPr/>
            <p:nvPr/>
          </p:nvSpPr>
          <p:spPr>
            <a:xfrm rot="2934915" flipH="1">
              <a:off x="6426819" y="2541168"/>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87">
              <a:extLst>
                <a:ext uri="{FF2B5EF4-FFF2-40B4-BE49-F238E27FC236}">
                  <a16:creationId xmlns:a16="http://schemas.microsoft.com/office/drawing/2014/main" id="{6295BC19-DB67-2031-C420-C3FC22F91435}"/>
                </a:ext>
              </a:extLst>
            </p:cNvPr>
            <p:cNvSpPr/>
            <p:nvPr/>
          </p:nvSpPr>
          <p:spPr>
            <a:xfrm rot="21402439" flipH="1">
              <a:off x="6811318" y="2256377"/>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BA1D468-5FDD-012C-DC77-406A90C2D8EE}"/>
              </a:ext>
            </a:extLst>
          </p:cNvPr>
          <p:cNvSpPr txBox="1"/>
          <p:nvPr/>
        </p:nvSpPr>
        <p:spPr>
          <a:xfrm>
            <a:off x="2634377" y="3130860"/>
            <a:ext cx="5835513" cy="1200329"/>
          </a:xfrm>
          <a:prstGeom prst="rect">
            <a:avLst/>
          </a:prstGeom>
          <a:noFill/>
        </p:spPr>
        <p:txBody>
          <a:bodyPr wrap="square" rtlCol="0">
            <a:spAutoFit/>
          </a:bodyPr>
          <a:lstStyle/>
          <a:p>
            <a:r>
              <a:rPr lang="en-US" sz="2400">
                <a:latin typeface="+mj-lt"/>
              </a:rPr>
              <a:t>      </a:t>
            </a:r>
            <a:r>
              <a:rPr lang="en-US" sz="2400">
                <a:solidFill>
                  <a:schemeClr val="accent2"/>
                </a:solidFill>
                <a:latin typeface="+mj-lt"/>
              </a:rPr>
              <a:t>4</a:t>
            </a:r>
            <a:r>
              <a:rPr lang="en-US" sz="2400">
                <a:latin typeface="+mj-lt"/>
              </a:rPr>
              <a:t>     </a:t>
            </a:r>
            <a:r>
              <a:rPr lang="en-US" sz="2400">
                <a:solidFill>
                  <a:schemeClr val="accent4"/>
                </a:solidFill>
                <a:latin typeface="+mj-lt"/>
              </a:rPr>
              <a:t>5</a:t>
            </a:r>
          </a:p>
          <a:p>
            <a:r>
              <a:rPr lang="en-US" sz="2400">
                <a:latin typeface="+mj-lt"/>
              </a:rPr>
              <a:t>   </a:t>
            </a:r>
            <a:r>
              <a:rPr lang="en-US" sz="2400">
                <a:solidFill>
                  <a:schemeClr val="accent1"/>
                </a:solidFill>
                <a:latin typeface="+mj-lt"/>
              </a:rPr>
              <a:t>1  1  1  1  1</a:t>
            </a:r>
            <a:r>
              <a:rPr lang="en-US" sz="2400">
                <a:latin typeface="+mj-lt"/>
              </a:rPr>
              <a:t>     </a:t>
            </a:r>
            <a:r>
              <a:rPr lang="en-US" sz="2400">
                <a:solidFill>
                  <a:schemeClr val="accent5"/>
                </a:solidFill>
                <a:latin typeface="+mj-lt"/>
              </a:rPr>
              <a:t>2</a:t>
            </a:r>
            <a:r>
              <a:rPr lang="en-US" sz="2400">
                <a:latin typeface="+mj-lt"/>
              </a:rPr>
              <a:t>     </a:t>
            </a:r>
            <a:r>
              <a:rPr lang="en-US" sz="2400">
                <a:solidFill>
                  <a:schemeClr val="accent6"/>
                </a:solidFill>
                <a:latin typeface="+mj-lt"/>
              </a:rPr>
              <a:t>3</a:t>
            </a:r>
          </a:p>
          <a:p>
            <a:r>
              <a:rPr lang="en-US" sz="2400">
                <a:solidFill>
                  <a:schemeClr val="bg2"/>
                </a:solidFill>
                <a:latin typeface="+mj-lt"/>
              </a:rPr>
              <a:t>0  0  0  0  0  0  0  0  0  0  0</a:t>
            </a:r>
          </a:p>
        </p:txBody>
      </p:sp>
      <p:cxnSp>
        <p:nvCxnSpPr>
          <p:cNvPr id="31" name="Straight Arrow Connector 30">
            <a:extLst>
              <a:ext uri="{FF2B5EF4-FFF2-40B4-BE49-F238E27FC236}">
                <a16:creationId xmlns:a16="http://schemas.microsoft.com/office/drawing/2014/main" id="{68A2B80C-E9CF-D650-C1FB-A886383F7466}"/>
              </a:ext>
            </a:extLst>
          </p:cNvPr>
          <p:cNvCxnSpPr>
            <a:cxnSpLocks/>
          </p:cNvCxnSpPr>
          <p:nvPr/>
        </p:nvCxnSpPr>
        <p:spPr>
          <a:xfrm flipV="1">
            <a:off x="2708205" y="4331189"/>
            <a:ext cx="5348675" cy="50931"/>
          </a:xfrm>
          <a:prstGeom prst="straightConnector1">
            <a:avLst/>
          </a:prstGeom>
          <a:noFill/>
          <a:ln w="38100" cap="flat" cmpd="sng" algn="ctr">
            <a:solidFill>
              <a:sysClr val="windowText" lastClr="000000"/>
            </a:solidFill>
            <a:prstDash val="solid"/>
            <a:miter lim="800000"/>
            <a:tailEnd type="triangle"/>
          </a:ln>
          <a:effectLst/>
        </p:spPr>
      </p:cxnSp>
      <p:sp>
        <p:nvSpPr>
          <p:cNvPr id="33" name="TextBox 32">
            <a:extLst>
              <a:ext uri="{FF2B5EF4-FFF2-40B4-BE49-F238E27FC236}">
                <a16:creationId xmlns:a16="http://schemas.microsoft.com/office/drawing/2014/main" id="{2832E5E4-74E1-8C68-1C8E-54D955FB4794}"/>
              </a:ext>
            </a:extLst>
          </p:cNvPr>
          <p:cNvSpPr txBox="1"/>
          <p:nvPr/>
        </p:nvSpPr>
        <p:spPr>
          <a:xfrm>
            <a:off x="8108201" y="4146523"/>
            <a:ext cx="723378"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119255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3B626-6DD3-AAEB-D431-2670C0A40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7DFFD-13F0-B3D8-1339-07C55B9983DA}"/>
              </a:ext>
            </a:extLst>
          </p:cNvPr>
          <p:cNvSpPr>
            <a:spLocks noGrp="1"/>
          </p:cNvSpPr>
          <p:nvPr>
            <p:ph type="title"/>
          </p:nvPr>
        </p:nvSpPr>
        <p:spPr/>
        <p:txBody>
          <a:bodyPr/>
          <a:lstStyle/>
          <a:p>
            <a:r>
              <a:rPr lang="en-US" b="1"/>
              <a:t>example:</a:t>
            </a:r>
            <a:r>
              <a:rPr lang="en-US"/>
              <a:t> PyTorch</a:t>
            </a:r>
          </a:p>
        </p:txBody>
      </p:sp>
      <p:pic>
        <p:nvPicPr>
          <p:cNvPr id="4" name="Content Placeholder 3">
            <a:hlinkClick r:id="rId2"/>
            <a:extLst>
              <a:ext uri="{FF2B5EF4-FFF2-40B4-BE49-F238E27FC236}">
                <a16:creationId xmlns:a16="http://schemas.microsoft.com/office/drawing/2014/main" id="{27507A64-EDF4-1CD6-F0DB-9349E3DA2369}"/>
              </a:ext>
            </a:extLst>
          </p:cNvPr>
          <p:cNvPicPr>
            <a:picLocks noGrp="1" noChangeAspect="1"/>
          </p:cNvPicPr>
          <p:nvPr>
            <p:ph sz="quarter" idx="10"/>
          </p:nvPr>
        </p:nvPicPr>
        <p:blipFill>
          <a:blip r:embed="rId3"/>
          <a:stretch>
            <a:fillRect/>
          </a:stretch>
        </p:blipFill>
        <p:spPr>
          <a:xfrm>
            <a:off x="1166222" y="963613"/>
            <a:ext cx="6811556" cy="4079875"/>
          </a:xfrm>
          <a:prstGeom prst="rect">
            <a:avLst/>
          </a:prstGeom>
        </p:spPr>
      </p:pic>
    </p:spTree>
    <p:extLst>
      <p:ext uri="{BB962C8B-B14F-4D97-AF65-F5344CB8AC3E}">
        <p14:creationId xmlns:p14="http://schemas.microsoft.com/office/powerpoint/2010/main" val="8822370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DB4A-57E1-9408-6718-53D0495DB24F}"/>
              </a:ext>
            </a:extLst>
          </p:cNvPr>
          <p:cNvSpPr>
            <a:spLocks noGrp="1"/>
          </p:cNvSpPr>
          <p:nvPr>
            <p:ph type="title"/>
          </p:nvPr>
        </p:nvSpPr>
        <p:spPr/>
        <p:txBody>
          <a:bodyPr/>
          <a:lstStyle/>
          <a:p>
            <a:pPr algn="l"/>
            <a:r>
              <a:rPr lang="en-US" sz="2000">
                <a:solidFill>
                  <a:schemeClr val="bg2">
                    <a:lumMod val="60000"/>
                    <a:lumOff val="40000"/>
                  </a:schemeClr>
                </a:solidFill>
              </a:rPr>
              <a:t>*additionally, some languages/compilers** have "tail-call optimization,"</a:t>
            </a:r>
            <a:br>
              <a:rPr lang="en-US" sz="2000">
                <a:solidFill>
                  <a:schemeClr val="bg2">
                    <a:lumMod val="60000"/>
                    <a:lumOff val="40000"/>
                  </a:schemeClr>
                </a:solidFill>
              </a:rPr>
            </a:br>
            <a:r>
              <a:rPr lang="en-US" sz="2000">
                <a:solidFill>
                  <a:schemeClr val="bg2">
                    <a:lumMod val="60000"/>
                    <a:lumOff val="40000"/>
                  </a:schemeClr>
                </a:solidFill>
              </a:rPr>
              <a:t>which would prevent a stack overflow for </a:t>
            </a:r>
            <a:r>
              <a:rPr lang="en-US" sz="2000">
                <a:solidFill>
                  <a:schemeClr val="bg2">
                    <a:lumMod val="60000"/>
                    <a:lumOff val="40000"/>
                  </a:schemeClr>
                </a:solidFill>
                <a:latin typeface="+mj-lt"/>
              </a:rPr>
              <a:t>sum(100000)</a:t>
            </a:r>
            <a:br>
              <a:rPr lang="en-US" sz="2000">
                <a:solidFill>
                  <a:schemeClr val="bg2">
                    <a:lumMod val="60000"/>
                    <a:lumOff val="40000"/>
                  </a:schemeClr>
                </a:solidFill>
              </a:rPr>
            </a:br>
            <a:br>
              <a:rPr lang="en-US" sz="2000">
                <a:solidFill>
                  <a:schemeClr val="bg2">
                    <a:lumMod val="60000"/>
                    <a:lumOff val="40000"/>
                  </a:schemeClr>
                </a:solidFill>
              </a:rPr>
            </a:br>
            <a:r>
              <a:rPr lang="en-US" sz="2000">
                <a:solidFill>
                  <a:schemeClr val="bg2">
                    <a:lumMod val="60000"/>
                    <a:lumOff val="40000"/>
                  </a:schemeClr>
                </a:solidFill>
              </a:rPr>
              <a:t>**Java is not one of these languages (as our demo showed)</a:t>
            </a:r>
          </a:p>
        </p:txBody>
      </p:sp>
    </p:spTree>
    <p:extLst>
      <p:ext uri="{BB962C8B-B14F-4D97-AF65-F5344CB8AC3E}">
        <p14:creationId xmlns:p14="http://schemas.microsoft.com/office/powerpoint/2010/main" val="42610710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dynamic programming</a:t>
            </a:r>
          </a:p>
        </p:txBody>
      </p:sp>
    </p:spTree>
    <p:extLst>
      <p:ext uri="{BB962C8B-B14F-4D97-AF65-F5344CB8AC3E}">
        <p14:creationId xmlns:p14="http://schemas.microsoft.com/office/powerpoint/2010/main" val="26044742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3F241-E69A-A9ED-D8B6-5EF423619B07}"/>
              </a:ext>
            </a:extLst>
          </p:cNvPr>
          <p:cNvSpPr>
            <a:spLocks noGrp="1"/>
          </p:cNvSpPr>
          <p:nvPr>
            <p:ph type="title"/>
          </p:nvPr>
        </p:nvSpPr>
        <p:spPr/>
        <p:txBody>
          <a:bodyPr/>
          <a:lstStyle/>
          <a:p>
            <a:r>
              <a:rPr lang="en-US" b="1"/>
              <a:t>dynamic programming</a:t>
            </a:r>
            <a:r>
              <a:rPr lang="en-US"/>
              <a:t> is when you use the result of previous computation</a:t>
            </a:r>
            <a:br>
              <a:rPr lang="en-US"/>
            </a:br>
            <a:br>
              <a:rPr lang="en-US"/>
            </a:br>
            <a:r>
              <a:rPr lang="en-US"/>
              <a:t>(this is a squishy definition)</a:t>
            </a:r>
            <a:endParaRPr lang="en-US" b="1"/>
          </a:p>
        </p:txBody>
      </p:sp>
    </p:spTree>
    <p:extLst>
      <p:ext uri="{BB962C8B-B14F-4D97-AF65-F5344CB8AC3E}">
        <p14:creationId xmlns:p14="http://schemas.microsoft.com/office/powerpoint/2010/main" val="11214188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766406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2855D-E997-9E6D-433D-2F0A5AB33F75}"/>
              </a:ext>
            </a:extLst>
          </p:cNvPr>
          <p:cNvGrpSpPr/>
          <p:nvPr/>
        </p:nvGrpSpPr>
        <p:grpSpPr>
          <a:xfrm>
            <a:off x="431800" y="1856954"/>
            <a:ext cx="7835735" cy="1429592"/>
            <a:chOff x="431800" y="1856954"/>
            <a:chExt cx="7835735" cy="1429592"/>
          </a:xfrm>
        </p:grpSpPr>
        <p:sp>
          <p:nvSpPr>
            <p:cNvPr id="426" name="Triangle 425">
              <a:extLst>
                <a:ext uri="{FF2B5EF4-FFF2-40B4-BE49-F238E27FC236}">
                  <a16:creationId xmlns:a16="http://schemas.microsoft.com/office/drawing/2014/main" id="{D42C7966-13BD-2BE9-E984-8F4F4234CF9B}"/>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B623AD3-8F5B-EDF9-4676-52AAD8CA9BCD}"/>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62" name="Oval 361">
              <a:extLst>
                <a:ext uri="{FF2B5EF4-FFF2-40B4-BE49-F238E27FC236}">
                  <a16:creationId xmlns:a16="http://schemas.microsoft.com/office/drawing/2014/main" id="{0FB7A2EC-5A42-9A8B-F8D3-BFAB3BFC70FD}"/>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287" name="Oval 286">
              <a:extLst>
                <a:ext uri="{FF2B5EF4-FFF2-40B4-BE49-F238E27FC236}">
                  <a16:creationId xmlns:a16="http://schemas.microsoft.com/office/drawing/2014/main" id="{08A8C599-94F3-75C4-B37F-CB45F54EC305}"/>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9644821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3" name="Group 2">
            <a:extLst>
              <a:ext uri="{FF2B5EF4-FFF2-40B4-BE49-F238E27FC236}">
                <a16:creationId xmlns:a16="http://schemas.microsoft.com/office/drawing/2014/main" id="{72219FE0-A2D8-56B1-DD53-EB3D5C18B337}"/>
              </a:ext>
            </a:extLst>
          </p:cNvPr>
          <p:cNvGrpSpPr/>
          <p:nvPr/>
        </p:nvGrpSpPr>
        <p:grpSpPr>
          <a:xfrm>
            <a:off x="103144" y="356751"/>
            <a:ext cx="7835735" cy="1429592"/>
            <a:chOff x="431800" y="1856954"/>
            <a:chExt cx="7835735" cy="1429592"/>
          </a:xfrm>
        </p:grpSpPr>
        <p:sp>
          <p:nvSpPr>
            <p:cNvPr id="4" name="Triangle 3">
              <a:extLst>
                <a:ext uri="{FF2B5EF4-FFF2-40B4-BE49-F238E27FC236}">
                  <a16:creationId xmlns:a16="http://schemas.microsoft.com/office/drawing/2014/main" id="{1AC273B2-D010-75F6-0188-38036D88A41F}"/>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F502F67-49D7-46A4-C53F-E517531CA209}"/>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B7B817E-13C0-99F7-A2B0-69269E00EF84}"/>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D1481CE-7790-70AD-FAFD-C9C37CF674C9}"/>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76DC7D5-75D1-997F-1B81-3975B4A97EF6}"/>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D181EFE-AFC4-EAD7-3200-FEA3F5D44F1D}"/>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1FFDCA-8F5F-E686-792C-7DDA4057D117}"/>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48" name="Oval 47">
              <a:extLst>
                <a:ext uri="{FF2B5EF4-FFF2-40B4-BE49-F238E27FC236}">
                  <a16:creationId xmlns:a16="http://schemas.microsoft.com/office/drawing/2014/main" id="{4A95BF1E-1079-B781-F06F-0A7B457F23B2}"/>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6" name="Straight Arrow Connector 55">
              <a:extLst>
                <a:ext uri="{FF2B5EF4-FFF2-40B4-BE49-F238E27FC236}">
                  <a16:creationId xmlns:a16="http://schemas.microsoft.com/office/drawing/2014/main" id="{520338E4-FD7D-7A8F-7106-3440D0482A9F}"/>
                </a:ext>
              </a:extLst>
            </p:cNvPr>
            <p:cNvCxnSpPr>
              <a:cxnSpLocks/>
              <a:stCxn id="67" idx="3"/>
              <a:endCxn id="75"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6" name="Straight Arrow Connector 65">
              <a:extLst>
                <a:ext uri="{FF2B5EF4-FFF2-40B4-BE49-F238E27FC236}">
                  <a16:creationId xmlns:a16="http://schemas.microsoft.com/office/drawing/2014/main" id="{986C1E77-5453-56F3-66A0-50A0B38ADDAB}"/>
                </a:ext>
              </a:extLst>
            </p:cNvPr>
            <p:cNvCxnSpPr>
              <a:cxnSpLocks/>
              <a:stCxn id="67" idx="5"/>
              <a:endCxn id="76"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7" name="Oval 66">
              <a:extLst>
                <a:ext uri="{FF2B5EF4-FFF2-40B4-BE49-F238E27FC236}">
                  <a16:creationId xmlns:a16="http://schemas.microsoft.com/office/drawing/2014/main" id="{B52F04F8-1365-6D74-5643-B8DB9A1D3B2B}"/>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75" name="Oval 74">
              <a:extLst>
                <a:ext uri="{FF2B5EF4-FFF2-40B4-BE49-F238E27FC236}">
                  <a16:creationId xmlns:a16="http://schemas.microsoft.com/office/drawing/2014/main" id="{4D80C7C6-2FCC-A476-E4D7-2852F63CC229}"/>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76" name="Oval 75">
              <a:extLst>
                <a:ext uri="{FF2B5EF4-FFF2-40B4-BE49-F238E27FC236}">
                  <a16:creationId xmlns:a16="http://schemas.microsoft.com/office/drawing/2014/main" id="{46658961-31E5-8630-AA96-3265166121CC}"/>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7" name="Straight Arrow Connector 76">
              <a:extLst>
                <a:ext uri="{FF2B5EF4-FFF2-40B4-BE49-F238E27FC236}">
                  <a16:creationId xmlns:a16="http://schemas.microsoft.com/office/drawing/2014/main" id="{5CCF044B-F6C4-0E42-1046-35EABBA15F62}"/>
                </a:ext>
              </a:extLst>
            </p:cNvPr>
            <p:cNvCxnSpPr>
              <a:cxnSpLocks/>
              <a:stCxn id="76" idx="3"/>
              <a:endCxn id="79"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8" name="Straight Arrow Connector 77">
              <a:extLst>
                <a:ext uri="{FF2B5EF4-FFF2-40B4-BE49-F238E27FC236}">
                  <a16:creationId xmlns:a16="http://schemas.microsoft.com/office/drawing/2014/main" id="{67DCC3BC-6D2B-3710-20EE-5DAFE5164721}"/>
                </a:ext>
              </a:extLst>
            </p:cNvPr>
            <p:cNvCxnSpPr>
              <a:cxnSpLocks/>
              <a:stCxn id="76" idx="5"/>
              <a:endCxn id="80"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79" name="Oval 78">
              <a:extLst>
                <a:ext uri="{FF2B5EF4-FFF2-40B4-BE49-F238E27FC236}">
                  <a16:creationId xmlns:a16="http://schemas.microsoft.com/office/drawing/2014/main" id="{3FA809D7-AFF2-D8C9-5801-A4A946E5270B}"/>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80" name="Oval 79">
              <a:extLst>
                <a:ext uri="{FF2B5EF4-FFF2-40B4-BE49-F238E27FC236}">
                  <a16:creationId xmlns:a16="http://schemas.microsoft.com/office/drawing/2014/main" id="{D315D60F-C127-80E7-2766-7F7F873A8F43}"/>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81" name="Oval 80">
              <a:extLst>
                <a:ext uri="{FF2B5EF4-FFF2-40B4-BE49-F238E27FC236}">
                  <a16:creationId xmlns:a16="http://schemas.microsoft.com/office/drawing/2014/main" id="{0E25CD50-D59F-D757-9DE0-082F9B50FE79}"/>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2" name="Straight Arrow Connector 81">
              <a:extLst>
                <a:ext uri="{FF2B5EF4-FFF2-40B4-BE49-F238E27FC236}">
                  <a16:creationId xmlns:a16="http://schemas.microsoft.com/office/drawing/2014/main" id="{2717797B-4617-E162-3E81-09C103BD7353}"/>
                </a:ext>
              </a:extLst>
            </p:cNvPr>
            <p:cNvCxnSpPr>
              <a:cxnSpLocks/>
              <a:stCxn id="81" idx="3"/>
              <a:endCxn id="48"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3" name="Straight Arrow Connector 82">
              <a:extLst>
                <a:ext uri="{FF2B5EF4-FFF2-40B4-BE49-F238E27FC236}">
                  <a16:creationId xmlns:a16="http://schemas.microsoft.com/office/drawing/2014/main" id="{27098554-F3C5-3DD4-38B2-D2A349009358}"/>
                </a:ext>
              </a:extLst>
            </p:cNvPr>
            <p:cNvCxnSpPr>
              <a:cxnSpLocks/>
              <a:stCxn id="81" idx="5"/>
              <a:endCxn id="67"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84" name="Oval 83">
              <a:extLst>
                <a:ext uri="{FF2B5EF4-FFF2-40B4-BE49-F238E27FC236}">
                  <a16:creationId xmlns:a16="http://schemas.microsoft.com/office/drawing/2014/main" id="{65394C42-7F72-8232-903B-DFB8F1D01402}"/>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5" name="Straight Arrow Connector 84">
              <a:extLst>
                <a:ext uri="{FF2B5EF4-FFF2-40B4-BE49-F238E27FC236}">
                  <a16:creationId xmlns:a16="http://schemas.microsoft.com/office/drawing/2014/main" id="{0404D5C5-2772-7CFA-45F2-7C125D21D370}"/>
                </a:ext>
              </a:extLst>
            </p:cNvPr>
            <p:cNvCxnSpPr>
              <a:cxnSpLocks/>
              <a:stCxn id="84" idx="2"/>
              <a:endCxn id="38"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6" name="Straight Arrow Connector 85">
              <a:extLst>
                <a:ext uri="{FF2B5EF4-FFF2-40B4-BE49-F238E27FC236}">
                  <a16:creationId xmlns:a16="http://schemas.microsoft.com/office/drawing/2014/main" id="{2D38DB7B-6DDA-FBB9-BD85-1FE89D8FE64B}"/>
                </a:ext>
              </a:extLst>
            </p:cNvPr>
            <p:cNvCxnSpPr>
              <a:cxnSpLocks/>
              <a:stCxn id="84" idx="6"/>
              <a:endCxn id="81"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87" name="Oval 86">
              <a:extLst>
                <a:ext uri="{FF2B5EF4-FFF2-40B4-BE49-F238E27FC236}">
                  <a16:creationId xmlns:a16="http://schemas.microsoft.com/office/drawing/2014/main" id="{63DD1819-A41D-F9D8-8953-E06EF86686CB}"/>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88" name="Oval 87">
              <a:extLst>
                <a:ext uri="{FF2B5EF4-FFF2-40B4-BE49-F238E27FC236}">
                  <a16:creationId xmlns:a16="http://schemas.microsoft.com/office/drawing/2014/main" id="{B6B03836-8AC6-8E56-8E2E-D3714ADD9E93}"/>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89" name="Straight Arrow Connector 88">
              <a:extLst>
                <a:ext uri="{FF2B5EF4-FFF2-40B4-BE49-F238E27FC236}">
                  <a16:creationId xmlns:a16="http://schemas.microsoft.com/office/drawing/2014/main" id="{88C6753E-168F-FF5D-1D10-5889A8B925DA}"/>
                </a:ext>
              </a:extLst>
            </p:cNvPr>
            <p:cNvCxnSpPr>
              <a:cxnSpLocks/>
              <a:stCxn id="88" idx="2"/>
              <a:endCxn id="87"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90" name="Straight Arrow Connector 89">
              <a:extLst>
                <a:ext uri="{FF2B5EF4-FFF2-40B4-BE49-F238E27FC236}">
                  <a16:creationId xmlns:a16="http://schemas.microsoft.com/office/drawing/2014/main" id="{0F7AA28A-D3BD-6AB4-BC56-8F65F47DA85E}"/>
                </a:ext>
              </a:extLst>
            </p:cNvPr>
            <p:cNvCxnSpPr>
              <a:cxnSpLocks/>
              <a:stCxn id="88" idx="6"/>
              <a:endCxn id="84"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88521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73CD-893D-0ECE-E806-32504DFBB91A}"/>
              </a:ext>
            </a:extLst>
          </p:cNvPr>
          <p:cNvSpPr>
            <a:spLocks noGrp="1"/>
          </p:cNvSpPr>
          <p:nvPr>
            <p:ph type="title"/>
          </p:nvPr>
        </p:nvSpPr>
        <p:spPr/>
        <p:txBody>
          <a:bodyPr/>
          <a:lstStyle/>
          <a:p>
            <a:r>
              <a:rPr lang="en-US"/>
              <a:t>linear 🙂👍</a:t>
            </a:r>
          </a:p>
        </p:txBody>
      </p:sp>
    </p:spTree>
    <p:extLst>
      <p:ext uri="{BB962C8B-B14F-4D97-AF65-F5344CB8AC3E}">
        <p14:creationId xmlns:p14="http://schemas.microsoft.com/office/powerpoint/2010/main" val="34941039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9EC8-A831-3537-1126-6A5BBDCAD1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22ECFF-9F8B-B07F-0C11-DC79D3484586}"/>
              </a:ext>
            </a:extLst>
          </p:cNvPr>
          <p:cNvSpPr>
            <a:spLocks noGrp="1"/>
          </p:cNvSpPr>
          <p:nvPr>
            <p:ph type="title"/>
          </p:nvPr>
        </p:nvSpPr>
        <p:spPr/>
        <p:txBody>
          <a:bodyPr/>
          <a:lstStyle/>
          <a:p>
            <a:r>
              <a:rPr lang="en-US" err="1"/>
              <a:t>memoization</a:t>
            </a:r>
            <a:endParaRPr lang="en-US"/>
          </a:p>
        </p:txBody>
      </p:sp>
    </p:spTree>
    <p:extLst>
      <p:ext uri="{BB962C8B-B14F-4D97-AF65-F5344CB8AC3E}">
        <p14:creationId xmlns:p14="http://schemas.microsoft.com/office/powerpoint/2010/main" val="2498524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38C76D-5194-FC5C-680F-DCA16E63816F}"/>
              </a:ext>
            </a:extLst>
          </p:cNvPr>
          <p:cNvSpPr>
            <a:spLocks noGrp="1"/>
          </p:cNvSpPr>
          <p:nvPr>
            <p:ph type="title"/>
          </p:nvPr>
        </p:nvSpPr>
        <p:spPr/>
        <p:txBody>
          <a:bodyPr/>
          <a:lstStyle/>
          <a:p>
            <a:r>
              <a:rPr lang="en-US" sz="4000" b="1" err="1"/>
              <a:t>memoization</a:t>
            </a:r>
            <a:r>
              <a:rPr lang="en-US" sz="4000"/>
              <a:t> means storing the results of previous functions calls, so we don't have to repeat work when the function is called again</a:t>
            </a:r>
          </a:p>
        </p:txBody>
      </p:sp>
    </p:spTree>
    <p:extLst>
      <p:ext uri="{BB962C8B-B14F-4D97-AF65-F5344CB8AC3E}">
        <p14:creationId xmlns:p14="http://schemas.microsoft.com/office/powerpoint/2010/main" val="29760222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152071"/>
            <a:ext cx="8229600" cy="667168"/>
          </a:xfrm>
        </p:spPr>
        <p:txBody>
          <a:bodyPr>
            <a:normAutofit/>
          </a:bodyPr>
          <a:lstStyle/>
          <a:p>
            <a:r>
              <a:rPr lang="en-US" b="1"/>
              <a:t>🙂 </a:t>
            </a:r>
            <a:r>
              <a:rPr lang="en-US" err="1"/>
              <a:t>memoized</a:t>
            </a:r>
            <a:r>
              <a:rPr lang="en-US"/>
              <a:t> </a:t>
            </a:r>
            <a:r>
              <a:rPr lang="en-US" err="1"/>
              <a:t>fibonacci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819239"/>
            <a:ext cx="8229600" cy="4324261"/>
          </a:xfrm>
          <a:prstGeom prst="rect">
            <a:avLst/>
          </a:prstGeom>
          <a:noFill/>
          <a:ln>
            <a:solidFill>
              <a:schemeClr val="tx1"/>
            </a:solidFill>
          </a:ln>
        </p:spPr>
        <p:txBody>
          <a:bodyPr wrap="square" rtlCol="0">
            <a:spAutoFit/>
          </a:bodyPr>
          <a:lstStyle/>
          <a:p>
            <a:r>
              <a:rPr lang="en-US" sz="1100" b="1">
                <a:solidFill>
                  <a:srgbClr val="7F0055"/>
                </a:solidFill>
                <a:latin typeface="Menlo" panose="020B0609030804020204" pitchFamily="49" charset="0"/>
              </a:rPr>
              <a:t>static</a:t>
            </a:r>
            <a:r>
              <a:rPr lang="en-US" sz="1100">
                <a:latin typeface="Menlo" panose="020B0609030804020204" pitchFamily="49" charset="0"/>
              </a:rPr>
              <a:t> HashMap&lt;Long, Long&gt; </a:t>
            </a:r>
            <a:r>
              <a:rPr lang="en-US" sz="1100" i="1">
                <a:solidFill>
                  <a:srgbClr val="0000C0"/>
                </a:solidFill>
                <a:latin typeface="Menlo" panose="020B0609030804020204" pitchFamily="49" charset="0"/>
              </a:rPr>
              <a:t>table</a:t>
            </a:r>
            <a:r>
              <a:rPr lang="en-US" sz="1100">
                <a:latin typeface="Menlo" panose="020B0609030804020204" pitchFamily="49" charset="0"/>
              </a:rPr>
              <a:t> = </a:t>
            </a:r>
            <a:r>
              <a:rPr lang="en-US" sz="1100" b="1">
                <a:solidFill>
                  <a:srgbClr val="7F0055"/>
                </a:solidFill>
                <a:latin typeface="Menlo" panose="020B0609030804020204" pitchFamily="49" charset="0"/>
              </a:rPr>
              <a:t>new</a:t>
            </a:r>
            <a:r>
              <a:rPr lang="en-US" sz="1100">
                <a:latin typeface="Menlo" panose="020B0609030804020204" pitchFamily="49" charset="0"/>
              </a:rPr>
              <a:t> HashMap&lt;&gt;();</a:t>
            </a:r>
          </a:p>
          <a:p>
            <a:endParaRPr lang="en-US" sz="1100" b="1">
              <a:solidFill>
                <a:srgbClr val="7F0055"/>
              </a:solidFill>
              <a:latin typeface="Menlo" panose="020B0609030804020204" pitchFamily="49" charset="0"/>
            </a:endParaRPr>
          </a:p>
          <a:p>
            <a:r>
              <a:rPr lang="en-US" sz="1100" b="1">
                <a:solidFill>
                  <a:srgbClr val="7F0055"/>
                </a:solidFill>
                <a:latin typeface="Menlo" panose="020B0609030804020204" pitchFamily="49" charset="0"/>
              </a:rPr>
              <a:t>static</a:t>
            </a:r>
            <a:r>
              <a:rPr lang="en-US" sz="1100">
                <a:solidFill>
                  <a:srgbClr val="000000"/>
                </a:solidFill>
                <a:latin typeface="Menlo" panose="020B0609030804020204" pitchFamily="49" charset="0"/>
              </a:rPr>
              <a:t> </a:t>
            </a:r>
            <a:r>
              <a:rPr lang="en-US" sz="1100" b="1">
                <a:solidFill>
                  <a:srgbClr val="7F0055"/>
                </a:solidFill>
                <a:latin typeface="Menlo" panose="020B0609030804020204" pitchFamily="49" charset="0"/>
              </a:rPr>
              <a:t>long</a:t>
            </a:r>
            <a:r>
              <a:rPr lang="en-US" sz="1100">
                <a:solidFill>
                  <a:srgbClr val="000000"/>
                </a:solidFill>
                <a:latin typeface="Menlo" panose="020B0609030804020204" pitchFamily="49" charset="0"/>
              </a:rPr>
              <a:t> </a:t>
            </a:r>
            <a:r>
              <a:rPr lang="en-US" sz="1100" err="1">
                <a:solidFill>
                  <a:srgbClr val="000000"/>
                </a:solidFill>
                <a:latin typeface="Menlo" panose="020B0609030804020204" pitchFamily="49" charset="0"/>
              </a:rPr>
              <a:t>memoizedFib</a:t>
            </a:r>
            <a:r>
              <a:rPr lang="en-US" sz="1100">
                <a:solidFill>
                  <a:srgbClr val="000000"/>
                </a:solidFill>
                <a:latin typeface="Menlo" panose="020B0609030804020204" pitchFamily="49" charset="0"/>
              </a:rPr>
              <a:t>(</a:t>
            </a:r>
            <a:r>
              <a:rPr lang="en-US" sz="1100" b="1">
                <a:solidFill>
                  <a:srgbClr val="7F0055"/>
                </a:solidFill>
                <a:latin typeface="Menlo" panose="020B0609030804020204" pitchFamily="49" charset="0"/>
              </a:rPr>
              <a:t>long</a:t>
            </a:r>
            <a:r>
              <a:rPr lang="en-US" sz="1100">
                <a:solidFill>
                  <a:srgbClr val="000000"/>
                </a:solidFill>
                <a:latin typeface="Menlo" panose="020B0609030804020204" pitchFamily="49" charset="0"/>
              </a:rPr>
              <a:t> k) { </a:t>
            </a:r>
            <a:r>
              <a:rPr lang="en-US" sz="1100">
                <a:solidFill>
                  <a:srgbClr val="3F7F5F"/>
                </a:solidFill>
                <a:latin typeface="Menlo" panose="020B0609030804020204" pitchFamily="49" charset="0"/>
              </a:rPr>
              <a:t>// </a:t>
            </a:r>
            <a:r>
              <a:rPr lang="en-US" sz="1100" b="1">
                <a:solidFill>
                  <a:srgbClr val="3F7F5F"/>
                </a:solidFill>
                <a:latin typeface="Menlo" panose="020B0609030804020204" pitchFamily="49" charset="0"/>
              </a:rPr>
              <a:t>NOTE:</a:t>
            </a:r>
            <a:r>
              <a:rPr lang="en-US" sz="1100">
                <a:solidFill>
                  <a:srgbClr val="3F7F5F"/>
                </a:solidFill>
                <a:latin typeface="Menlo" panose="020B0609030804020204" pitchFamily="49" charset="0"/>
              </a:rPr>
              <a:t> long is an integer type</a:t>
            </a:r>
          </a:p>
          <a:p>
            <a:r>
              <a:rPr lang="en-US" sz="1100">
                <a:solidFill>
                  <a:srgbClr val="3F7F5F"/>
                </a:solidFill>
                <a:latin typeface="Menlo" panose="020B0609030804020204" pitchFamily="49" charset="0"/>
              </a:rPr>
              <a:t>                                  //       that can store larger numbers than int</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(k == 0) { </a:t>
            </a:r>
            <a:r>
              <a:rPr lang="en-US" sz="1100" b="1">
                <a:solidFill>
                  <a:srgbClr val="7F0055"/>
                </a:solidFill>
                <a:latin typeface="Menlo" panose="020B0609030804020204" pitchFamily="49" charset="0"/>
              </a:rPr>
              <a:t>return</a:t>
            </a:r>
            <a:r>
              <a:rPr lang="en-US" sz="1100">
                <a:latin typeface="Menlo" panose="020B0609030804020204" pitchFamily="49" charset="0"/>
              </a:rPr>
              <a:t> 0; }</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(k == 1) { </a:t>
            </a:r>
            <a:r>
              <a:rPr lang="en-US" sz="1100" b="1">
                <a:solidFill>
                  <a:srgbClr val="7F0055"/>
                </a:solidFill>
                <a:latin typeface="Menlo" panose="020B0609030804020204" pitchFamily="49" charset="0"/>
              </a:rPr>
              <a:t>return</a:t>
            </a:r>
            <a:r>
              <a:rPr lang="en-US" sz="1100">
                <a:latin typeface="Menlo" panose="020B0609030804020204" pitchFamily="49" charset="0"/>
              </a:rPr>
              <a:t> 1; }</a:t>
            </a:r>
          </a:p>
          <a:p>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long</a:t>
            </a:r>
            <a:r>
              <a:rPr lang="en-US" sz="1100">
                <a:latin typeface="Menlo" panose="020B0609030804020204" pitchFamily="49" charset="0"/>
              </a:rPr>
              <a:t> Fkm1;</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a:t>
            </a:r>
            <a:r>
              <a:rPr lang="en-US" sz="1100" err="1">
                <a:latin typeface="Menlo" panose="020B0609030804020204" pitchFamily="49" charset="0"/>
              </a:rPr>
              <a:t>table.containsKey</a:t>
            </a:r>
            <a:r>
              <a:rPr lang="en-US" sz="1100">
                <a:latin typeface="Menlo" panose="020B0609030804020204" pitchFamily="49" charset="0"/>
              </a:rPr>
              <a:t>(k - 1)) {</a:t>
            </a:r>
          </a:p>
          <a:p>
            <a:r>
              <a:rPr lang="en-US" sz="1100">
                <a:latin typeface="Menlo" panose="020B0609030804020204" pitchFamily="49" charset="0"/>
              </a:rPr>
              <a:t>        Fkm1 = </a:t>
            </a:r>
            <a:r>
              <a:rPr lang="en-US" sz="1100" err="1">
                <a:latin typeface="Menlo" panose="020B0609030804020204" pitchFamily="49" charset="0"/>
              </a:rPr>
              <a:t>table.get</a:t>
            </a:r>
            <a:r>
              <a:rPr lang="en-US" sz="1100">
                <a:latin typeface="Menlo" panose="020B0609030804020204" pitchFamily="49" charset="0"/>
              </a:rPr>
              <a:t>(k - 1);</a:t>
            </a:r>
          </a:p>
          <a:p>
            <a:r>
              <a:rPr lang="en-US" sz="1100">
                <a:latin typeface="Menlo" panose="020B0609030804020204" pitchFamily="49" charset="0"/>
              </a:rPr>
              <a:t>    } </a:t>
            </a:r>
            <a:r>
              <a:rPr lang="en-US" sz="1100" b="1">
                <a:solidFill>
                  <a:srgbClr val="7F0055"/>
                </a:solidFill>
                <a:latin typeface="Menlo" panose="020B0609030804020204" pitchFamily="49" charset="0"/>
              </a:rPr>
              <a:t>else</a:t>
            </a:r>
            <a:r>
              <a:rPr lang="en-US" sz="1100">
                <a:latin typeface="Menlo" panose="020B0609030804020204" pitchFamily="49" charset="0"/>
              </a:rPr>
              <a:t> {</a:t>
            </a:r>
          </a:p>
          <a:p>
            <a:r>
              <a:rPr lang="en-US" sz="1100">
                <a:latin typeface="Menlo" panose="020B0609030804020204" pitchFamily="49" charset="0"/>
              </a:rPr>
              <a:t>        Fkm1 = </a:t>
            </a:r>
            <a:r>
              <a:rPr lang="en-US" sz="1100" err="1">
                <a:solidFill>
                  <a:srgbClr val="000000"/>
                </a:solidFill>
                <a:latin typeface="Menlo" panose="020B0609030804020204" pitchFamily="49" charset="0"/>
              </a:rPr>
              <a:t>memoizedFib</a:t>
            </a:r>
            <a:r>
              <a:rPr lang="en-US" sz="1100">
                <a:latin typeface="Menlo" panose="020B0609030804020204" pitchFamily="49" charset="0"/>
              </a:rPr>
              <a:t>(k - 1);</a:t>
            </a:r>
          </a:p>
          <a:p>
            <a:r>
              <a:rPr lang="en-US" sz="1100">
                <a:latin typeface="Menlo" panose="020B0609030804020204" pitchFamily="49" charset="0"/>
              </a:rPr>
              <a:t>        </a:t>
            </a:r>
            <a:r>
              <a:rPr lang="en-US" sz="1100" err="1">
                <a:latin typeface="Menlo" panose="020B0609030804020204" pitchFamily="49" charset="0"/>
              </a:rPr>
              <a:t>table.put</a:t>
            </a:r>
            <a:r>
              <a:rPr lang="en-US" sz="1100">
                <a:latin typeface="Menlo" panose="020B0609030804020204" pitchFamily="49" charset="0"/>
              </a:rPr>
              <a:t>(k - 1, Fkm1);</a:t>
            </a:r>
          </a:p>
          <a:p>
            <a:r>
              <a:rPr lang="en-US" sz="1100">
                <a:latin typeface="Menlo" panose="020B0609030804020204" pitchFamily="49" charset="0"/>
              </a:rPr>
              <a:t>    }</a:t>
            </a:r>
          </a:p>
          <a:p>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long</a:t>
            </a:r>
            <a:r>
              <a:rPr lang="en-US" sz="1100">
                <a:latin typeface="Menlo" panose="020B0609030804020204" pitchFamily="49" charset="0"/>
              </a:rPr>
              <a:t> Fkm2;</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a:t>
            </a:r>
            <a:r>
              <a:rPr lang="en-US" sz="1100" err="1">
                <a:latin typeface="Menlo" panose="020B0609030804020204" pitchFamily="49" charset="0"/>
              </a:rPr>
              <a:t>table.containsKey</a:t>
            </a:r>
            <a:r>
              <a:rPr lang="en-US" sz="1100">
                <a:latin typeface="Menlo" panose="020B0609030804020204" pitchFamily="49" charset="0"/>
              </a:rPr>
              <a:t>(k - 2)) {</a:t>
            </a:r>
          </a:p>
          <a:p>
            <a:r>
              <a:rPr lang="en-US" sz="1100">
                <a:latin typeface="Menlo" panose="020B0609030804020204" pitchFamily="49" charset="0"/>
              </a:rPr>
              <a:t>        Fkm2 = </a:t>
            </a:r>
            <a:r>
              <a:rPr lang="en-US" sz="1100" err="1">
                <a:latin typeface="Menlo" panose="020B0609030804020204" pitchFamily="49" charset="0"/>
              </a:rPr>
              <a:t>table.get</a:t>
            </a:r>
            <a:r>
              <a:rPr lang="en-US" sz="1100">
                <a:latin typeface="Menlo" panose="020B0609030804020204" pitchFamily="49" charset="0"/>
              </a:rPr>
              <a:t>(k - 2);</a:t>
            </a:r>
          </a:p>
          <a:p>
            <a:r>
              <a:rPr lang="en-US" sz="1100">
                <a:latin typeface="Menlo" panose="020B0609030804020204" pitchFamily="49" charset="0"/>
              </a:rPr>
              <a:t>    } </a:t>
            </a:r>
            <a:r>
              <a:rPr lang="en-US" sz="1100" b="1">
                <a:solidFill>
                  <a:srgbClr val="7F0055"/>
                </a:solidFill>
                <a:latin typeface="Menlo" panose="020B0609030804020204" pitchFamily="49" charset="0"/>
              </a:rPr>
              <a:t>else</a:t>
            </a:r>
            <a:r>
              <a:rPr lang="en-US" sz="1100">
                <a:latin typeface="Menlo" panose="020B0609030804020204" pitchFamily="49" charset="0"/>
              </a:rPr>
              <a:t> {</a:t>
            </a:r>
          </a:p>
          <a:p>
            <a:r>
              <a:rPr lang="en-US" sz="1100">
                <a:latin typeface="Menlo" panose="020B0609030804020204" pitchFamily="49" charset="0"/>
              </a:rPr>
              <a:t>        Fkm2 = </a:t>
            </a:r>
            <a:r>
              <a:rPr lang="en-US" sz="1100" err="1">
                <a:solidFill>
                  <a:srgbClr val="000000"/>
                </a:solidFill>
                <a:latin typeface="Menlo" panose="020B0609030804020204" pitchFamily="49" charset="0"/>
              </a:rPr>
              <a:t>memoizedFib</a:t>
            </a:r>
            <a:r>
              <a:rPr lang="en-US" sz="1100">
                <a:latin typeface="Menlo" panose="020B0609030804020204" pitchFamily="49" charset="0"/>
              </a:rPr>
              <a:t>(k - 2);</a:t>
            </a:r>
          </a:p>
          <a:p>
            <a:r>
              <a:rPr lang="en-US" sz="1100">
                <a:latin typeface="Menlo" panose="020B0609030804020204" pitchFamily="49" charset="0"/>
              </a:rPr>
              <a:t>        </a:t>
            </a:r>
            <a:r>
              <a:rPr lang="en-US" sz="1100" err="1">
                <a:latin typeface="Menlo" panose="020B0609030804020204" pitchFamily="49" charset="0"/>
              </a:rPr>
              <a:t>table.put</a:t>
            </a:r>
            <a:r>
              <a:rPr lang="en-US" sz="1100">
                <a:latin typeface="Menlo" panose="020B0609030804020204" pitchFamily="49" charset="0"/>
              </a:rPr>
              <a:t>(k - 2, Fkm2);</a:t>
            </a:r>
          </a:p>
          <a:p>
            <a:r>
              <a:rPr lang="en-US" sz="1100">
                <a:latin typeface="Menlo" panose="020B0609030804020204" pitchFamily="49" charset="0"/>
              </a:rPr>
              <a:t>    }</a:t>
            </a:r>
            <a:br>
              <a:rPr lang="en-US" sz="1100">
                <a:latin typeface="Menlo" panose="020B0609030804020204" pitchFamily="49" charset="0"/>
              </a:rPr>
            </a:br>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return</a:t>
            </a:r>
            <a:r>
              <a:rPr lang="en-US" sz="1100">
                <a:latin typeface="Menlo" panose="020B0609030804020204" pitchFamily="49" charset="0"/>
              </a:rPr>
              <a:t> Fkm1 + Fkm2;</a:t>
            </a:r>
          </a:p>
          <a:p>
            <a:r>
              <a:rPr lang="en-US" sz="1100" u="sng">
                <a:latin typeface="Menlo" panose="020B0609030804020204" pitchFamily="49" charset="0"/>
              </a:rPr>
              <a:t>}</a:t>
            </a:r>
            <a:endParaRPr lang="en-US" sz="1100">
              <a:latin typeface="Menlo" panose="020B0609030804020204" pitchFamily="49" charset="0"/>
            </a:endParaRPr>
          </a:p>
        </p:txBody>
      </p:sp>
      <p:sp>
        <p:nvSpPr>
          <p:cNvPr id="5" name="TextBox 4">
            <a:extLst>
              <a:ext uri="{FF2B5EF4-FFF2-40B4-BE49-F238E27FC236}">
                <a16:creationId xmlns:a16="http://schemas.microsoft.com/office/drawing/2014/main" id="{B44BAAE0-1881-E3EC-4674-66A8734B8CD1}"/>
              </a:ext>
            </a:extLst>
          </p:cNvPr>
          <p:cNvSpPr txBox="1"/>
          <p:nvPr/>
        </p:nvSpPr>
        <p:spPr>
          <a:xfrm>
            <a:off x="3951798" y="2186609"/>
            <a:ext cx="4389120" cy="2585323"/>
          </a:xfrm>
          <a:prstGeom prst="rect">
            <a:avLst/>
          </a:prstGeom>
          <a:solidFill>
            <a:srgbClr val="F8DBEB"/>
          </a:solidFill>
          <a:ln>
            <a:solidFill>
              <a:schemeClr val="tx1"/>
            </a:solidFill>
          </a:ln>
        </p:spPr>
        <p:txBody>
          <a:bodyPr wrap="square" rtlCol="0">
            <a:spAutoFit/>
          </a:bodyPr>
          <a:lstStyle/>
          <a:p>
            <a:pPr algn="ctr"/>
            <a:r>
              <a:rPr lang="en-US">
                <a:latin typeface="Arial" panose="020B0604020202020204" pitchFamily="34" charset="0"/>
                <a:ea typeface="Segoe UI Emoji" panose="020B0502040204020203" pitchFamily="34" charset="0"/>
                <a:cs typeface="Arial" panose="020B0604020202020204" pitchFamily="34" charset="0"/>
              </a:rPr>
              <a:t>🧠 </a:t>
            </a:r>
            <a:r>
              <a:rPr lang="en-US" b="1">
                <a:latin typeface="Arial" panose="020B0604020202020204" pitchFamily="34" charset="0"/>
                <a:ea typeface="Segoe UI Emoji" panose="020B0502040204020203" pitchFamily="34" charset="0"/>
                <a:cs typeface="Arial" panose="020B0604020202020204" pitchFamily="34" charset="0"/>
              </a:rPr>
              <a:t>what's the runtime of each call to </a:t>
            </a:r>
            <a:r>
              <a:rPr lang="en-US" b="1" err="1">
                <a:latin typeface="Consolas" panose="020B0609020204030204" pitchFamily="49" charset="0"/>
                <a:ea typeface="Segoe UI Emoji" panose="020B0502040204020203" pitchFamily="34" charset="0"/>
                <a:cs typeface="Consolas" panose="020B0609020204030204" pitchFamily="49" charset="0"/>
              </a:rPr>
              <a:t>memoizedFib</a:t>
            </a:r>
            <a:r>
              <a:rPr lang="en-US" b="1">
                <a:latin typeface="Consolas" panose="020B0609020204030204" pitchFamily="49" charset="0"/>
                <a:ea typeface="Segoe UI Emoji" panose="020B0502040204020203" pitchFamily="34" charset="0"/>
                <a:cs typeface="Consolas" panose="020B0609020204030204" pitchFamily="49" charset="0"/>
              </a:rPr>
              <a:t>(...)</a:t>
            </a:r>
            <a:r>
              <a:rPr lang="en-US" b="1">
                <a:latin typeface="Arial" panose="020B0604020202020204" pitchFamily="34" charset="0"/>
                <a:ea typeface="Segoe UI Emoji" panose="020B0502040204020203" pitchFamily="34" charset="0"/>
                <a:cs typeface="Arial" panose="020B0604020202020204" pitchFamily="34" charset="0"/>
              </a:rPr>
              <a:t>?</a:t>
            </a:r>
          </a:p>
          <a:p>
            <a:endParaRPr lang="en-US">
              <a:latin typeface="Consolas" panose="020B0609020204030204" pitchFamily="49" charset="0"/>
              <a:ea typeface="Segoe UI Emoji" panose="020B0502040204020203" pitchFamily="34" charset="0"/>
              <a:cs typeface="Consolas" panose="020B0609020204030204" pitchFamily="49" charset="0"/>
            </a:endParaRPr>
          </a:p>
          <a:p>
            <a:r>
              <a:rPr lang="en-US">
                <a:latin typeface="Consolas" panose="020B0609020204030204" pitchFamily="49" charset="0"/>
                <a:ea typeface="Segoe UI Emoji" panose="020B0502040204020203" pitchFamily="34" charset="0"/>
                <a:cs typeface="Consolas" panose="020B0609020204030204" pitchFamily="49" charset="0"/>
              </a:rPr>
              <a:t>public static void main(...) {</a:t>
            </a:r>
          </a:p>
          <a:p>
            <a:r>
              <a:rPr lang="en-US">
                <a:latin typeface="Consolas" panose="020B0609020204030204" pitchFamily="49" charset="0"/>
                <a:ea typeface="Segoe UI Emoji" panose="020B0502040204020203" pitchFamily="34" charset="0"/>
                <a:cs typeface="Consolas" panose="020B0609020204030204" pitchFamily="49" charset="0"/>
              </a:rPr>
              <a:t>    int n = ...;</a:t>
            </a:r>
          </a:p>
          <a:p>
            <a:r>
              <a:rPr lang="en-US">
                <a:latin typeface="Consolas" panose="020B0609020204030204" pitchFamily="49" charset="0"/>
                <a:ea typeface="Segoe UI Emoji" panose="020B0502040204020203" pitchFamily="34" charset="0"/>
                <a:cs typeface="Consolas" panose="020B0609020204030204" pitchFamily="49" charset="0"/>
              </a:rPr>
              <a:t>    long a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a:t>
            </a:r>
          </a:p>
          <a:p>
            <a:r>
              <a:rPr lang="en-US">
                <a:latin typeface="Consolas" panose="020B0609020204030204" pitchFamily="49" charset="0"/>
                <a:ea typeface="Segoe UI Emoji" panose="020B0502040204020203" pitchFamily="34" charset="0"/>
                <a:cs typeface="Consolas" panose="020B0609020204030204" pitchFamily="49" charset="0"/>
              </a:rPr>
              <a:t>    long b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 - 1);</a:t>
            </a:r>
          </a:p>
          <a:p>
            <a:r>
              <a:rPr lang="en-US">
                <a:latin typeface="Consolas" panose="020B0609020204030204" pitchFamily="49" charset="0"/>
                <a:ea typeface="Segoe UI Emoji" panose="020B0502040204020203" pitchFamily="34" charset="0"/>
                <a:cs typeface="Consolas" panose="020B0609020204030204" pitchFamily="49" charset="0"/>
              </a:rPr>
              <a:t>    long c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 + 1);</a:t>
            </a:r>
          </a:p>
          <a:p>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401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inheritance</a:t>
            </a:r>
          </a:p>
        </p:txBody>
      </p:sp>
    </p:spTree>
    <p:extLst>
      <p:ext uri="{BB962C8B-B14F-4D97-AF65-F5344CB8AC3E}">
        <p14:creationId xmlns:p14="http://schemas.microsoft.com/office/powerpoint/2010/main" val="16866790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AB1695-6780-CB9F-DE46-991924AA2206}"/>
              </a:ext>
            </a:extLst>
          </p:cNvPr>
          <p:cNvSpPr>
            <a:spLocks noGrp="1"/>
          </p:cNvSpPr>
          <p:nvPr>
            <p:ph type="title"/>
          </p:nvPr>
        </p:nvSpPr>
        <p:spPr/>
        <p:txBody>
          <a:bodyPr/>
          <a:lstStyle/>
          <a:p>
            <a:pPr algn="l"/>
            <a:r>
              <a:rPr lang="en-US" sz="2800">
                <a:latin typeface="Consolas" panose="020B0609020204030204" pitchFamily="49" charset="0"/>
                <a:ea typeface="Segoe UI Emoji" panose="020B0502040204020203" pitchFamily="34" charset="0"/>
                <a:cs typeface="Consolas" panose="020B0609020204030204" pitchFamily="49" charset="0"/>
              </a:rPr>
              <a:t>int n = ...;</a:t>
            </a:r>
            <a:br>
              <a:rPr lang="en-US" sz="2800">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a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O(n)</a:t>
            </a:r>
            <a:br>
              <a:rPr lang="en-US" sz="2800">
                <a:highlight>
                  <a:srgbClr val="FFFF00"/>
                </a:highlight>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b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- 1);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O(1)</a:t>
            </a:r>
            <a:b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c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+ 1);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O(1)</a:t>
            </a:r>
            <a:endParaRPr lang="en-US" sz="2800" b="1">
              <a:highlight>
                <a:srgbClr val="FFFF00"/>
              </a:highlight>
            </a:endParaRPr>
          </a:p>
        </p:txBody>
      </p:sp>
    </p:spTree>
    <p:extLst>
      <p:ext uri="{BB962C8B-B14F-4D97-AF65-F5344CB8AC3E}">
        <p14:creationId xmlns:p14="http://schemas.microsoft.com/office/powerpoint/2010/main" val="265260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 </a:t>
            </a:r>
            <a:r>
              <a:rPr lang="en-US"/>
              <a:t>closed form fibonacci</a:t>
            </a:r>
          </a:p>
        </p:txBody>
      </p:sp>
    </p:spTree>
    <p:extLst>
      <p:ext uri="{BB962C8B-B14F-4D97-AF65-F5344CB8AC3E}">
        <p14:creationId xmlns:p14="http://schemas.microsoft.com/office/powerpoint/2010/main" val="9844879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AF854218-0E16-EDED-F152-170BD970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114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526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0CFA-7C61-9C87-4196-A02398A89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24ACB-DBAB-1FB6-C4A5-12CCA1BBBE3F}"/>
              </a:ext>
            </a:extLst>
          </p:cNvPr>
          <p:cNvSpPr>
            <a:spLocks noGrp="1"/>
          </p:cNvSpPr>
          <p:nvPr>
            <p:ph type="title"/>
          </p:nvPr>
        </p:nvSpPr>
        <p:spPr/>
        <p:txBody>
          <a:bodyPr/>
          <a:lstStyle/>
          <a:p>
            <a:r>
              <a:rPr lang="en-US"/>
              <a:t>exponentiation by squaring</a:t>
            </a:r>
          </a:p>
        </p:txBody>
      </p:sp>
    </p:spTree>
    <p:extLst>
      <p:ext uri="{BB962C8B-B14F-4D97-AF65-F5344CB8AC3E}">
        <p14:creationId xmlns:p14="http://schemas.microsoft.com/office/powerpoint/2010/main" val="3128466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4910-0CDC-1CF5-EA63-5D4D5ABFF0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E256F5-2C37-58EE-48DB-4516178274AD}"/>
              </a:ext>
            </a:extLst>
          </p:cNvPr>
          <p:cNvSpPr>
            <a:spLocks noGrp="1"/>
          </p:cNvSpPr>
          <p:nvPr>
            <p:ph type="title"/>
          </p:nvPr>
        </p:nvSpPr>
        <p:spPr/>
        <p:txBody>
          <a:bodyPr/>
          <a:lstStyle/>
          <a:p>
            <a:pPr algn="l"/>
            <a:r>
              <a:rPr lang="en-US" sz="2400" b="1">
                <a:solidFill>
                  <a:schemeClr val="bg2">
                    <a:lumMod val="60000"/>
                    <a:lumOff val="40000"/>
                  </a:schemeClr>
                </a:solidFill>
              </a:rPr>
              <a:t>note:</a:t>
            </a:r>
            <a:r>
              <a:rPr lang="en-US" sz="2400">
                <a:solidFill>
                  <a:schemeClr val="bg2">
                    <a:lumMod val="60000"/>
                    <a:lumOff val="40000"/>
                  </a:schemeClr>
                </a:solidFill>
              </a:rPr>
              <a:t> there is actually a log(n) algorithm using matrices and "exponentiation by squaring"</a:t>
            </a:r>
            <a:br>
              <a:rPr lang="en-US" sz="2400">
                <a:solidFill>
                  <a:schemeClr val="bg2">
                    <a:lumMod val="60000"/>
                    <a:lumOff val="40000"/>
                  </a:schemeClr>
                </a:solidFill>
              </a:rPr>
            </a:br>
            <a:br>
              <a:rPr lang="en-US" sz="2400">
                <a:solidFill>
                  <a:schemeClr val="bg2">
                    <a:lumMod val="60000"/>
                    <a:lumOff val="40000"/>
                  </a:schemeClr>
                </a:solidFill>
              </a:rPr>
            </a:br>
            <a:r>
              <a:rPr lang="en-US" sz="2400">
                <a:solidFill>
                  <a:schemeClr val="bg2">
                    <a:lumMod val="60000"/>
                    <a:lumOff val="40000"/>
                  </a:schemeClr>
                </a:solidFill>
              </a:rPr>
              <a:t>this algorithm does NOT have floating point problems</a:t>
            </a:r>
            <a:br>
              <a:rPr lang="en-US" sz="2400">
                <a:solidFill>
                  <a:schemeClr val="bg2">
                    <a:lumMod val="60000"/>
                    <a:lumOff val="40000"/>
                  </a:schemeClr>
                </a:solidFill>
              </a:rPr>
            </a:br>
            <a:r>
              <a:rPr lang="en-US" sz="2400">
                <a:solidFill>
                  <a:schemeClr val="bg2">
                    <a:lumMod val="60000"/>
                    <a:lumOff val="40000"/>
                  </a:schemeClr>
                </a:solidFill>
              </a:rPr>
              <a:t>(all numbers are integers)</a:t>
            </a:r>
            <a:endParaRPr lang="en-US" sz="2400" b="1">
              <a:solidFill>
                <a:schemeClr val="bg2">
                  <a:lumMod val="60000"/>
                  <a:lumOff val="40000"/>
                </a:schemeClr>
              </a:solidFill>
            </a:endParaRPr>
          </a:p>
        </p:txBody>
      </p:sp>
    </p:spTree>
    <p:extLst>
      <p:ext uri="{BB962C8B-B14F-4D97-AF65-F5344CB8AC3E}">
        <p14:creationId xmlns:p14="http://schemas.microsoft.com/office/powerpoint/2010/main" val="11954092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We Calculate Fibonacci Numbers ?How to find nth term using Matrix  Exponentiation with only O(logn) complexity? | by Marvin Raval | Medium">
            <a:extLst>
              <a:ext uri="{FF2B5EF4-FFF2-40B4-BE49-F238E27FC236}">
                <a16:creationId xmlns:a16="http://schemas.microsoft.com/office/drawing/2014/main" id="{2D3AEA76-1E4D-4087-5D54-06486F645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219200"/>
            <a:ext cx="6083300" cy="2705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1842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1099B-54D1-653A-E3EB-A0490023CE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6A903C-4711-6883-DF46-A40313EC57CB}"/>
              </a:ext>
            </a:extLst>
          </p:cNvPr>
          <p:cNvSpPr>
            <a:spLocks noGrp="1"/>
          </p:cNvSpPr>
          <p:nvPr>
            <p:ph type="title"/>
          </p:nvPr>
        </p:nvSpPr>
        <p:spPr>
          <a:xfrm>
            <a:off x="457200" y="254916"/>
            <a:ext cx="3884212" cy="1065001"/>
          </a:xfrm>
        </p:spPr>
        <p:txBody>
          <a:bodyPr/>
          <a:lstStyle/>
          <a:p>
            <a:r>
              <a:rPr lang="en-US" sz="6600" b="1" dirty="0"/>
              <a:t>Week11b</a:t>
            </a:r>
          </a:p>
        </p:txBody>
      </p:sp>
      <p:sp>
        <p:nvSpPr>
          <p:cNvPr id="4" name="Content Placeholder 3">
            <a:extLst>
              <a:ext uri="{FF2B5EF4-FFF2-40B4-BE49-F238E27FC236}">
                <a16:creationId xmlns:a16="http://schemas.microsoft.com/office/drawing/2014/main" id="{6E75357C-A87F-9703-8FA7-BC96DEB4E98E}"/>
              </a:ext>
            </a:extLst>
          </p:cNvPr>
          <p:cNvSpPr>
            <a:spLocks noGrp="1"/>
          </p:cNvSpPr>
          <p:nvPr>
            <p:ph sz="quarter" idx="10"/>
          </p:nvPr>
        </p:nvSpPr>
        <p:spPr>
          <a:xfrm>
            <a:off x="457200" y="1319917"/>
            <a:ext cx="3741089" cy="2894768"/>
          </a:xfrm>
        </p:spPr>
        <p:txBody>
          <a:bodyPr>
            <a:normAutofit/>
          </a:bodyPr>
          <a:lstStyle/>
          <a:p>
            <a:r>
              <a:rPr lang="en-US" sz="2400" dirty="0"/>
              <a:t>Fibonacci wrapup</a:t>
            </a:r>
          </a:p>
          <a:p>
            <a:r>
              <a:rPr lang="en-US" sz="2400" dirty="0"/>
              <a:t>recursion example</a:t>
            </a:r>
          </a:p>
        </p:txBody>
      </p:sp>
      <p:sp>
        <p:nvSpPr>
          <p:cNvPr id="7" name="TextBox 6">
            <a:extLst>
              <a:ext uri="{FF2B5EF4-FFF2-40B4-BE49-F238E27FC236}">
                <a16:creationId xmlns:a16="http://schemas.microsoft.com/office/drawing/2014/main" id="{506F0D9F-D2B1-FC15-2E9F-C22D30AD3FFC}"/>
              </a:ext>
            </a:extLst>
          </p:cNvPr>
          <p:cNvSpPr txBox="1"/>
          <p:nvPr/>
        </p:nvSpPr>
        <p:spPr>
          <a:xfrm>
            <a:off x="4341412" y="709702"/>
            <a:ext cx="4345388" cy="3724096"/>
          </a:xfrm>
          <a:prstGeom prst="rect">
            <a:avLst/>
          </a:prstGeom>
          <a:solidFill>
            <a:schemeClr val="bg1">
              <a:lumMod val="85000"/>
            </a:schemeClr>
          </a:solidFill>
          <a:ln w="12700">
            <a:solidFill>
              <a:schemeClr val="tx1"/>
            </a:solidFill>
          </a:ln>
        </p:spPr>
        <p:txBody>
          <a:bodyPr wrap="square">
            <a:spAutoFit/>
          </a:bodyPr>
          <a:lstStyle/>
          <a:p>
            <a:r>
              <a:rPr lang="en-US" sz="3600" b="1" dirty="0">
                <a:effectLst/>
                <a:latin typeface="Arial" panose="020B0604020202020204" pitchFamily="34" charset="0"/>
                <a:cs typeface="Arial" panose="020B0604020202020204" pitchFamily="34" charset="0"/>
              </a:rPr>
              <a:t>WARMUP</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Say n = 64</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Your goal is to compute </a:t>
            </a:r>
            <a:r>
              <a:rPr lang="en-US" sz="2000" b="1" dirty="0">
                <a:latin typeface="Arial" panose="020B0604020202020204" pitchFamily="34" charset="0"/>
                <a:cs typeface="Arial" panose="020B0604020202020204" pitchFamily="34" charset="0"/>
              </a:rPr>
              <a:t>3^n</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("3 to the n-th power") using only the multiplication operator (*)</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Give an O(n) algorithm</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Give an O(log n) algorithm</a:t>
            </a:r>
          </a:p>
        </p:txBody>
      </p:sp>
      <p:sp>
        <p:nvSpPr>
          <p:cNvPr id="8" name="Oval 7">
            <a:extLst>
              <a:ext uri="{FF2B5EF4-FFF2-40B4-BE49-F238E27FC236}">
                <a16:creationId xmlns:a16="http://schemas.microsoft.com/office/drawing/2014/main" id="{DBF08EAC-B4D8-2DA1-FCCD-25502AF767B7}"/>
              </a:ext>
            </a:extLst>
          </p:cNvPr>
          <p:cNvSpPr/>
          <p:nvPr/>
        </p:nvSpPr>
        <p:spPr>
          <a:xfrm>
            <a:off x="-25840" y="2283004"/>
            <a:ext cx="4218167" cy="4218167"/>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wrap="square" rtlCol="0" anchor="ctr">
            <a:prstTxWarp prst="textArchUp">
              <a:avLst/>
            </a:prstTxWarp>
          </a:bodyPr>
          <a:lstStyle/>
          <a:p>
            <a:pPr algn="ct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j-cs"/>
              </a:rPr>
              <a:t>🦜🦜🦜🦜🦜🦜🦜🦜</a:t>
            </a: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rPr>
              <a:t>🦜</a:t>
            </a: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j-cs"/>
              </a:rPr>
              <a:t>🦜🦜</a:t>
            </a:r>
            <a:endParaRPr lang="en-US" sz="1800">
              <a:latin typeface="Segoe UI Emoji" panose="020B0502040204020203" pitchFamily="34" charset="0"/>
              <a:ea typeface="Segoe UI Emoji" panose="020B0502040204020203" pitchFamily="34" charset="0"/>
            </a:endParaRPr>
          </a:p>
          <a:p>
            <a:pPr algn="ctr"/>
            <a:endParaRPr lang="en-US">
              <a:latin typeface="Segoe UI Emoji" panose="020B0502040204020203" pitchFamily="34" charset="0"/>
              <a:ea typeface="Segoe UI Emoji" panose="020B0502040204020203" pitchFamily="34" charset="0"/>
            </a:endParaRPr>
          </a:p>
        </p:txBody>
      </p:sp>
      <p:pic>
        <p:nvPicPr>
          <p:cNvPr id="13" name="Picture 12">
            <a:extLst>
              <a:ext uri="{FF2B5EF4-FFF2-40B4-BE49-F238E27FC236}">
                <a16:creationId xmlns:a16="http://schemas.microsoft.com/office/drawing/2014/main" id="{DA53B611-7408-BFEA-1C9F-D6DE4E0860D9}"/>
              </a:ext>
            </a:extLst>
          </p:cNvPr>
          <p:cNvPicPr>
            <a:picLocks noChangeAspect="1"/>
          </p:cNvPicPr>
          <p:nvPr/>
        </p:nvPicPr>
        <p:blipFill rotWithShape="1">
          <a:blip r:embed="rId2"/>
          <a:srcRect t="53971"/>
          <a:stretch/>
        </p:blipFill>
        <p:spPr>
          <a:xfrm>
            <a:off x="-255607" y="2544856"/>
            <a:ext cx="4266051" cy="3106271"/>
          </a:xfrm>
          <a:prstGeom prst="rect">
            <a:avLst/>
          </a:prstGeom>
        </p:spPr>
      </p:pic>
    </p:spTree>
    <p:extLst>
      <p:ext uri="{BB962C8B-B14F-4D97-AF65-F5344CB8AC3E}">
        <p14:creationId xmlns:p14="http://schemas.microsoft.com/office/powerpoint/2010/main" val="38719807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recursive</a:t>
            </a:r>
            <a:br>
              <a:rPr lang="en-US"/>
            </a:br>
            <a:r>
              <a:rPr lang="en-US"/>
              <a:t>fibonacci wrapup</a:t>
            </a:r>
          </a:p>
        </p:txBody>
      </p:sp>
    </p:spTree>
    <p:extLst>
      <p:ext uri="{BB962C8B-B14F-4D97-AF65-F5344CB8AC3E}">
        <p14:creationId xmlns:p14="http://schemas.microsoft.com/office/powerpoint/2010/main" val="2471343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F006E-7EB2-D840-08AD-BC6F60A8A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749C54-E224-54C0-88BD-F21358ABBC7D}"/>
              </a:ext>
            </a:extLst>
          </p:cNvPr>
          <p:cNvSpPr>
            <a:spLocks noGrp="1"/>
          </p:cNvSpPr>
          <p:nvPr>
            <p:ph type="title"/>
          </p:nvPr>
        </p:nvSpPr>
        <p:spPr/>
        <p:txBody>
          <a:bodyPr/>
          <a:lstStyle/>
          <a:p>
            <a:r>
              <a:rPr lang="en-US" b="1"/>
              <a:t>review:</a:t>
            </a:r>
            <a:br>
              <a:rPr lang="en-US" b="1"/>
            </a:br>
            <a:r>
              <a:rPr lang="en-US"/>
              <a:t>bad bad very bad</a:t>
            </a:r>
            <a:br>
              <a:rPr lang="en-US" b="1"/>
            </a:br>
            <a:r>
              <a:rPr lang="en-US"/>
              <a:t>recursive O(2^n) fibonacci</a:t>
            </a:r>
          </a:p>
        </p:txBody>
      </p:sp>
    </p:spTree>
    <p:extLst>
      <p:ext uri="{BB962C8B-B14F-4D97-AF65-F5344CB8AC3E}">
        <p14:creationId xmlns:p14="http://schemas.microsoft.com/office/powerpoint/2010/main" val="250705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lstStyle/>
          <a:p>
            <a:r>
              <a:rPr lang="en-US"/>
              <a:t>one class can </a:t>
            </a:r>
            <a:r>
              <a:rPr lang="en-US" b="1"/>
              <a:t>inherit</a:t>
            </a:r>
            <a:r>
              <a:rPr lang="en-US"/>
              <a:t> from another</a:t>
            </a:r>
          </a:p>
        </p:txBody>
      </p:sp>
      <p:sp>
        <p:nvSpPr>
          <p:cNvPr id="5" name="Content Placeholder 4">
            <a:extLst>
              <a:ext uri="{FF2B5EF4-FFF2-40B4-BE49-F238E27FC236}">
                <a16:creationId xmlns:a16="http://schemas.microsoft.com/office/drawing/2014/main" id="{A62B7E5C-CC46-8E88-5E01-1F85B5B5236A}"/>
              </a:ext>
            </a:extLst>
          </p:cNvPr>
          <p:cNvSpPr>
            <a:spLocks noGrp="1"/>
          </p:cNvSpPr>
          <p:nvPr>
            <p:ph sz="quarter" idx="10"/>
          </p:nvPr>
        </p:nvSpPr>
        <p:spPr/>
        <p:txBody>
          <a:bodyPr/>
          <a:lstStyle/>
          <a:p>
            <a:r>
              <a:rPr lang="en-US"/>
              <a:t>a</a:t>
            </a:r>
            <a:r>
              <a:rPr lang="en-US" b="1"/>
              <a:t> child class</a:t>
            </a:r>
            <a:r>
              <a:rPr lang="en-US"/>
              <a:t> (</a:t>
            </a:r>
            <a:r>
              <a:rPr lang="en-US" b="1"/>
              <a:t>derived class</a:t>
            </a:r>
            <a:r>
              <a:rPr lang="en-US"/>
              <a:t>, </a:t>
            </a:r>
            <a:r>
              <a:rPr lang="en-US" b="1"/>
              <a:t>subclass</a:t>
            </a:r>
            <a:r>
              <a:rPr lang="en-US"/>
              <a:t>) inherits from</a:t>
            </a:r>
            <a:br>
              <a:rPr lang="en-US"/>
            </a:br>
            <a:r>
              <a:rPr lang="en-US"/>
              <a:t>its </a:t>
            </a:r>
            <a:r>
              <a:rPr lang="en-US" b="1"/>
              <a:t>parent class</a:t>
            </a:r>
            <a:r>
              <a:rPr lang="en-US"/>
              <a:t> (</a:t>
            </a:r>
            <a:r>
              <a:rPr lang="en-US" b="1"/>
              <a:t>base class</a:t>
            </a:r>
            <a:r>
              <a:rPr lang="en-US"/>
              <a:t>, </a:t>
            </a:r>
            <a:r>
              <a:rPr lang="en-US" b="1"/>
              <a:t>superclass</a:t>
            </a:r>
            <a:r>
              <a:rPr lang="en-US"/>
              <a:t>)</a:t>
            </a:r>
          </a:p>
          <a:p>
            <a:pPr lvl="1"/>
            <a:r>
              <a:rPr lang="en-US"/>
              <a:t>a child </a:t>
            </a:r>
            <a:r>
              <a:rPr lang="en-US" b="1"/>
              <a:t>inherits</a:t>
            </a:r>
            <a:r>
              <a:rPr lang="en-US"/>
              <a:t> (gets, has) its parents' variables and functions</a:t>
            </a:r>
          </a:p>
        </p:txBody>
      </p:sp>
      <p:sp>
        <p:nvSpPr>
          <p:cNvPr id="6" name="TextBox 5">
            <a:extLst>
              <a:ext uri="{FF2B5EF4-FFF2-40B4-BE49-F238E27FC236}">
                <a16:creationId xmlns:a16="http://schemas.microsoft.com/office/drawing/2014/main" id="{4909D4A2-33D3-4071-84CD-639D7E8842DC}"/>
              </a:ext>
            </a:extLst>
          </p:cNvPr>
          <p:cNvSpPr txBox="1"/>
          <p:nvPr/>
        </p:nvSpPr>
        <p:spPr>
          <a:xfrm>
            <a:off x="4686300" y="2496053"/>
            <a:ext cx="4114800" cy="240681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Cow</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boolean </a:t>
            </a:r>
            <a:r>
              <a:rPr lang="en-US" sz="1600">
                <a:latin typeface="Consolas" panose="020B0609020204030204" pitchFamily="49" charset="0"/>
                <a:cs typeface="Consolas" panose="020B0609020204030204" pitchFamily="49" charset="0"/>
              </a:rPr>
              <a:t>beginFrame(</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endParaRPr lang="en-US" sz="1600">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mouseX;</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mouseY;</a:t>
            </a:r>
          </a:p>
          <a:p>
            <a:pPr lvl="0" defTabSz="342886">
              <a:spcBef>
                <a:spcPct val="20000"/>
              </a:spcBef>
              <a:buClr>
                <a:srgbClr val="FFFFFF">
                  <a:lumMod val="65000"/>
                </a:srgbClr>
              </a:buClr>
            </a:pPr>
            <a:r>
              <a:rPr lang="en-US" sz="1600">
                <a:solidFill>
                  <a:srgbClr val="01126C"/>
                </a:solidFill>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solidFill>
                  <a:srgbClr val="01126C"/>
                </a:solidFill>
                <a:latin typeface="Consolas" panose="020B0609020204030204" pitchFamily="49" charset="0"/>
                <a:cs typeface="Consolas" panose="020B0609020204030204" pitchFamily="49" charset="0"/>
              </a:rPr>
              <a:t> boolean </a:t>
            </a:r>
            <a:r>
              <a:rPr lang="en-US" sz="1600">
                <a:latin typeface="Consolas" panose="020B0609020204030204" pitchFamily="49" charset="0"/>
                <a:cs typeface="Consolas" panose="020B0609020204030204" pitchFamily="49" charset="0"/>
              </a:rPr>
              <a:t>keyPressed(</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solidFill>
                  <a:schemeClr val="bg2">
                    <a:lumMod val="60000"/>
                    <a:lumOff val="40000"/>
                  </a:schemeClr>
                </a:solidFill>
                <a:latin typeface="Consolas" panose="020B0609020204030204" pitchFamily="49" charset="0"/>
                <a:cs typeface="Consolas" panose="020B0609020204030204" pitchFamily="49" charset="0"/>
              </a:rPr>
              <a:t>    ...</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10" name="TextBox 9">
            <a:extLst>
              <a:ext uri="{FF2B5EF4-FFF2-40B4-BE49-F238E27FC236}">
                <a16:creationId xmlns:a16="http://schemas.microsoft.com/office/drawing/2014/main" id="{E508DF2F-620B-E7FE-580F-D1D554D1B19B}"/>
              </a:ext>
            </a:extLst>
          </p:cNvPr>
          <p:cNvSpPr txBox="1"/>
          <p:nvPr/>
        </p:nvSpPr>
        <p:spPr>
          <a:xfrm>
            <a:off x="457200" y="2238685"/>
            <a:ext cx="4114800" cy="244374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 Cow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Cow</a:t>
            </a:r>
            <a:r>
              <a:rPr lang="en-US" sz="1600">
                <a:effectLst/>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9840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3631D-C838-B2DA-035C-B72E03C129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4C5C76-7249-10FE-29B8-40FD04AF4599}"/>
              </a:ext>
            </a:extLst>
          </p:cNvPr>
          <p:cNvSpPr>
            <a:spLocks noGrp="1"/>
          </p:cNvSpPr>
          <p:nvPr>
            <p:ph type="title"/>
          </p:nvPr>
        </p:nvSpPr>
        <p:spPr/>
        <p:txBody>
          <a:bodyPr>
            <a:normAutofit fontScale="90000"/>
          </a:bodyPr>
          <a:lstStyle/>
          <a:p>
            <a:r>
              <a:rPr lang="en-US" b="1"/>
              <a:t>🐌 </a:t>
            </a:r>
            <a:r>
              <a:rPr lang="en-US"/>
              <a:t>recursive O(2^n) fibonacci</a:t>
            </a:r>
            <a:endParaRPr lang="en-US" b="1"/>
          </a:p>
        </p:txBody>
      </p:sp>
      <p:sp>
        <p:nvSpPr>
          <p:cNvPr id="6" name="TextBox 5">
            <a:extLst>
              <a:ext uri="{FF2B5EF4-FFF2-40B4-BE49-F238E27FC236}">
                <a16:creationId xmlns:a16="http://schemas.microsoft.com/office/drawing/2014/main" id="{081AC283-F901-2DAE-A3C5-1667501483A1}"/>
              </a:ext>
            </a:extLst>
          </p:cNvPr>
          <p:cNvSpPr txBox="1"/>
          <p:nvPr/>
        </p:nvSpPr>
        <p:spPr>
          <a:xfrm>
            <a:off x="457200" y="1150991"/>
            <a:ext cx="8229600" cy="1520416"/>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k)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fib(k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586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9D7D7-0519-1D3B-136D-83098B77E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AA01D1-51C8-B66D-D1B5-CD018CDCCF07}"/>
              </a:ext>
            </a:extLst>
          </p:cNvPr>
          <p:cNvSpPr>
            <a:spLocks noGrp="1"/>
          </p:cNvSpPr>
          <p:nvPr>
            <p:ph type="title"/>
          </p:nvPr>
        </p:nvSpPr>
        <p:spPr/>
        <p:txBody>
          <a:bodyPr/>
          <a:lstStyle/>
          <a:p>
            <a:r>
              <a:rPr lang="en-US" b="1"/>
              <a:t>review:</a:t>
            </a:r>
            <a:br>
              <a:rPr lang="en-US" b="1"/>
            </a:br>
            <a:r>
              <a:rPr lang="en-US"/>
              <a:t>recursive memoized</a:t>
            </a:r>
            <a:br>
              <a:rPr lang="en-US"/>
            </a:br>
            <a:r>
              <a:rPr lang="en-US"/>
              <a:t>O(n) fibonacci</a:t>
            </a:r>
          </a:p>
        </p:txBody>
      </p:sp>
    </p:spTree>
    <p:extLst>
      <p:ext uri="{BB962C8B-B14F-4D97-AF65-F5344CB8AC3E}">
        <p14:creationId xmlns:p14="http://schemas.microsoft.com/office/powerpoint/2010/main" val="35333043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60AC-EE23-AD4B-6D95-478A100602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E1259C-36BB-C06B-B2DD-581350EA1F91}"/>
              </a:ext>
            </a:extLst>
          </p:cNvPr>
          <p:cNvSpPr>
            <a:spLocks noGrp="1"/>
          </p:cNvSpPr>
          <p:nvPr>
            <p:ph type="title"/>
          </p:nvPr>
        </p:nvSpPr>
        <p:spPr>
          <a:xfrm>
            <a:off x="457200" y="-21089"/>
            <a:ext cx="8229600" cy="667168"/>
          </a:xfrm>
        </p:spPr>
        <p:txBody>
          <a:bodyPr>
            <a:normAutofit/>
          </a:bodyPr>
          <a:lstStyle/>
          <a:p>
            <a:r>
              <a:rPr lang="en-US" b="1"/>
              <a:t>🙂 </a:t>
            </a:r>
            <a:r>
              <a:rPr lang="en-US" err="1"/>
              <a:t>memoized</a:t>
            </a:r>
            <a:r>
              <a:rPr lang="en-US"/>
              <a:t> recursive O(n) </a:t>
            </a:r>
            <a:r>
              <a:rPr lang="en-US" err="1"/>
              <a:t>fibonacci</a:t>
            </a:r>
            <a:endParaRPr lang="en-US" b="1"/>
          </a:p>
        </p:txBody>
      </p:sp>
      <p:sp>
        <p:nvSpPr>
          <p:cNvPr id="6" name="TextBox 5">
            <a:extLst>
              <a:ext uri="{FF2B5EF4-FFF2-40B4-BE49-F238E27FC236}">
                <a16:creationId xmlns:a16="http://schemas.microsoft.com/office/drawing/2014/main" id="{2DF77FF3-E5E1-49FB-72A8-626FE0693607}"/>
              </a:ext>
            </a:extLst>
          </p:cNvPr>
          <p:cNvSpPr txBox="1"/>
          <p:nvPr/>
        </p:nvSpPr>
        <p:spPr>
          <a:xfrm>
            <a:off x="457200" y="619185"/>
            <a:ext cx="8229600" cy="4524315"/>
          </a:xfrm>
          <a:prstGeom prst="rect">
            <a:avLst/>
          </a:prstGeom>
          <a:noFill/>
          <a:ln>
            <a:solidFill>
              <a:schemeClr val="tx1"/>
            </a:solidFill>
          </a:ln>
        </p:spPr>
        <p:txBody>
          <a:bodyPr wrap="square" rtlCol="0">
            <a:spAutoFit/>
          </a:bodyPr>
          <a:lstStyle/>
          <a:p>
            <a:r>
              <a:rPr lang="en-US" sz="1200">
                <a:solidFill>
                  <a:srgbClr val="00B050"/>
                </a:solidFill>
                <a:latin typeface="Consolas"/>
                <a:ea typeface="Segoe UI Emoji" panose="020B0502040204020203" pitchFamily="34" charset="0"/>
              </a:rPr>
              <a:t>// </a:t>
            </a:r>
            <a:r>
              <a:rPr lang="en-US" sz="1200" b="1">
                <a:solidFill>
                  <a:srgbClr val="00B050"/>
                </a:solidFill>
                <a:latin typeface="Consolas"/>
                <a:ea typeface="Segoe UI Emoji" panose="020B0502040204020203" pitchFamily="34" charset="0"/>
              </a:rPr>
              <a:t>NOTE:</a:t>
            </a:r>
            <a:r>
              <a:rPr lang="en-US" sz="1200">
                <a:solidFill>
                  <a:srgbClr val="00B050"/>
                </a:solidFill>
                <a:latin typeface="Consolas"/>
                <a:ea typeface="Segoe UI Emoji" panose="020B0502040204020203" pitchFamily="34" charset="0"/>
              </a:rPr>
              <a:t> Could also have used an array, with, for example, value 0 meaning "not yet computed."</a:t>
            </a:r>
            <a:endParaRPr lang="en-US" sz="1200" b="1">
              <a:solidFill>
                <a:srgbClr val="7F0055"/>
              </a:solidFill>
              <a:latin typeface="Menlo" panose="020B0609030804020204" pitchFamily="49" charset="0"/>
            </a:endParaRPr>
          </a:p>
          <a:p>
            <a:r>
              <a:rPr lang="en-US" sz="1200" b="1">
                <a:solidFill>
                  <a:srgbClr val="7F0055"/>
                </a:solidFill>
                <a:latin typeface="Menlo" panose="020B0609030804020204" pitchFamily="49" charset="0"/>
              </a:rPr>
              <a:t>static</a:t>
            </a:r>
            <a:r>
              <a:rPr lang="en-US" sz="1200">
                <a:latin typeface="Menlo" panose="020B0609030804020204" pitchFamily="49" charset="0"/>
              </a:rPr>
              <a:t> HashMap&lt;Integer, Long&gt; </a:t>
            </a:r>
            <a:r>
              <a:rPr lang="en-US" sz="1200" i="1">
                <a:solidFill>
                  <a:srgbClr val="0000C0"/>
                </a:solidFill>
                <a:latin typeface="Menlo" panose="020B0609030804020204" pitchFamily="49" charset="0"/>
              </a:rPr>
              <a:t>table</a:t>
            </a:r>
            <a:r>
              <a:rPr lang="en-US" sz="1200">
                <a:latin typeface="Menlo" panose="020B0609030804020204" pitchFamily="49" charset="0"/>
              </a:rPr>
              <a:t> = </a:t>
            </a:r>
            <a:r>
              <a:rPr lang="en-US" sz="1200" b="1">
                <a:solidFill>
                  <a:srgbClr val="7F0055"/>
                </a:solidFill>
                <a:latin typeface="Menlo" panose="020B0609030804020204" pitchFamily="49" charset="0"/>
              </a:rPr>
              <a:t>new</a:t>
            </a:r>
            <a:r>
              <a:rPr lang="en-US" sz="1200">
                <a:latin typeface="Menlo" panose="020B0609030804020204" pitchFamily="49" charset="0"/>
              </a:rPr>
              <a:t> HashMap&lt;&gt;();</a:t>
            </a:r>
          </a:p>
          <a:p>
            <a:r>
              <a:rPr lang="en-US" sz="1200" b="1">
                <a:solidFill>
                  <a:srgbClr val="7F0055"/>
                </a:solidFill>
                <a:latin typeface="Menlo" panose="020B0609030804020204" pitchFamily="49" charset="0"/>
              </a:rPr>
              <a:t>static</a:t>
            </a:r>
            <a:r>
              <a:rPr lang="en-US" sz="1200">
                <a:solidFill>
                  <a:srgbClr val="000000"/>
                </a:solidFill>
                <a:latin typeface="Menlo" panose="020B0609030804020204" pitchFamily="49" charset="0"/>
              </a:rPr>
              <a:t> </a:t>
            </a:r>
            <a:r>
              <a:rPr lang="en-US" sz="1200" b="1">
                <a:solidFill>
                  <a:srgbClr val="7F0055"/>
                </a:solidFill>
                <a:latin typeface="Menlo" panose="020B0609030804020204" pitchFamily="49" charset="0"/>
              </a:rPr>
              <a:t>long</a:t>
            </a:r>
            <a:r>
              <a:rPr lang="en-US" sz="1200">
                <a:solidFill>
                  <a:srgbClr val="000000"/>
                </a:solidFill>
                <a:latin typeface="Menlo" panose="020B0609030804020204" pitchFamily="49" charset="0"/>
              </a:rPr>
              <a:t> fib(</a:t>
            </a:r>
            <a:r>
              <a:rPr lang="en-US" sz="1200" b="1">
                <a:solidFill>
                  <a:srgbClr val="7F0055"/>
                </a:solidFill>
                <a:latin typeface="Menlo" panose="020B0609030804020204" pitchFamily="49" charset="0"/>
              </a:rPr>
              <a:t>int</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k</a:t>
            </a:r>
            <a:r>
              <a:rPr lang="en-US" sz="1200">
                <a:solidFill>
                  <a:srgbClr val="000000"/>
                </a:solidFill>
                <a:latin typeface="Menlo" panose="020B0609030804020204" pitchFamily="49" charset="0"/>
              </a:rPr>
              <a:t>) {</a:t>
            </a: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a:solidFill>
                  <a:srgbClr val="6A3E3E"/>
                </a:solidFill>
                <a:latin typeface="Menlo" panose="020B0609030804020204" pitchFamily="49" charset="0"/>
              </a:rPr>
              <a:t>k</a:t>
            </a:r>
            <a:r>
              <a:rPr lang="en-US" sz="1200">
                <a:latin typeface="Menlo" panose="020B0609030804020204" pitchFamily="49" charset="0"/>
              </a:rPr>
              <a:t> == 0) { </a:t>
            </a:r>
            <a:r>
              <a:rPr lang="en-US" sz="1200" b="1">
                <a:solidFill>
                  <a:srgbClr val="7F0055"/>
                </a:solidFill>
                <a:latin typeface="Menlo" panose="020B0609030804020204" pitchFamily="49" charset="0"/>
              </a:rPr>
              <a:t>return</a:t>
            </a:r>
            <a:r>
              <a:rPr lang="en-US" sz="1200">
                <a:latin typeface="Menlo" panose="020B0609030804020204" pitchFamily="49" charset="0"/>
              </a:rPr>
              <a:t> 0; }</a:t>
            </a: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a:solidFill>
                  <a:srgbClr val="6A3E3E"/>
                </a:solidFill>
                <a:latin typeface="Menlo" panose="020B0609030804020204" pitchFamily="49" charset="0"/>
              </a:rPr>
              <a:t>k</a:t>
            </a:r>
            <a:r>
              <a:rPr lang="en-US" sz="1200">
                <a:latin typeface="Menlo" panose="020B0609030804020204" pitchFamily="49" charset="0"/>
              </a:rPr>
              <a:t> == 1) { </a:t>
            </a:r>
            <a:r>
              <a:rPr lang="en-US" sz="1200" b="1">
                <a:solidFill>
                  <a:srgbClr val="7F0055"/>
                </a:solidFill>
                <a:latin typeface="Menlo" panose="020B0609030804020204" pitchFamily="49" charset="0"/>
              </a:rPr>
              <a:t>return</a:t>
            </a:r>
            <a:r>
              <a:rPr lang="en-US" sz="1200">
                <a:latin typeface="Menlo" panose="020B0609030804020204" pitchFamily="49" charset="0"/>
              </a:rPr>
              <a:t> 1; }</a:t>
            </a:r>
          </a:p>
          <a:p>
            <a:endParaRPr lang="en-US" sz="1200">
              <a:latin typeface="Menlo" panose="020B0609030804020204" pitchFamily="49" charset="0"/>
            </a:endParaRPr>
          </a:p>
          <a:p>
            <a:r>
              <a:rPr lang="en-US" sz="1200" b="1">
                <a:solidFill>
                  <a:srgbClr val="7F0055"/>
                </a:solidFill>
                <a:latin typeface="Menlo" panose="020B0609030804020204" pitchFamily="49" charset="0"/>
              </a:rPr>
              <a:t>  long</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Fkm1</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i="1">
                <a:solidFill>
                  <a:srgbClr val="0000C0"/>
                </a:solidFill>
                <a:latin typeface="Menlo" panose="020B0609030804020204" pitchFamily="49" charset="0"/>
              </a:rPr>
              <a:t>table</a:t>
            </a:r>
            <a:r>
              <a:rPr lang="en-US" sz="1200">
                <a:latin typeface="Menlo" panose="020B0609030804020204" pitchFamily="49" charset="0"/>
              </a:rPr>
              <a:t>.containsKey(</a:t>
            </a:r>
            <a:r>
              <a:rPr lang="en-US" sz="1200">
                <a:solidFill>
                  <a:srgbClr val="6A3E3E"/>
                </a:solidFill>
                <a:latin typeface="Menlo" panose="020B0609030804020204" pitchFamily="49" charset="0"/>
              </a:rPr>
              <a:t>k</a:t>
            </a:r>
            <a:r>
              <a:rPr lang="en-US" sz="1200">
                <a:latin typeface="Menlo" panose="020B0609030804020204" pitchFamily="49" charset="0"/>
              </a:rPr>
              <a:t> - 1)) {</a:t>
            </a:r>
          </a:p>
          <a:p>
            <a:r>
              <a:rPr lang="en-US" sz="1200">
                <a:solidFill>
                  <a:srgbClr val="6A3E3E"/>
                </a:solidFill>
                <a:latin typeface="Menlo" panose="020B0609030804020204" pitchFamily="49" charset="0"/>
              </a:rPr>
              <a:t>    Fkm1</a:t>
            </a:r>
            <a:r>
              <a:rPr lang="en-US" sz="1200">
                <a:latin typeface="Menlo" panose="020B0609030804020204" pitchFamily="49" charset="0"/>
              </a:rPr>
              <a:t> = </a:t>
            </a:r>
            <a:r>
              <a:rPr lang="en-US" sz="1200" i="1">
                <a:solidFill>
                  <a:srgbClr val="0000C0"/>
                </a:solidFill>
                <a:latin typeface="Menlo" panose="020B0609030804020204" pitchFamily="49" charset="0"/>
              </a:rPr>
              <a:t>table</a:t>
            </a:r>
            <a:r>
              <a:rPr lang="en-US" sz="1200">
                <a:latin typeface="Menlo" panose="020B0609030804020204" pitchFamily="49" charset="0"/>
              </a:rPr>
              <a:t>.get(</a:t>
            </a:r>
            <a:r>
              <a:rPr lang="en-US" sz="1200">
                <a:solidFill>
                  <a:srgbClr val="6A3E3E"/>
                </a:solidFill>
                <a:latin typeface="Menlo" panose="020B0609030804020204" pitchFamily="49" charset="0"/>
              </a:rPr>
              <a:t>k</a:t>
            </a:r>
            <a:r>
              <a:rPr lang="en-US" sz="1200">
                <a:latin typeface="Menlo" panose="020B0609030804020204" pitchFamily="49" charset="0"/>
              </a:rPr>
              <a:t> - 1);</a:t>
            </a:r>
          </a:p>
          <a:p>
            <a:r>
              <a:rPr lang="en-US" sz="1200">
                <a:latin typeface="Menlo" panose="020B0609030804020204" pitchFamily="49" charset="0"/>
              </a:rPr>
              <a:t>  } </a:t>
            </a:r>
            <a:r>
              <a:rPr lang="en-US" sz="1200" b="1">
                <a:solidFill>
                  <a:srgbClr val="7F0055"/>
                </a:solidFill>
                <a:latin typeface="Menlo" panose="020B0609030804020204" pitchFamily="49" charset="0"/>
              </a:rPr>
              <a:t>else</a:t>
            </a:r>
            <a:r>
              <a:rPr lang="en-US" sz="1200">
                <a:latin typeface="Menlo" panose="020B0609030804020204" pitchFamily="49" charset="0"/>
              </a:rPr>
              <a:t> {</a:t>
            </a:r>
          </a:p>
          <a:p>
            <a:r>
              <a:rPr lang="en-US" sz="1200">
                <a:solidFill>
                  <a:srgbClr val="6A3E3E"/>
                </a:solidFill>
                <a:latin typeface="Menlo" panose="020B0609030804020204" pitchFamily="49" charset="0"/>
              </a:rPr>
              <a:t>    Fkm1</a:t>
            </a:r>
            <a:r>
              <a:rPr lang="en-US" sz="1200">
                <a:latin typeface="Menlo" panose="020B0609030804020204" pitchFamily="49" charset="0"/>
              </a:rPr>
              <a:t> = </a:t>
            </a:r>
            <a:r>
              <a:rPr lang="en-US" sz="1200" i="1">
                <a:latin typeface="Menlo" panose="020B0609030804020204" pitchFamily="49" charset="0"/>
              </a:rPr>
              <a:t>fib</a:t>
            </a:r>
            <a:r>
              <a:rPr lang="en-US" sz="1200">
                <a:latin typeface="Menlo" panose="020B0609030804020204" pitchFamily="49" charset="0"/>
              </a:rPr>
              <a:t>(</a:t>
            </a:r>
            <a:r>
              <a:rPr lang="en-US" sz="1200">
                <a:solidFill>
                  <a:srgbClr val="6A3E3E"/>
                </a:solidFill>
                <a:latin typeface="Menlo" panose="020B0609030804020204" pitchFamily="49" charset="0"/>
              </a:rPr>
              <a:t>k</a:t>
            </a:r>
            <a:r>
              <a:rPr lang="en-US" sz="1200">
                <a:latin typeface="Menlo" panose="020B0609030804020204" pitchFamily="49" charset="0"/>
              </a:rPr>
              <a:t> - 1);</a:t>
            </a:r>
          </a:p>
          <a:p>
            <a:r>
              <a:rPr lang="en-US" sz="1200" i="1">
                <a:solidFill>
                  <a:srgbClr val="0000C0"/>
                </a:solidFill>
                <a:latin typeface="Menlo" panose="020B0609030804020204" pitchFamily="49" charset="0"/>
              </a:rPr>
              <a:t>    table</a:t>
            </a:r>
            <a:r>
              <a:rPr lang="en-US" sz="1200">
                <a:latin typeface="Menlo" panose="020B0609030804020204" pitchFamily="49" charset="0"/>
              </a:rPr>
              <a:t>.put(</a:t>
            </a:r>
            <a:r>
              <a:rPr lang="en-US" sz="1200">
                <a:solidFill>
                  <a:srgbClr val="6A3E3E"/>
                </a:solidFill>
                <a:latin typeface="Menlo" panose="020B0609030804020204" pitchFamily="49" charset="0"/>
              </a:rPr>
              <a:t>k</a:t>
            </a:r>
            <a:r>
              <a:rPr lang="en-US" sz="1200">
                <a:latin typeface="Menlo" panose="020B0609030804020204" pitchFamily="49" charset="0"/>
              </a:rPr>
              <a:t> - 1, </a:t>
            </a:r>
            <a:r>
              <a:rPr lang="en-US" sz="1200">
                <a:solidFill>
                  <a:srgbClr val="6A3E3E"/>
                </a:solidFill>
                <a:latin typeface="Menlo" panose="020B0609030804020204" pitchFamily="49" charset="0"/>
              </a:rPr>
              <a:t>Fkm1</a:t>
            </a:r>
            <a:r>
              <a:rPr lang="en-US" sz="1200">
                <a:latin typeface="Menlo" panose="020B0609030804020204" pitchFamily="49" charset="0"/>
              </a:rPr>
              <a:t>);</a:t>
            </a:r>
          </a:p>
          <a:p>
            <a:r>
              <a:rPr lang="en-US" sz="1200">
                <a:latin typeface="Menlo" panose="020B0609030804020204" pitchFamily="49" charset="0"/>
              </a:rPr>
              <a:t>  }</a:t>
            </a:r>
          </a:p>
          <a:p>
            <a:endParaRPr lang="en-US" sz="1200">
              <a:latin typeface="Menlo" panose="020B0609030804020204" pitchFamily="49" charset="0"/>
            </a:endParaRPr>
          </a:p>
          <a:p>
            <a:r>
              <a:rPr lang="en-US" sz="1200" b="1">
                <a:solidFill>
                  <a:srgbClr val="7F0055"/>
                </a:solidFill>
                <a:latin typeface="Menlo" panose="020B0609030804020204" pitchFamily="49" charset="0"/>
              </a:rPr>
              <a:t>  long</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Fkm2</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i="1">
                <a:solidFill>
                  <a:srgbClr val="0000C0"/>
                </a:solidFill>
                <a:latin typeface="Menlo" panose="020B0609030804020204" pitchFamily="49" charset="0"/>
              </a:rPr>
              <a:t>table</a:t>
            </a:r>
            <a:r>
              <a:rPr lang="en-US" sz="1200">
                <a:latin typeface="Menlo" panose="020B0609030804020204" pitchFamily="49" charset="0"/>
              </a:rPr>
              <a:t>.containsKey(</a:t>
            </a:r>
            <a:r>
              <a:rPr lang="en-US" sz="1200">
                <a:solidFill>
                  <a:srgbClr val="6A3E3E"/>
                </a:solidFill>
                <a:latin typeface="Menlo" panose="020B0609030804020204" pitchFamily="49" charset="0"/>
              </a:rPr>
              <a:t>k</a:t>
            </a:r>
            <a:r>
              <a:rPr lang="en-US" sz="1200">
                <a:latin typeface="Menlo" panose="020B0609030804020204" pitchFamily="49" charset="0"/>
              </a:rPr>
              <a:t> - 2)) {</a:t>
            </a:r>
          </a:p>
          <a:p>
            <a:r>
              <a:rPr lang="en-US" sz="1200">
                <a:solidFill>
                  <a:srgbClr val="6A3E3E"/>
                </a:solidFill>
                <a:latin typeface="Menlo" panose="020B0609030804020204" pitchFamily="49" charset="0"/>
              </a:rPr>
              <a:t>    Fkm2</a:t>
            </a:r>
            <a:r>
              <a:rPr lang="en-US" sz="1200">
                <a:latin typeface="Menlo" panose="020B0609030804020204" pitchFamily="49" charset="0"/>
              </a:rPr>
              <a:t> = </a:t>
            </a:r>
            <a:r>
              <a:rPr lang="en-US" sz="1200" i="1">
                <a:solidFill>
                  <a:srgbClr val="0000C0"/>
                </a:solidFill>
                <a:latin typeface="Menlo" panose="020B0609030804020204" pitchFamily="49" charset="0"/>
              </a:rPr>
              <a:t>table</a:t>
            </a:r>
            <a:r>
              <a:rPr lang="en-US" sz="1200">
                <a:latin typeface="Menlo" panose="020B0609030804020204" pitchFamily="49" charset="0"/>
              </a:rPr>
              <a:t>.get(</a:t>
            </a:r>
            <a:r>
              <a:rPr lang="en-US" sz="1200">
                <a:solidFill>
                  <a:srgbClr val="6A3E3E"/>
                </a:solidFill>
                <a:latin typeface="Menlo" panose="020B0609030804020204" pitchFamily="49" charset="0"/>
              </a:rPr>
              <a:t>k</a:t>
            </a:r>
            <a:r>
              <a:rPr lang="en-US" sz="1200">
                <a:latin typeface="Menlo" panose="020B0609030804020204" pitchFamily="49" charset="0"/>
              </a:rPr>
              <a:t> - 2);</a:t>
            </a:r>
          </a:p>
          <a:p>
            <a:r>
              <a:rPr lang="en-US" sz="1200">
                <a:latin typeface="Menlo" panose="020B0609030804020204" pitchFamily="49" charset="0"/>
              </a:rPr>
              <a:t>  } </a:t>
            </a:r>
            <a:r>
              <a:rPr lang="en-US" sz="1200" b="1">
                <a:solidFill>
                  <a:srgbClr val="7F0055"/>
                </a:solidFill>
                <a:latin typeface="Menlo" panose="020B0609030804020204" pitchFamily="49" charset="0"/>
              </a:rPr>
              <a:t>else</a:t>
            </a:r>
            <a:r>
              <a:rPr lang="en-US" sz="1200">
                <a:latin typeface="Menlo" panose="020B0609030804020204" pitchFamily="49" charset="0"/>
              </a:rPr>
              <a:t> {</a:t>
            </a:r>
          </a:p>
          <a:p>
            <a:r>
              <a:rPr lang="en-US" sz="1200">
                <a:solidFill>
                  <a:srgbClr val="6A3E3E"/>
                </a:solidFill>
                <a:latin typeface="Menlo" panose="020B0609030804020204" pitchFamily="49" charset="0"/>
              </a:rPr>
              <a:t>    Fkm2</a:t>
            </a:r>
            <a:r>
              <a:rPr lang="en-US" sz="1200">
                <a:latin typeface="Menlo" panose="020B0609030804020204" pitchFamily="49" charset="0"/>
              </a:rPr>
              <a:t> = </a:t>
            </a:r>
            <a:r>
              <a:rPr lang="en-US" sz="1200" i="1">
                <a:latin typeface="Menlo" panose="020B0609030804020204" pitchFamily="49" charset="0"/>
              </a:rPr>
              <a:t>fib</a:t>
            </a:r>
            <a:r>
              <a:rPr lang="en-US" sz="1200">
                <a:latin typeface="Menlo" panose="020B0609030804020204" pitchFamily="49" charset="0"/>
              </a:rPr>
              <a:t>(</a:t>
            </a:r>
            <a:r>
              <a:rPr lang="en-US" sz="1200">
                <a:solidFill>
                  <a:srgbClr val="6A3E3E"/>
                </a:solidFill>
                <a:latin typeface="Menlo" panose="020B0609030804020204" pitchFamily="49" charset="0"/>
              </a:rPr>
              <a:t>k</a:t>
            </a:r>
            <a:r>
              <a:rPr lang="en-US" sz="1200">
                <a:latin typeface="Menlo" panose="020B0609030804020204" pitchFamily="49" charset="0"/>
              </a:rPr>
              <a:t> - 2);</a:t>
            </a:r>
          </a:p>
          <a:p>
            <a:r>
              <a:rPr lang="en-US" sz="1200" i="1">
                <a:solidFill>
                  <a:srgbClr val="0000C0"/>
                </a:solidFill>
                <a:latin typeface="Menlo" panose="020B0609030804020204" pitchFamily="49" charset="0"/>
              </a:rPr>
              <a:t>    table</a:t>
            </a:r>
            <a:r>
              <a:rPr lang="en-US" sz="1200">
                <a:latin typeface="Menlo" panose="020B0609030804020204" pitchFamily="49" charset="0"/>
              </a:rPr>
              <a:t>.put(</a:t>
            </a:r>
            <a:r>
              <a:rPr lang="en-US" sz="1200">
                <a:solidFill>
                  <a:srgbClr val="6A3E3E"/>
                </a:solidFill>
                <a:latin typeface="Menlo" panose="020B0609030804020204" pitchFamily="49" charset="0"/>
              </a:rPr>
              <a:t>k</a:t>
            </a:r>
            <a:r>
              <a:rPr lang="en-US" sz="1200">
                <a:latin typeface="Menlo" panose="020B0609030804020204" pitchFamily="49" charset="0"/>
              </a:rPr>
              <a:t> - 2, </a:t>
            </a:r>
            <a:r>
              <a:rPr lang="en-US" sz="1200">
                <a:solidFill>
                  <a:srgbClr val="6A3E3E"/>
                </a:solidFill>
                <a:latin typeface="Menlo" panose="020B0609030804020204" pitchFamily="49" charset="0"/>
              </a:rPr>
              <a:t>Fkm2</a:t>
            </a:r>
            <a:r>
              <a:rPr lang="en-US" sz="1200">
                <a:latin typeface="Menlo" panose="020B0609030804020204" pitchFamily="49" charset="0"/>
              </a:rPr>
              <a:t>);</a:t>
            </a:r>
          </a:p>
          <a:p>
            <a:r>
              <a:rPr lang="en-US" sz="1200">
                <a:latin typeface="Menlo" panose="020B0609030804020204" pitchFamily="49" charset="0"/>
              </a:rPr>
              <a:t>  }</a:t>
            </a:r>
          </a:p>
          <a:p>
            <a:endParaRPr lang="en-US" sz="1200">
              <a:latin typeface="Menlo" panose="020B0609030804020204" pitchFamily="49" charset="0"/>
            </a:endParaRPr>
          </a:p>
          <a:p>
            <a:r>
              <a:rPr lang="en-US" sz="1200" b="1">
                <a:solidFill>
                  <a:srgbClr val="7F0055"/>
                </a:solidFill>
                <a:latin typeface="Menlo" panose="020B0609030804020204" pitchFamily="49" charset="0"/>
              </a:rPr>
              <a:t>  return</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Fkm1</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Fkm2</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latin typeface="Menlo" panose="020B0609030804020204" pitchFamily="49" charset="0"/>
              </a:rPr>
              <a:t>}</a:t>
            </a:r>
          </a:p>
        </p:txBody>
      </p:sp>
    </p:spTree>
    <p:extLst>
      <p:ext uri="{BB962C8B-B14F-4D97-AF65-F5344CB8AC3E}">
        <p14:creationId xmlns:p14="http://schemas.microsoft.com/office/powerpoint/2010/main" val="25737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can we get the best of both worlds?</a:t>
            </a:r>
            <a:br>
              <a:rPr lang="en-US"/>
            </a:br>
            <a:br>
              <a:rPr lang="en-US"/>
            </a:br>
            <a:r>
              <a:rPr lang="en-US"/>
              <a:t>(easy to read, fast)</a:t>
            </a:r>
          </a:p>
        </p:txBody>
      </p:sp>
    </p:spTree>
    <p:extLst>
      <p:ext uri="{BB962C8B-B14F-4D97-AF65-F5344CB8AC3E}">
        <p14:creationId xmlns:p14="http://schemas.microsoft.com/office/powerpoint/2010/main" val="312704375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2C8A3D-A567-FD96-C4A3-EE814F90B9C4}"/>
              </a:ext>
            </a:extLst>
          </p:cNvPr>
          <p:cNvSpPr>
            <a:spLocks noGrp="1"/>
          </p:cNvSpPr>
          <p:nvPr>
            <p:ph type="title"/>
          </p:nvPr>
        </p:nvSpPr>
        <p:spPr/>
        <p:txBody>
          <a:bodyPr/>
          <a:lstStyle/>
          <a:p>
            <a:r>
              <a:rPr lang="en-US"/>
              <a:t>[add a helper function]</a:t>
            </a:r>
          </a:p>
        </p:txBody>
      </p:sp>
    </p:spTree>
    <p:extLst>
      <p:ext uri="{BB962C8B-B14F-4D97-AF65-F5344CB8AC3E}">
        <p14:creationId xmlns:p14="http://schemas.microsoft.com/office/powerpoint/2010/main" val="903051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recursive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8229600" cy="4185761"/>
          </a:xfrm>
          <a:prstGeom prst="rect">
            <a:avLst/>
          </a:prstGeom>
          <a:noFill/>
          <a:ln>
            <a:solidFill>
              <a:schemeClr val="tx1"/>
            </a:solidFill>
          </a:ln>
        </p:spPr>
        <p:txBody>
          <a:bodyPr wrap="square" rtlCol="0">
            <a:spAutoFit/>
          </a:bodyPr>
          <a:lstStyle/>
          <a:p>
            <a:r>
              <a:rPr lang="en-US" sz="1400" b="1">
                <a:solidFill>
                  <a:srgbClr val="7F0055"/>
                </a:solidFill>
                <a:latin typeface="Menlo" panose="020B0609030804020204" pitchFamily="49" charset="0"/>
              </a:rPr>
              <a:t>static</a:t>
            </a:r>
            <a:r>
              <a:rPr lang="en-US" sz="1400">
                <a:latin typeface="Menlo" panose="020B0609030804020204" pitchFamily="49" charset="0"/>
              </a:rPr>
              <a:t> HashMap&lt;Integer, Long&gt; </a:t>
            </a:r>
            <a:r>
              <a:rPr lang="en-US" sz="1400" i="1">
                <a:solidFill>
                  <a:srgbClr val="0000C0"/>
                </a:solidFill>
                <a:latin typeface="Menlo" panose="020B0609030804020204" pitchFamily="49" charset="0"/>
              </a:rPr>
              <a:t>table</a:t>
            </a:r>
            <a:r>
              <a:rPr lang="en-US" sz="1400">
                <a:latin typeface="Menlo" panose="020B0609030804020204" pitchFamily="49" charset="0"/>
              </a:rPr>
              <a:t> = </a:t>
            </a:r>
            <a:r>
              <a:rPr lang="en-US" sz="1400" b="1">
                <a:solidFill>
                  <a:srgbClr val="7F0055"/>
                </a:solidFill>
                <a:latin typeface="Menlo" panose="020B0609030804020204" pitchFamily="49" charset="0"/>
              </a:rPr>
              <a:t>new</a:t>
            </a:r>
            <a:r>
              <a:rPr lang="en-US" sz="1400">
                <a:latin typeface="Menlo" panose="020B0609030804020204" pitchFamily="49" charset="0"/>
              </a:rPr>
              <a:t> HashMap&lt;&gt;();</a:t>
            </a:r>
          </a:p>
          <a:p>
            <a:endParaRPr lang="en-US" sz="1400">
              <a:latin typeface="Menlo" panose="020B0609030804020204" pitchFamily="49" charset="0"/>
            </a:endParaRPr>
          </a:p>
          <a:p>
            <a:r>
              <a:rPr lang="en-US" sz="1400" b="1">
                <a:solidFill>
                  <a:srgbClr val="7F0055"/>
                </a:solidFill>
                <a:latin typeface="Menlo" panose="020B0609030804020204" pitchFamily="49" charset="0"/>
              </a:rPr>
              <a:t>static</a:t>
            </a:r>
            <a:r>
              <a:rPr lang="en-US" sz="1400">
                <a:latin typeface="Menlo" panose="020B0609030804020204" pitchFamily="49" charset="0"/>
              </a:rPr>
              <a:t> </a:t>
            </a:r>
            <a:r>
              <a:rPr lang="en-US" sz="1400" b="1">
                <a:solidFill>
                  <a:srgbClr val="7F0055"/>
                </a:solidFill>
                <a:latin typeface="Menlo" panose="020B0609030804020204" pitchFamily="49" charset="0"/>
              </a:rPr>
              <a:t>long</a:t>
            </a:r>
            <a:r>
              <a:rPr lang="en-US" sz="1400">
                <a:latin typeface="Menlo" panose="020B0609030804020204" pitchFamily="49" charset="0"/>
              </a:rPr>
              <a:t> fibHelper(</a:t>
            </a:r>
            <a:r>
              <a:rPr lang="en-US" sz="1400" b="1">
                <a:solidFill>
                  <a:srgbClr val="7F0055"/>
                </a:solidFill>
                <a:latin typeface="Menlo" panose="020B0609030804020204" pitchFamily="49" charset="0"/>
              </a:rPr>
              <a:t>int</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a:t>
            </a:r>
          </a:p>
          <a:p>
            <a:r>
              <a:rPr lang="en-US" sz="1400" b="1">
                <a:solidFill>
                  <a:srgbClr val="7F0055"/>
                </a:solidFill>
                <a:latin typeface="Menlo" panose="020B0609030804020204" pitchFamily="49" charset="0"/>
              </a:rPr>
              <a:t>  long</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result</a:t>
            </a:r>
            <a:r>
              <a:rPr lang="en-US" sz="1400">
                <a:solidFill>
                  <a:srgbClr val="000000"/>
                </a:solidFill>
                <a:latin typeface="Menlo" panose="020B0609030804020204" pitchFamily="49" charset="0"/>
              </a:rPr>
              <a:t>;</a:t>
            </a:r>
            <a:endParaRPr lang="en-US" sz="1400">
              <a:solidFill>
                <a:srgbClr val="6A3E3E"/>
              </a:solidFill>
              <a:latin typeface="Menlo" panose="020B0609030804020204" pitchFamily="49" charset="0"/>
            </a:endParaRP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i="1">
                <a:solidFill>
                  <a:srgbClr val="0000C0"/>
                </a:solidFill>
                <a:latin typeface="Menlo" panose="020B0609030804020204" pitchFamily="49" charset="0"/>
              </a:rPr>
              <a:t>table</a:t>
            </a:r>
            <a:r>
              <a:rPr lang="en-US" sz="1400">
                <a:latin typeface="Menlo" panose="020B0609030804020204" pitchFamily="49" charset="0"/>
              </a:rPr>
              <a:t>.containsKey(</a:t>
            </a:r>
            <a:r>
              <a:rPr lang="en-US" sz="1400">
                <a:solidFill>
                  <a:srgbClr val="6A3E3E"/>
                </a:solidFill>
                <a:latin typeface="Menlo" panose="020B0609030804020204" pitchFamily="49" charset="0"/>
              </a:rPr>
              <a:t>k</a:t>
            </a:r>
            <a:r>
              <a:rPr lang="en-US" sz="1400">
                <a:latin typeface="Menlo" panose="020B0609030804020204" pitchFamily="49" charset="0"/>
              </a:rPr>
              <a:t>)) {</a:t>
            </a:r>
          </a:p>
          <a:p>
            <a:r>
              <a:rPr lang="en-US" sz="1400">
                <a:solidFill>
                  <a:srgbClr val="6A3E3E"/>
                </a:solidFill>
                <a:latin typeface="Menlo" panose="020B0609030804020204" pitchFamily="49" charset="0"/>
              </a:rPr>
              <a:t>    result</a:t>
            </a:r>
            <a:r>
              <a:rPr lang="en-US" sz="1400">
                <a:latin typeface="Menlo" panose="020B0609030804020204" pitchFamily="49" charset="0"/>
              </a:rPr>
              <a:t> = </a:t>
            </a:r>
            <a:r>
              <a:rPr lang="en-US" sz="1400" i="1">
                <a:solidFill>
                  <a:srgbClr val="0000C0"/>
                </a:solidFill>
                <a:latin typeface="Menlo" panose="020B0609030804020204" pitchFamily="49" charset="0"/>
              </a:rPr>
              <a:t>table</a:t>
            </a:r>
            <a:r>
              <a:rPr lang="en-US" sz="1400">
                <a:latin typeface="Menlo" panose="020B0609030804020204" pitchFamily="49" charset="0"/>
              </a:rPr>
              <a:t>.get(</a:t>
            </a:r>
            <a:r>
              <a:rPr lang="en-US" sz="1400">
                <a:solidFill>
                  <a:srgbClr val="6A3E3E"/>
                </a:solidFill>
                <a:latin typeface="Menlo" panose="020B0609030804020204" pitchFamily="49" charset="0"/>
              </a:rPr>
              <a:t>k</a:t>
            </a:r>
            <a:r>
              <a:rPr lang="en-US" sz="1400">
                <a:latin typeface="Menlo" panose="020B0609030804020204" pitchFamily="49" charset="0"/>
              </a:rPr>
              <a:t>);</a:t>
            </a:r>
          </a:p>
          <a:p>
            <a:r>
              <a:rPr lang="en-US" sz="1400">
                <a:latin typeface="Menlo" panose="020B0609030804020204" pitchFamily="49" charset="0"/>
              </a:rPr>
              <a:t>  } </a:t>
            </a:r>
            <a:r>
              <a:rPr lang="en-US" sz="1400" b="1">
                <a:solidFill>
                  <a:srgbClr val="7F0055"/>
                </a:solidFill>
                <a:latin typeface="Menlo" panose="020B0609030804020204" pitchFamily="49" charset="0"/>
              </a:rPr>
              <a:t>else</a:t>
            </a:r>
            <a:r>
              <a:rPr lang="en-US" sz="1400">
                <a:latin typeface="Menlo" panose="020B0609030804020204" pitchFamily="49" charset="0"/>
              </a:rPr>
              <a:t> {</a:t>
            </a:r>
          </a:p>
          <a:p>
            <a:r>
              <a:rPr lang="en-US" sz="1400">
                <a:solidFill>
                  <a:srgbClr val="6A3E3E"/>
                </a:solidFill>
                <a:latin typeface="Menlo" panose="020B0609030804020204" pitchFamily="49" charset="0"/>
              </a:rPr>
              <a:t>    result</a:t>
            </a:r>
            <a:r>
              <a:rPr lang="en-US" sz="1400">
                <a:latin typeface="Menlo" panose="020B0609030804020204" pitchFamily="49" charset="0"/>
              </a:rPr>
              <a:t> = </a:t>
            </a:r>
            <a:r>
              <a:rPr lang="en-US" sz="1400" i="1">
                <a:latin typeface="Menlo" panose="020B0609030804020204" pitchFamily="49" charset="0"/>
              </a:rPr>
              <a:t>fib</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a:t>
            </a:r>
          </a:p>
          <a:p>
            <a:r>
              <a:rPr lang="en-US" sz="1400" i="1">
                <a:solidFill>
                  <a:srgbClr val="0000C0"/>
                </a:solidFill>
                <a:latin typeface="Menlo" panose="020B0609030804020204" pitchFamily="49" charset="0"/>
              </a:rPr>
              <a:t>    table</a:t>
            </a:r>
            <a:r>
              <a:rPr lang="en-US" sz="1400">
                <a:latin typeface="Menlo" panose="020B0609030804020204" pitchFamily="49" charset="0"/>
              </a:rPr>
              <a:t>.put(</a:t>
            </a:r>
            <a:r>
              <a:rPr lang="en-US" sz="1400">
                <a:solidFill>
                  <a:srgbClr val="6A3E3E"/>
                </a:solidFill>
                <a:latin typeface="Menlo" panose="020B0609030804020204" pitchFamily="49" charset="0"/>
              </a:rPr>
              <a:t>k</a:t>
            </a:r>
            <a:r>
              <a:rPr lang="en-US" sz="1400">
                <a:latin typeface="Menlo" panose="020B0609030804020204" pitchFamily="49" charset="0"/>
              </a:rPr>
              <a:t>, </a:t>
            </a:r>
            <a:r>
              <a:rPr lang="en-US" sz="1400">
                <a:solidFill>
                  <a:srgbClr val="6A3E3E"/>
                </a:solidFill>
                <a:latin typeface="Menlo" panose="020B0609030804020204" pitchFamily="49" charset="0"/>
              </a:rPr>
              <a:t>result</a:t>
            </a:r>
            <a:r>
              <a:rPr lang="en-US" sz="1400">
                <a:latin typeface="Menlo" panose="020B0609030804020204" pitchFamily="49" charset="0"/>
              </a:rPr>
              <a:t>);</a:t>
            </a:r>
          </a:p>
          <a:p>
            <a:r>
              <a:rPr lang="en-US" sz="1400">
                <a:latin typeface="Menlo" panose="020B0609030804020204" pitchFamily="49" charset="0"/>
              </a:rPr>
              <a:t>  }</a:t>
            </a:r>
          </a:p>
          <a:p>
            <a:r>
              <a:rPr lang="en-US" sz="1400" b="1">
                <a:solidFill>
                  <a:srgbClr val="7F0055"/>
                </a:solidFill>
                <a:latin typeface="Menlo" panose="020B0609030804020204" pitchFamily="49" charset="0"/>
              </a:rPr>
              <a:t>  return</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result</a:t>
            </a:r>
            <a:r>
              <a:rPr lang="en-US" sz="1400">
                <a:solidFill>
                  <a:srgbClr val="000000"/>
                </a:solidFill>
                <a:latin typeface="Menlo" panose="020B0609030804020204" pitchFamily="49" charset="0"/>
              </a:rPr>
              <a:t>;</a:t>
            </a:r>
            <a:endParaRPr lang="en-US" sz="1400">
              <a:solidFill>
                <a:srgbClr val="7F0055"/>
              </a:solidFill>
              <a:latin typeface="Menlo" panose="020B0609030804020204" pitchFamily="49" charset="0"/>
            </a:endParaRPr>
          </a:p>
          <a:p>
            <a:r>
              <a:rPr lang="en-US" sz="1400">
                <a:latin typeface="Menlo" panose="020B0609030804020204" pitchFamily="49" charset="0"/>
              </a:rPr>
              <a:t>}</a:t>
            </a:r>
          </a:p>
          <a:p>
            <a:br>
              <a:rPr lang="en-US" sz="1400">
                <a:latin typeface="Menlo" panose="020B0609030804020204" pitchFamily="49" charset="0"/>
              </a:rPr>
            </a:br>
            <a:endParaRPr lang="en-US" sz="1400">
              <a:latin typeface="Menlo" panose="020B0609030804020204" pitchFamily="49" charset="0"/>
            </a:endParaRPr>
          </a:p>
          <a:p>
            <a:r>
              <a:rPr lang="en-US" sz="1400" b="1">
                <a:solidFill>
                  <a:srgbClr val="7F0055"/>
                </a:solidFill>
                <a:latin typeface="Menlo" panose="020B0609030804020204" pitchFamily="49" charset="0"/>
              </a:rPr>
              <a:t>static</a:t>
            </a:r>
            <a:r>
              <a:rPr lang="en-US" sz="1400">
                <a:solidFill>
                  <a:srgbClr val="000000"/>
                </a:solidFill>
                <a:latin typeface="Menlo" panose="020B0609030804020204" pitchFamily="49" charset="0"/>
              </a:rPr>
              <a:t> </a:t>
            </a:r>
            <a:r>
              <a:rPr lang="en-US" sz="1400" b="1">
                <a:solidFill>
                  <a:srgbClr val="7F0055"/>
                </a:solidFill>
                <a:latin typeface="Menlo" panose="020B0609030804020204" pitchFamily="49" charset="0"/>
              </a:rPr>
              <a:t>long</a:t>
            </a:r>
            <a:r>
              <a:rPr lang="en-US" sz="1400">
                <a:solidFill>
                  <a:srgbClr val="000000"/>
                </a:solidFill>
                <a:latin typeface="Menlo" panose="020B0609030804020204" pitchFamily="49" charset="0"/>
              </a:rPr>
              <a:t> fib(</a:t>
            </a:r>
            <a:r>
              <a:rPr lang="en-US" sz="1400" b="1">
                <a:solidFill>
                  <a:srgbClr val="7F0055"/>
                </a:solidFill>
                <a:latin typeface="Menlo" panose="020B0609030804020204" pitchFamily="49" charset="0"/>
              </a:rPr>
              <a:t>int</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k</a:t>
            </a:r>
            <a:r>
              <a:rPr lang="en-US" sz="1400">
                <a:solidFill>
                  <a:srgbClr val="000000"/>
                </a:solidFill>
                <a:latin typeface="Menlo" panose="020B0609030804020204" pitchFamily="49" charset="0"/>
              </a:rPr>
              <a:t>) {</a:t>
            </a:r>
            <a:endParaRPr lang="en-US" sz="1400">
              <a:solidFill>
                <a:srgbClr val="7F0055"/>
              </a:solidFill>
              <a:latin typeface="Menlo" panose="020B0609030804020204" pitchFamily="49" charset="0"/>
            </a:endParaRP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 0) { </a:t>
            </a:r>
            <a:r>
              <a:rPr lang="en-US" sz="1400" b="1">
                <a:solidFill>
                  <a:srgbClr val="7F0055"/>
                </a:solidFill>
                <a:latin typeface="Menlo" panose="020B0609030804020204" pitchFamily="49" charset="0"/>
              </a:rPr>
              <a:t>return</a:t>
            </a:r>
            <a:r>
              <a:rPr lang="en-US" sz="1400">
                <a:latin typeface="Menlo" panose="020B0609030804020204" pitchFamily="49" charset="0"/>
              </a:rPr>
              <a:t> 0; }</a:t>
            </a: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 1) { </a:t>
            </a:r>
            <a:r>
              <a:rPr lang="en-US" sz="1400" b="1">
                <a:solidFill>
                  <a:srgbClr val="7F0055"/>
                </a:solidFill>
                <a:latin typeface="Menlo" panose="020B0609030804020204" pitchFamily="49" charset="0"/>
              </a:rPr>
              <a:t>return</a:t>
            </a:r>
            <a:r>
              <a:rPr lang="en-US" sz="1400">
                <a:latin typeface="Menlo" panose="020B0609030804020204" pitchFamily="49" charset="0"/>
              </a:rPr>
              <a:t> 1; }</a:t>
            </a:r>
          </a:p>
          <a:p>
            <a:r>
              <a:rPr lang="en-US" sz="1400" b="1">
                <a:solidFill>
                  <a:srgbClr val="7F0055"/>
                </a:solidFill>
                <a:latin typeface="Menlo" panose="020B0609030804020204" pitchFamily="49" charset="0"/>
              </a:rPr>
              <a:t>  return</a:t>
            </a:r>
            <a:r>
              <a:rPr lang="en-US" sz="1400">
                <a:latin typeface="Menlo" panose="020B0609030804020204" pitchFamily="49" charset="0"/>
              </a:rPr>
              <a:t> </a:t>
            </a:r>
            <a:r>
              <a:rPr lang="en-US" sz="1400" i="1">
                <a:latin typeface="Menlo" panose="020B0609030804020204" pitchFamily="49" charset="0"/>
              </a:rPr>
              <a:t>fibHelper</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 - 1) + </a:t>
            </a:r>
            <a:r>
              <a:rPr lang="en-US" sz="1400" i="1">
                <a:latin typeface="Menlo" panose="020B0609030804020204" pitchFamily="49" charset="0"/>
              </a:rPr>
              <a:t>fibHelper</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 - 2);</a:t>
            </a:r>
          </a:p>
          <a:p>
            <a:r>
              <a:rPr lang="en-US" sz="1400">
                <a:latin typeface="Menlo" panose="020B0609030804020204" pitchFamily="49" charset="0"/>
              </a:rPr>
              <a:t>}</a:t>
            </a:r>
          </a:p>
        </p:txBody>
      </p:sp>
    </p:spTree>
    <p:extLst>
      <p:ext uri="{BB962C8B-B14F-4D97-AF65-F5344CB8AC3E}">
        <p14:creationId xmlns:p14="http://schemas.microsoft.com/office/powerpoint/2010/main" val="11769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DB94-05D4-A57F-BCD7-38004C420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26E4D-2EB7-11CE-A813-8468ADFB7ABC}"/>
              </a:ext>
            </a:extLst>
          </p:cNvPr>
          <p:cNvSpPr>
            <a:spLocks noGrp="1"/>
          </p:cNvSpPr>
          <p:nvPr>
            <p:ph type="title"/>
          </p:nvPr>
        </p:nvSpPr>
        <p:spPr/>
        <p:txBody>
          <a:bodyPr/>
          <a:lstStyle/>
          <a:p>
            <a:r>
              <a:rPr lang="en-US"/>
              <a:t>alternate fibonacci approaches</a:t>
            </a:r>
          </a:p>
        </p:txBody>
      </p:sp>
    </p:spTree>
    <p:extLst>
      <p:ext uri="{BB962C8B-B14F-4D97-AF65-F5344CB8AC3E}">
        <p14:creationId xmlns:p14="http://schemas.microsoft.com/office/powerpoint/2010/main" val="16561871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iterative (not-recursive) O(n) fibonacci</a:t>
            </a:r>
          </a:p>
        </p:txBody>
      </p:sp>
    </p:spTree>
    <p:extLst>
      <p:ext uri="{BB962C8B-B14F-4D97-AF65-F5344CB8AC3E}">
        <p14:creationId xmlns:p14="http://schemas.microsoft.com/office/powerpoint/2010/main" val="42100940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iterative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30442"/>
            <a:ext cx="4064620" cy="2123658"/>
          </a:xfrm>
          <a:prstGeom prst="rect">
            <a:avLst/>
          </a:prstGeom>
          <a:noFill/>
          <a:ln>
            <a:solidFill>
              <a:schemeClr val="tx1"/>
            </a:solidFill>
          </a:ln>
        </p:spPr>
        <p:txBody>
          <a:bodyPr wrap="square" rtlCol="0">
            <a:spAutoFit/>
          </a:bodyPr>
          <a:lstStyle/>
          <a:p>
            <a:r>
              <a:rPr lang="en-US" sz="1200" b="1">
                <a:solidFill>
                  <a:srgbClr val="7F0055"/>
                </a:solidFill>
                <a:latin typeface="Menlo" panose="020B0609030804020204" pitchFamily="49" charset="0"/>
              </a:rPr>
              <a:t>static</a:t>
            </a:r>
            <a:r>
              <a:rPr lang="en-US" sz="1200">
                <a:solidFill>
                  <a:srgbClr val="000000"/>
                </a:solidFill>
                <a:latin typeface="Menlo" panose="020B0609030804020204" pitchFamily="49" charset="0"/>
              </a:rPr>
              <a:t> </a:t>
            </a:r>
            <a:r>
              <a:rPr lang="en-US" sz="1200" b="1">
                <a:solidFill>
                  <a:srgbClr val="7F0055"/>
                </a:solidFill>
                <a:latin typeface="Menlo" panose="020B0609030804020204" pitchFamily="49" charset="0"/>
              </a:rPr>
              <a:t>long</a:t>
            </a:r>
            <a:r>
              <a:rPr lang="en-US" sz="1200">
                <a:solidFill>
                  <a:srgbClr val="000000"/>
                </a:solidFill>
                <a:latin typeface="Menlo" panose="020B0609030804020204" pitchFamily="49" charset="0"/>
              </a:rPr>
              <a:t> fib(</a:t>
            </a:r>
            <a:r>
              <a:rPr lang="en-US" sz="1200" b="1">
                <a:solidFill>
                  <a:srgbClr val="7F0055"/>
                </a:solidFill>
                <a:latin typeface="Menlo" panose="020B0609030804020204" pitchFamily="49" charset="0"/>
              </a:rPr>
              <a:t>int</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n</a:t>
            </a:r>
            <a:r>
              <a:rPr lang="en-US" sz="1200">
                <a:solidFill>
                  <a:srgbClr val="000000"/>
                </a:solidFill>
                <a:latin typeface="Menlo" panose="020B0609030804020204" pitchFamily="49" charset="0"/>
              </a:rPr>
              <a:t>) {</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F_i</a:t>
            </a:r>
            <a:r>
              <a:rPr lang="en-US" sz="1200">
                <a:latin typeface="Menlo" panose="020B0609030804020204" pitchFamily="49" charset="0"/>
              </a:rPr>
              <a:t>   = 1;</a:t>
            </a: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F_im1</a:t>
            </a:r>
            <a:r>
              <a:rPr lang="en-US" sz="1200">
                <a:latin typeface="Menlo" panose="020B0609030804020204" pitchFamily="49" charset="0"/>
              </a:rPr>
              <a:t> = 0;</a:t>
            </a:r>
          </a:p>
          <a:p>
            <a:r>
              <a:rPr lang="en-US" sz="1200" b="1">
                <a:solidFill>
                  <a:srgbClr val="7F0055"/>
                </a:solidFill>
                <a:latin typeface="Menlo" panose="020B0609030804020204" pitchFamily="49" charset="0"/>
              </a:rPr>
              <a:t>  for</a:t>
            </a:r>
            <a:r>
              <a:rPr lang="en-US" sz="1200">
                <a:latin typeface="Menlo" panose="020B0609030804020204" pitchFamily="49" charset="0"/>
              </a:rPr>
              <a:t> (</a:t>
            </a:r>
            <a:r>
              <a:rPr lang="en-US" sz="1200" b="1">
                <a:solidFill>
                  <a:srgbClr val="7F0055"/>
                </a:solidFill>
                <a:latin typeface="Menlo" panose="020B0609030804020204" pitchFamily="49" charset="0"/>
              </a:rPr>
              <a:t>int</a:t>
            </a:r>
            <a:r>
              <a:rPr lang="en-US" sz="1200">
                <a:latin typeface="Menlo" panose="020B0609030804020204" pitchFamily="49" charset="0"/>
              </a:rPr>
              <a:t> </a:t>
            </a:r>
            <a:r>
              <a:rPr lang="en-US" sz="1200">
                <a:solidFill>
                  <a:srgbClr val="6A3E3E"/>
                </a:solidFill>
                <a:latin typeface="Menlo" panose="020B0609030804020204" pitchFamily="49" charset="0"/>
              </a:rPr>
              <a:t>i</a:t>
            </a:r>
            <a:r>
              <a:rPr lang="en-US" sz="1200">
                <a:latin typeface="Menlo" panose="020B0609030804020204" pitchFamily="49" charset="0"/>
              </a:rPr>
              <a:t> = 2; </a:t>
            </a:r>
            <a:r>
              <a:rPr lang="en-US" sz="1200">
                <a:solidFill>
                  <a:srgbClr val="6A3E3E"/>
                </a:solidFill>
                <a:latin typeface="Menlo" panose="020B0609030804020204" pitchFamily="49" charset="0"/>
              </a:rPr>
              <a:t>i</a:t>
            </a:r>
            <a:r>
              <a:rPr lang="en-US" sz="1200">
                <a:latin typeface="Menlo" panose="020B0609030804020204" pitchFamily="49" charset="0"/>
              </a:rPr>
              <a:t> &lt;= </a:t>
            </a:r>
            <a:r>
              <a:rPr lang="en-US" sz="1200">
                <a:solidFill>
                  <a:srgbClr val="6A3E3E"/>
                </a:solidFill>
                <a:latin typeface="Menlo" panose="020B0609030804020204" pitchFamily="49" charset="0"/>
              </a:rPr>
              <a:t>n + 1</a:t>
            </a:r>
            <a:r>
              <a:rPr lang="en-US" sz="1200">
                <a:latin typeface="Menlo" panose="020B0609030804020204" pitchFamily="49" charset="0"/>
              </a:rPr>
              <a:t>; ++</a:t>
            </a:r>
            <a:r>
              <a:rPr lang="en-US" sz="1200">
                <a:solidFill>
                  <a:srgbClr val="6A3E3E"/>
                </a:solidFill>
                <a:latin typeface="Menlo" panose="020B0609030804020204" pitchFamily="49" charset="0"/>
              </a:rPr>
              <a:t>i</a:t>
            </a:r>
            <a:r>
              <a:rPr lang="en-US" sz="1200">
                <a:latin typeface="Menlo" panose="020B0609030804020204" pitchFamily="49" charset="0"/>
              </a:rPr>
              <a:t>) {</a:t>
            </a:r>
          </a:p>
          <a:p>
            <a:r>
              <a:rPr lang="en-US" sz="1200">
                <a:solidFill>
                  <a:srgbClr val="3F7F5F"/>
                </a:solidFill>
                <a:latin typeface="Menlo" panose="020B0609030804020204" pitchFamily="49" charset="0"/>
              </a:rPr>
              <a:t>    // (F_i, F_im1) &lt;- (F_i + F_im1, F_i)</a:t>
            </a: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tmp</a:t>
            </a:r>
            <a:r>
              <a:rPr lang="en-US" sz="1200">
                <a:latin typeface="Menlo" panose="020B0609030804020204" pitchFamily="49" charset="0"/>
              </a:rPr>
              <a:t> = </a:t>
            </a:r>
            <a:r>
              <a:rPr lang="en-US" sz="1200">
                <a:solidFill>
                  <a:srgbClr val="6A3E3E"/>
                </a:solidFill>
                <a:latin typeface="Menlo" panose="020B0609030804020204" pitchFamily="49" charset="0"/>
              </a:rPr>
              <a:t>F_i</a:t>
            </a:r>
            <a:r>
              <a:rPr lang="en-US" sz="1200">
                <a:latin typeface="Menlo" panose="020B0609030804020204" pitchFamily="49" charset="0"/>
              </a:rPr>
              <a:t>;</a:t>
            </a:r>
          </a:p>
          <a:p>
            <a:r>
              <a:rPr lang="en-US" sz="1200">
                <a:solidFill>
                  <a:srgbClr val="6A3E3E"/>
                </a:solidFill>
                <a:latin typeface="Menlo" panose="020B0609030804020204" pitchFamily="49" charset="0"/>
              </a:rPr>
              <a:t>    F_i</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F_im1</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solidFill>
                  <a:srgbClr val="6A3E3E"/>
                </a:solidFill>
                <a:latin typeface="Menlo" panose="020B0609030804020204" pitchFamily="49" charset="0"/>
              </a:rPr>
              <a:t>    F_im1</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tmp</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latin typeface="Menlo" panose="020B0609030804020204" pitchFamily="49" charset="0"/>
              </a:rPr>
              <a:t>  }</a:t>
            </a:r>
          </a:p>
          <a:p>
            <a:r>
              <a:rPr lang="en-US" sz="1200" b="1">
                <a:solidFill>
                  <a:srgbClr val="7F0055"/>
                </a:solidFill>
                <a:latin typeface="Menlo" panose="020B0609030804020204" pitchFamily="49" charset="0"/>
              </a:rPr>
              <a:t>  return</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F_im1</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a:latin typeface="Menlo" panose="020B0609030804020204" pitchFamily="49" charset="0"/>
              </a:rPr>
              <a:t>}</a:t>
            </a:r>
          </a:p>
        </p:txBody>
      </p:sp>
      <p:sp>
        <p:nvSpPr>
          <p:cNvPr id="2" name="TextBox 1">
            <a:extLst>
              <a:ext uri="{FF2B5EF4-FFF2-40B4-BE49-F238E27FC236}">
                <a16:creationId xmlns:a16="http://schemas.microsoft.com/office/drawing/2014/main" id="{41583AC4-87F5-9743-7294-2BCFA87F96B0}"/>
              </a:ext>
            </a:extLst>
          </p:cNvPr>
          <p:cNvSpPr txBox="1"/>
          <p:nvPr/>
        </p:nvSpPr>
        <p:spPr>
          <a:xfrm>
            <a:off x="457200" y="3317409"/>
            <a:ext cx="4064620" cy="1384995"/>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def fib(n):</a:t>
            </a:r>
          </a:p>
          <a:p>
            <a:pPr defTabSz="342886">
              <a:spcBef>
                <a:spcPct val="20000"/>
              </a:spcBef>
              <a:buClr>
                <a:srgbClr val="FFFFFF">
                  <a:lumMod val="65000"/>
                </a:srgbClr>
              </a:buClr>
            </a:pPr>
            <a:r>
              <a:rPr lang="en-US" sz="1200">
                <a:latin typeface="Consolas"/>
                <a:ea typeface="Segoe UI Emoji" panose="020B0502040204020203" pitchFamily="34" charset="0"/>
              </a:rPr>
              <a:t>    F_i = 1</a:t>
            </a:r>
          </a:p>
          <a:p>
            <a:pPr defTabSz="342886">
              <a:spcBef>
                <a:spcPct val="20000"/>
              </a:spcBef>
              <a:buClr>
                <a:srgbClr val="FFFFFF">
                  <a:lumMod val="65000"/>
                </a:srgbClr>
              </a:buClr>
            </a:pPr>
            <a:r>
              <a:rPr lang="en-US" sz="1200">
                <a:latin typeface="Consolas"/>
                <a:ea typeface="Segoe UI Emoji" panose="020B0502040204020203" pitchFamily="34" charset="0"/>
              </a:rPr>
              <a:t>    F_im1 = 0</a:t>
            </a:r>
          </a:p>
          <a:p>
            <a:pPr defTabSz="342886">
              <a:spcBef>
                <a:spcPct val="20000"/>
              </a:spcBef>
              <a:buClr>
                <a:srgbClr val="FFFFFF">
                  <a:lumMod val="65000"/>
                </a:srgbClr>
              </a:buClr>
            </a:pPr>
            <a:r>
              <a:rPr lang="en-US" sz="1200">
                <a:latin typeface="Consolas"/>
                <a:ea typeface="Segoe UI Emoji" panose="020B0502040204020203" pitchFamily="34" charset="0"/>
              </a:rPr>
              <a:t>    for i in range(2, n + 2):</a:t>
            </a:r>
          </a:p>
          <a:p>
            <a:pPr defTabSz="342886">
              <a:spcBef>
                <a:spcPct val="20000"/>
              </a:spcBef>
              <a:buClr>
                <a:srgbClr val="FFFFFF">
                  <a:lumMod val="65000"/>
                </a:srgbClr>
              </a:buClr>
            </a:pPr>
            <a:r>
              <a:rPr lang="en-US" sz="1200">
                <a:latin typeface="Consolas"/>
                <a:ea typeface="Segoe UI Emoji" panose="020B0502040204020203" pitchFamily="34" charset="0"/>
              </a:rPr>
              <a:t>        F_i, F_im1 = (F_i + F_im1), F_i</a:t>
            </a:r>
          </a:p>
          <a:p>
            <a:pPr defTabSz="342886">
              <a:spcBef>
                <a:spcPct val="20000"/>
              </a:spcBef>
              <a:buClr>
                <a:srgbClr val="FFFFFF">
                  <a:lumMod val="65000"/>
                </a:srgbClr>
              </a:buClr>
            </a:pPr>
            <a:r>
              <a:rPr lang="en-US" sz="1200">
                <a:latin typeface="Consolas"/>
                <a:ea typeface="Segoe UI Emoji" panose="020B0502040204020203" pitchFamily="34" charset="0"/>
              </a:rPr>
              <a:t>    return F_im1</a:t>
            </a:r>
          </a:p>
        </p:txBody>
      </p:sp>
      <p:sp>
        <p:nvSpPr>
          <p:cNvPr id="4" name="TextBox 3">
            <a:extLst>
              <a:ext uri="{FF2B5EF4-FFF2-40B4-BE49-F238E27FC236}">
                <a16:creationId xmlns:a16="http://schemas.microsoft.com/office/drawing/2014/main" id="{43626A37-34ED-002B-E434-77A36E5D99C8}"/>
              </a:ext>
            </a:extLst>
          </p:cNvPr>
          <p:cNvSpPr txBox="1"/>
          <p:nvPr/>
        </p:nvSpPr>
        <p:spPr>
          <a:xfrm>
            <a:off x="4622181" y="922084"/>
            <a:ext cx="4370427" cy="3970318"/>
          </a:xfrm>
          <a:prstGeom prst="rect">
            <a:avLst/>
          </a:prstGeom>
          <a:noFill/>
        </p:spPr>
        <p:txBody>
          <a:bodyPr wrap="square" rtlCol="0">
            <a:spAutoFit/>
          </a:bodyPr>
          <a:lstStyle/>
          <a:p>
            <a:r>
              <a:rPr lang="en-US">
                <a:latin typeface="+mj-lt"/>
              </a:rPr>
              <a:t>(</a:t>
            </a:r>
            <a:r>
              <a:rPr lang="en-US">
                <a:solidFill>
                  <a:schemeClr val="accent1"/>
                </a:solidFill>
                <a:latin typeface="+mj-lt"/>
              </a:rPr>
              <a:t>F</a:t>
            </a:r>
            <a:r>
              <a:rPr lang="en-US" baseline="-25000">
                <a:solidFill>
                  <a:schemeClr val="accent1"/>
                </a:solidFill>
                <a:latin typeface="+mj-lt"/>
              </a:rPr>
              <a:t>1</a:t>
            </a:r>
            <a:r>
              <a:rPr lang="en-US">
                <a:latin typeface="+mj-lt"/>
              </a:rPr>
              <a:t>, </a:t>
            </a:r>
            <a:r>
              <a:rPr lang="en-US">
                <a:solidFill>
                  <a:schemeClr val="accent5"/>
                </a:solidFill>
                <a:latin typeface="+mj-lt"/>
              </a:rPr>
              <a:t>F</a:t>
            </a:r>
            <a:r>
              <a:rPr lang="en-US" baseline="-25000">
                <a:solidFill>
                  <a:schemeClr val="accent5"/>
                </a:solidFill>
                <a:latin typeface="+mj-lt"/>
              </a:rPr>
              <a:t>0</a:t>
            </a:r>
            <a:r>
              <a:rPr lang="en-US">
                <a:latin typeface="+mj-lt"/>
              </a:rPr>
              <a:t>) </a:t>
            </a:r>
            <a:r>
              <a:rPr lang="en-US">
                <a:solidFill>
                  <a:schemeClr val="bg1"/>
                </a:solidFill>
                <a:latin typeface="+mj-lt"/>
                <a:sym typeface="Wingdings" pitchFamily="2" charset="2"/>
              </a:rPr>
              <a:t></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0</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2</a:t>
            </a:r>
            <a:r>
              <a:rPr lang="en-US">
                <a:latin typeface="+mj-lt"/>
              </a:rPr>
              <a:t>, </a:t>
            </a:r>
            <a:r>
              <a:rPr lang="en-US">
                <a:solidFill>
                  <a:schemeClr val="accent5"/>
                </a:solidFill>
                <a:latin typeface="+mj-lt"/>
              </a:rPr>
              <a:t>F</a:t>
            </a:r>
            <a:r>
              <a:rPr lang="en-US" baseline="-25000">
                <a:solidFill>
                  <a:schemeClr val="accent5"/>
                </a:solidFill>
                <a:latin typeface="+mj-lt"/>
              </a:rPr>
              <a:t>1</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0</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3</a:t>
            </a:r>
            <a:r>
              <a:rPr lang="en-US">
                <a:latin typeface="+mj-lt"/>
              </a:rPr>
              <a:t>, </a:t>
            </a:r>
            <a:r>
              <a:rPr lang="en-US">
                <a:solidFill>
                  <a:schemeClr val="accent5"/>
                </a:solidFill>
                <a:latin typeface="+mj-lt"/>
              </a:rPr>
              <a:t>F</a:t>
            </a:r>
            <a:r>
              <a:rPr lang="en-US" baseline="-25000">
                <a:solidFill>
                  <a:schemeClr val="accent5"/>
                </a:solidFill>
                <a:latin typeface="+mj-lt"/>
              </a:rPr>
              <a:t>2</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2</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4</a:t>
            </a:r>
            <a:r>
              <a:rPr lang="en-US">
                <a:latin typeface="+mj-lt"/>
              </a:rPr>
              <a:t>, </a:t>
            </a:r>
            <a:r>
              <a:rPr lang="en-US">
                <a:solidFill>
                  <a:schemeClr val="accent5"/>
                </a:solidFill>
                <a:latin typeface="+mj-lt"/>
              </a:rPr>
              <a:t>F</a:t>
            </a:r>
            <a:r>
              <a:rPr lang="en-US" baseline="-25000">
                <a:solidFill>
                  <a:schemeClr val="accent5"/>
                </a:solidFill>
                <a:latin typeface="+mj-lt"/>
              </a:rPr>
              <a:t>3</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1"/>
                </a:solidFill>
                <a:latin typeface="+mj-lt"/>
                <a:sym typeface="Wingdings" pitchFamily="2" charset="2"/>
              </a:rPr>
              <a:t>3</a:t>
            </a:r>
            <a:r>
              <a:rPr lang="en-US">
                <a:latin typeface="+mj-lt"/>
                <a:sym typeface="Wingdings" pitchFamily="2" charset="2"/>
              </a:rPr>
              <a:t>, </a:t>
            </a:r>
            <a:r>
              <a:rPr lang="en-US">
                <a:solidFill>
                  <a:schemeClr val="accent5"/>
                </a:solidFill>
                <a:latin typeface="+mj-lt"/>
                <a:sym typeface="Wingdings" pitchFamily="2" charset="2"/>
              </a:rPr>
              <a:t>2</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5</a:t>
            </a:r>
            <a:r>
              <a:rPr lang="en-US">
                <a:latin typeface="+mj-lt"/>
              </a:rPr>
              <a:t>, </a:t>
            </a:r>
            <a:r>
              <a:rPr lang="en-US">
                <a:solidFill>
                  <a:schemeClr val="accent5"/>
                </a:solidFill>
                <a:latin typeface="+mj-lt"/>
              </a:rPr>
              <a:t>F</a:t>
            </a:r>
            <a:r>
              <a:rPr lang="en-US" baseline="-25000">
                <a:solidFill>
                  <a:schemeClr val="accent5"/>
                </a:solidFill>
                <a:latin typeface="+mj-lt"/>
              </a:rPr>
              <a:t>4</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5"/>
                </a:solidFill>
                <a:latin typeface="+mj-lt"/>
                <a:sym typeface="Wingdings" pitchFamily="2" charset="2"/>
              </a:rPr>
              <a:t>2</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1"/>
                </a:solidFill>
                <a:latin typeface="+mj-lt"/>
                <a:sym typeface="Wingdings" pitchFamily="2" charset="2"/>
              </a:rPr>
              <a:t>5</a:t>
            </a:r>
            <a:r>
              <a:rPr lang="en-US">
                <a:latin typeface="+mj-lt"/>
                <a:sym typeface="Wingdings" pitchFamily="2" charset="2"/>
              </a:rPr>
              <a:t>, </a:t>
            </a:r>
            <a:r>
              <a:rPr lang="en-US">
                <a:solidFill>
                  <a:schemeClr val="accent5"/>
                </a:solidFill>
                <a:latin typeface="+mj-lt"/>
                <a:sym typeface="Wingdings" pitchFamily="2" charset="2"/>
              </a:rPr>
              <a:t>3</a:t>
            </a:r>
            <a:r>
              <a:rPr lang="en-US">
                <a:latin typeface="+mj-lt"/>
                <a:sym typeface="Wingdings" pitchFamily="2" charset="2"/>
              </a:rPr>
              <a:t>)</a:t>
            </a:r>
          </a:p>
          <a:p>
            <a:r>
              <a:rPr lang="en-US">
                <a:latin typeface="+mj-lt"/>
                <a:sym typeface="Wingdings" pitchFamily="2" charset="2"/>
              </a:rPr>
              <a:t> </a:t>
            </a:r>
          </a:p>
        </p:txBody>
      </p:sp>
      <p:grpSp>
        <p:nvGrpSpPr>
          <p:cNvPr id="45" name="Group 44">
            <a:extLst>
              <a:ext uri="{FF2B5EF4-FFF2-40B4-BE49-F238E27FC236}">
                <a16:creationId xmlns:a16="http://schemas.microsoft.com/office/drawing/2014/main" id="{75B24DBF-BA1F-9CB0-E112-F585D59551FD}"/>
              </a:ext>
            </a:extLst>
          </p:cNvPr>
          <p:cNvGrpSpPr/>
          <p:nvPr/>
        </p:nvGrpSpPr>
        <p:grpSpPr>
          <a:xfrm>
            <a:off x="6385302" y="2092271"/>
            <a:ext cx="1890793" cy="547010"/>
            <a:chOff x="6385302" y="1249052"/>
            <a:chExt cx="1890793" cy="597915"/>
          </a:xfrm>
        </p:grpSpPr>
        <p:cxnSp>
          <p:nvCxnSpPr>
            <p:cNvPr id="46" name="Straight Arrow Connector 45">
              <a:extLst>
                <a:ext uri="{FF2B5EF4-FFF2-40B4-BE49-F238E27FC236}">
                  <a16:creationId xmlns:a16="http://schemas.microsoft.com/office/drawing/2014/main" id="{EF3BCE92-E3CB-27AB-933F-6248775DAF53}"/>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7276AF-C27C-5DD6-8659-C1E342DBB666}"/>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710FB82-20C8-1FB0-9AF0-463E1BE1494D}"/>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57CC575B-B807-EE97-B300-3C7B314F67EF}"/>
              </a:ext>
            </a:extLst>
          </p:cNvPr>
          <p:cNvGrpSpPr/>
          <p:nvPr/>
        </p:nvGrpSpPr>
        <p:grpSpPr>
          <a:xfrm>
            <a:off x="6385302" y="1255363"/>
            <a:ext cx="1890793" cy="547010"/>
            <a:chOff x="6385302" y="1249052"/>
            <a:chExt cx="1890793" cy="597915"/>
          </a:xfrm>
        </p:grpSpPr>
        <p:cxnSp>
          <p:nvCxnSpPr>
            <p:cNvPr id="50" name="Straight Arrow Connector 49">
              <a:extLst>
                <a:ext uri="{FF2B5EF4-FFF2-40B4-BE49-F238E27FC236}">
                  <a16:creationId xmlns:a16="http://schemas.microsoft.com/office/drawing/2014/main" id="{4D93D09C-138F-0D7F-98C1-F69BC93C917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A8B4B50-761D-3843-EFA0-C3656ECD55FD}"/>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4B9D3BB-32D8-647F-F8C4-1D730FF362EA}"/>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66DE92C-9CF2-CFBE-A2D2-A150EC435F77}"/>
              </a:ext>
            </a:extLst>
          </p:cNvPr>
          <p:cNvGrpSpPr/>
          <p:nvPr/>
        </p:nvGrpSpPr>
        <p:grpSpPr>
          <a:xfrm>
            <a:off x="6385302" y="2922741"/>
            <a:ext cx="1890793" cy="547010"/>
            <a:chOff x="6385302" y="1249052"/>
            <a:chExt cx="1890793" cy="597915"/>
          </a:xfrm>
        </p:grpSpPr>
        <p:cxnSp>
          <p:nvCxnSpPr>
            <p:cNvPr id="54" name="Straight Arrow Connector 53">
              <a:extLst>
                <a:ext uri="{FF2B5EF4-FFF2-40B4-BE49-F238E27FC236}">
                  <a16:creationId xmlns:a16="http://schemas.microsoft.com/office/drawing/2014/main" id="{ABF7C3A0-B49A-52F7-C9C0-285250FC7B8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E36D719-3562-1FE7-654C-35C083820F28}"/>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A6D5D3F-8132-FC09-8BE5-174E54A24563}"/>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5D35BDAD-34F1-5A7C-5193-90A61DDC03D0}"/>
              </a:ext>
            </a:extLst>
          </p:cNvPr>
          <p:cNvGrpSpPr/>
          <p:nvPr/>
        </p:nvGrpSpPr>
        <p:grpSpPr>
          <a:xfrm>
            <a:off x="6385302" y="3736402"/>
            <a:ext cx="1890793" cy="547010"/>
            <a:chOff x="6385302" y="1249052"/>
            <a:chExt cx="1890793" cy="597915"/>
          </a:xfrm>
        </p:grpSpPr>
        <p:cxnSp>
          <p:nvCxnSpPr>
            <p:cNvPr id="58" name="Straight Arrow Connector 57">
              <a:extLst>
                <a:ext uri="{FF2B5EF4-FFF2-40B4-BE49-F238E27FC236}">
                  <a16:creationId xmlns:a16="http://schemas.microsoft.com/office/drawing/2014/main" id="{0CE6164A-E4EB-484A-8F8B-D8E0CFC33824}"/>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9B86D34-645E-22B6-376D-14D3A031211E}"/>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6B27D47-F82D-9B5C-0ABD-FB5F0B3955E1}"/>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sp>
        <p:nvSpPr>
          <p:cNvPr id="5" name="Rectangle 4">
            <a:extLst>
              <a:ext uri="{FF2B5EF4-FFF2-40B4-BE49-F238E27FC236}">
                <a16:creationId xmlns:a16="http://schemas.microsoft.com/office/drawing/2014/main" id="{9183C645-6AE6-B321-5CFA-2D8B2789F21D}"/>
              </a:ext>
            </a:extLst>
          </p:cNvPr>
          <p:cNvSpPr/>
          <p:nvPr/>
        </p:nvSpPr>
        <p:spPr>
          <a:xfrm>
            <a:off x="-78624" y="1983913"/>
            <a:ext cx="628569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latin typeface="Consolas"/>
                <a:ea typeface="Segoe UI Emoji" panose="020B0502040204020203" pitchFamily="34" charset="0"/>
              </a:rPr>
              <a:t>TODO make better</a:t>
            </a:r>
            <a:endParaRPr lang="en-US" sz="54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871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838F-AEF6-6903-8EEA-CF5244C1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59B42-6022-5489-8024-7BC8084B8220}"/>
              </a:ext>
            </a:extLst>
          </p:cNvPr>
          <p:cNvSpPr>
            <a:spLocks noGrp="1"/>
          </p:cNvSpPr>
          <p:nvPr>
            <p:ph type="title"/>
          </p:nvPr>
        </p:nvSpPr>
        <p:spPr/>
        <p:txBody>
          <a:bodyPr/>
          <a:lstStyle/>
          <a:p>
            <a:r>
              <a:rPr lang="en-US"/>
              <a:t>closed form fibonacci</a:t>
            </a:r>
          </a:p>
        </p:txBody>
      </p:sp>
    </p:spTree>
    <p:extLst>
      <p:ext uri="{BB962C8B-B14F-4D97-AF65-F5344CB8AC3E}">
        <p14:creationId xmlns:p14="http://schemas.microsoft.com/office/powerpoint/2010/main" val="3354645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normAutofit fontScale="90000"/>
          </a:bodyPr>
          <a:lstStyle/>
          <a:p>
            <a:r>
              <a:rPr lang="en-US"/>
              <a:t>inheritance is convenient, but NOT fundamental</a:t>
            </a:r>
            <a:br>
              <a:rPr lang="en-US"/>
            </a:br>
            <a:r>
              <a:rPr lang="en-US" sz="2000"/>
              <a:t>(except sometimes in Java)</a:t>
            </a:r>
            <a:endParaRPr lang="en-US"/>
          </a:p>
        </p:txBody>
      </p:sp>
      <p:sp>
        <p:nvSpPr>
          <p:cNvPr id="10" name="Content Placeholder 9">
            <a:extLst>
              <a:ext uri="{FF2B5EF4-FFF2-40B4-BE49-F238E27FC236}">
                <a16:creationId xmlns:a16="http://schemas.microsoft.com/office/drawing/2014/main" id="{262E7EA1-B20B-5D67-EDE4-B4CB8FEF16C7}"/>
              </a:ext>
            </a:extLst>
          </p:cNvPr>
          <p:cNvSpPr>
            <a:spLocks noGrp="1"/>
          </p:cNvSpPr>
          <p:nvPr>
            <p:ph sz="quarter" idx="10"/>
          </p:nvPr>
        </p:nvSpPr>
        <p:spPr/>
        <p:txBody>
          <a:bodyPr/>
          <a:lstStyle/>
          <a:p>
            <a:r>
              <a:rPr lang="en-US"/>
              <a:t>instead of extending a class, we can store a reference to an instance of it</a:t>
            </a:r>
          </a:p>
          <a:p>
            <a:pPr lvl="1"/>
            <a:r>
              <a:rPr lang="en-US"/>
              <a:t>this is called "</a:t>
            </a:r>
            <a:r>
              <a:rPr lang="en-US" b="1"/>
              <a:t>composition</a:t>
            </a:r>
            <a:r>
              <a:rPr lang="en-US"/>
              <a:t>"</a:t>
            </a:r>
          </a:p>
          <a:p>
            <a:pPr lvl="1"/>
            <a:r>
              <a:rPr lang="en-US"/>
              <a:t>we will have to use the dot operator (a lot) more, but c'est la vie;</a:t>
            </a:r>
            <a:br>
              <a:rPr lang="en-US"/>
            </a:br>
            <a:r>
              <a:rPr lang="en-US"/>
              <a:t>they're fundamentally the same thing*</a:t>
            </a:r>
          </a:p>
        </p:txBody>
      </p:sp>
      <p:sp>
        <p:nvSpPr>
          <p:cNvPr id="3" name="TextBox 2">
            <a:extLst>
              <a:ext uri="{FF2B5EF4-FFF2-40B4-BE49-F238E27FC236}">
                <a16:creationId xmlns:a16="http://schemas.microsoft.com/office/drawing/2014/main" id="{F87093DF-4628-FB48-C0CB-5EDFE35B9879}"/>
              </a:ext>
            </a:extLst>
          </p:cNvPr>
          <p:cNvSpPr txBox="1"/>
          <p:nvPr/>
        </p:nvSpPr>
        <p:spPr>
          <a:xfrm>
            <a:off x="4572000" y="2369715"/>
            <a:ext cx="40259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Composition:</a:t>
            </a:r>
            <a:r>
              <a:rPr lang="en-US" sz="1600">
                <a:solidFill>
                  <a:srgbClr val="017B00"/>
                </a:solidFill>
                <a:latin typeface="Consolas" panose="020B0609020204030204" pitchFamily="49" charset="0"/>
                <a:cs typeface="Consolas" panose="020B0609020204030204" pitchFamily="49" charset="0"/>
              </a:rPr>
              <a:t> HW13 </a:t>
            </a:r>
            <a:r>
              <a:rPr lang="en-US" sz="1600" b="1">
                <a:solidFill>
                  <a:srgbClr val="017B00"/>
                </a:solidFill>
                <a:latin typeface="Consolas" panose="020B0609020204030204" pitchFamily="49" charset="0"/>
                <a:cs typeface="Consolas" panose="020B0609020204030204" pitchFamily="49" charset="0"/>
              </a:rPr>
              <a:t>has</a:t>
            </a:r>
            <a:r>
              <a:rPr lang="en-US" sz="1600">
                <a:solidFill>
                  <a:srgbClr val="017B00"/>
                </a:solidFill>
                <a:latin typeface="Consolas" panose="020B0609020204030204" pitchFamily="49" charset="0"/>
                <a:cs typeface="Consolas" panose="020B0609020204030204" pitchFamily="49" charset="0"/>
              </a:rPr>
              <a:t> a Cow</a:t>
            </a:r>
          </a:p>
          <a:p>
            <a:pPr lvl="0" defTabSz="342886">
              <a:spcBef>
                <a:spcPct val="20000"/>
              </a:spcBef>
              <a:buClr>
                <a:srgbClr val="FFFFFF">
                  <a:lumMod val="65000"/>
                </a:srgbClr>
              </a:buClr>
            </a:pPr>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HW13 </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 </a:t>
            </a:r>
            <a:r>
              <a:rPr lang="en-US" sz="1600">
                <a:solidFill>
                  <a:srgbClr val="000080"/>
                </a:solidFill>
                <a:latin typeface="Consolas" panose="020B0609020204030204" pitchFamily="49" charset="0"/>
                <a:cs typeface="Consolas" panose="020B0609020204030204" pitchFamily="49" charset="0"/>
              </a:rPr>
              <a:t>Cow</a:t>
            </a:r>
            <a:r>
              <a:rPr lang="en-US" sz="1600">
                <a:latin typeface="Consolas" panose="020B0609020204030204" pitchFamily="49" charset="0"/>
                <a:cs typeface="Consolas" panose="020B0609020204030204" pitchFamily="49" charset="0"/>
              </a:rPr>
              <a:t> cow;</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(cow.beginFrame())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9" name="TextBox 8">
            <a:extLst>
              <a:ext uri="{FF2B5EF4-FFF2-40B4-BE49-F238E27FC236}">
                <a16:creationId xmlns:a16="http://schemas.microsoft.com/office/drawing/2014/main" id="{2D7AD9BF-6853-C603-CE03-FEC2D1A20859}"/>
              </a:ext>
            </a:extLst>
          </p:cNvPr>
          <p:cNvSpPr txBox="1"/>
          <p:nvPr/>
        </p:nvSpPr>
        <p:spPr>
          <a:xfrm>
            <a:off x="457199" y="2370765"/>
            <a:ext cx="4025899" cy="240681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Inheritance:</a:t>
            </a:r>
            <a:r>
              <a:rPr lang="en-US" sz="1600">
                <a:solidFill>
                  <a:srgbClr val="017B00"/>
                </a:solidFill>
                <a:latin typeface="Consolas" panose="020B0609020204030204" pitchFamily="49" charset="0"/>
                <a:cs typeface="Consolas" panose="020B0609020204030204" pitchFamily="49" charset="0"/>
              </a:rPr>
              <a:t> HW13 </a:t>
            </a:r>
            <a:r>
              <a:rPr lang="en-US" sz="1600" b="1">
                <a:solidFill>
                  <a:srgbClr val="017B00"/>
                </a:solidFill>
                <a:latin typeface="Consolas" panose="020B0609020204030204" pitchFamily="49" charset="0"/>
                <a:cs typeface="Consolas" panose="020B0609020204030204" pitchFamily="49" charset="0"/>
              </a:rPr>
              <a:t>is</a:t>
            </a:r>
            <a:r>
              <a:rPr lang="en-US" sz="1600">
                <a:solidFill>
                  <a:srgbClr val="017B00"/>
                </a:solidFill>
                <a:latin typeface="Consolas" panose="020B0609020204030204" pitchFamily="49" charset="0"/>
                <a:cs typeface="Consolas" panose="020B0609020204030204" pitchFamily="49" charset="0"/>
              </a:rPr>
              <a:t> a Cow</a:t>
            </a:r>
          </a:p>
          <a:p>
            <a:pPr lvl="0" defTabSz="342886">
              <a:spcBef>
                <a:spcPct val="20000"/>
              </a:spcBef>
              <a:buClr>
                <a:srgbClr val="FFFFFF">
                  <a:lumMod val="65000"/>
                </a:srgbClr>
              </a:buClr>
            </a:pPr>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HW13 </a:t>
            </a:r>
            <a:r>
              <a:rPr lang="en-US" sz="1600" b="1">
                <a:solidFill>
                  <a:srgbClr val="0000FF"/>
                </a:solidFill>
                <a:latin typeface="Consolas" panose="020B0609020204030204" pitchFamily="49" charset="0"/>
                <a:cs typeface="Consolas" panose="020B0609020204030204" pitchFamily="49" charset="0"/>
              </a:rPr>
              <a:t>extends</a:t>
            </a:r>
            <a:r>
              <a:rPr lang="en-US" sz="1600">
                <a:solidFill>
                  <a:srgbClr val="000080"/>
                </a:solidFill>
                <a:latin typeface="Consolas" panose="020B0609020204030204" pitchFamily="49" charset="0"/>
                <a:cs typeface="Consolas" panose="020B0609020204030204" pitchFamily="49" charset="0"/>
              </a:rPr>
              <a:t> Cow</a:t>
            </a:r>
            <a:r>
              <a:rPr lang="en-US" sz="16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2504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893CB-AD44-DB2C-BCCD-24A12F114D51}"/>
            </a:ext>
          </a:extLst>
        </p:cNvPr>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951C82C5-F371-D1E2-34A2-6F3674E3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1428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F4F1E-C6F7-1B05-7003-01EBD39D6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983DE-273F-8229-009E-431967B4E52A}"/>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64FAC5F4-7DBD-16CD-1B90-E7B899CCDF46}"/>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109644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CDAA-2A02-A854-E850-795E12CB85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B9A3B6-B6C1-26DC-8F36-5471E23FE7E6}"/>
              </a:ext>
            </a:extLst>
          </p:cNvPr>
          <p:cNvSpPr>
            <a:spLocks noGrp="1"/>
          </p:cNvSpPr>
          <p:nvPr>
            <p:ph type="title"/>
          </p:nvPr>
        </p:nvSpPr>
        <p:spPr/>
        <p:txBody>
          <a:bodyPr/>
          <a:lstStyle/>
          <a:p>
            <a:r>
              <a:rPr lang="en-US" sz="4800"/>
              <a:t>O(log n)</a:t>
            </a:r>
            <a:br>
              <a:rPr lang="en-US" sz="4800"/>
            </a:br>
            <a:r>
              <a:rPr lang="en-US" sz="4800"/>
              <a:t>matrix exponentiation by squaring </a:t>
            </a:r>
            <a:r>
              <a:rPr lang="en-US" sz="2000"/>
              <a:t>(oh no)</a:t>
            </a:r>
            <a:br>
              <a:rPr lang="en-US" sz="4800"/>
            </a:br>
            <a:r>
              <a:rPr lang="en-US" sz="4800"/>
              <a:t>😀</a:t>
            </a:r>
          </a:p>
        </p:txBody>
      </p:sp>
    </p:spTree>
    <p:extLst>
      <p:ext uri="{BB962C8B-B14F-4D97-AF65-F5344CB8AC3E}">
        <p14:creationId xmlns:p14="http://schemas.microsoft.com/office/powerpoint/2010/main" val="35621770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9750D-FCE6-49AB-8C9D-0E26EC29737B}"/>
              </a:ext>
            </a:extLst>
          </p:cNvPr>
          <p:cNvSpPr>
            <a:spLocks noGrp="1"/>
          </p:cNvSpPr>
          <p:nvPr>
            <p:ph type="title"/>
          </p:nvPr>
        </p:nvSpPr>
        <p:spPr/>
        <p:txBody>
          <a:bodyPr/>
          <a:lstStyle/>
          <a:p>
            <a:r>
              <a:rPr lang="en-US" b="1"/>
              <a:t>problem: </a:t>
            </a:r>
            <a:r>
              <a:rPr lang="en-US"/>
              <a:t>calculate fib(64)</a:t>
            </a:r>
            <a:br>
              <a:rPr lang="en-US"/>
            </a:br>
            <a:r>
              <a:rPr lang="en-US" sz="2800" b="1"/>
              <a:t>observation: </a:t>
            </a:r>
            <a:r>
              <a:rPr lang="en-US" sz="2800"/>
              <a:t>64 = 2 * 2 * 2 * 2 * 2 * 2</a:t>
            </a:r>
            <a:endParaRPr lang="en-US" b="1"/>
          </a:p>
        </p:txBody>
      </p:sp>
    </p:spTree>
    <p:extLst>
      <p:ext uri="{BB962C8B-B14F-4D97-AF65-F5344CB8AC3E}">
        <p14:creationId xmlns:p14="http://schemas.microsoft.com/office/powerpoint/2010/main" val="28465921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481620-EE35-C4C0-0EF1-4EBA71561CEF}"/>
              </a:ext>
            </a:extLst>
          </p:cNvPr>
          <p:cNvSpPr>
            <a:spLocks noGrp="1"/>
          </p:cNvSpPr>
          <p:nvPr>
            <p:ph type="title"/>
          </p:nvPr>
        </p:nvSpPr>
        <p:spPr/>
        <p:txBody>
          <a:bodyPr/>
          <a:lstStyle/>
          <a:p>
            <a:r>
              <a:rPr lang="en-US"/>
              <a:t>[matrix multiplication review]</a:t>
            </a:r>
          </a:p>
        </p:txBody>
      </p:sp>
    </p:spTree>
    <p:extLst>
      <p:ext uri="{BB962C8B-B14F-4D97-AF65-F5344CB8AC3E}">
        <p14:creationId xmlns:p14="http://schemas.microsoft.com/office/powerpoint/2010/main" val="301781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A57C8-F05E-4BA5-7DD2-28FCBA746E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98C2267-E6CE-F2B4-70E2-F5139137F369}"/>
              </a:ext>
            </a:extLst>
          </p:cNvPr>
          <p:cNvSpPr>
            <a:spLocks noGrp="1"/>
          </p:cNvSpPr>
          <p:nvPr>
            <p:ph type="title"/>
          </p:nvPr>
        </p:nvSpPr>
        <p:spPr/>
        <p:txBody>
          <a:bodyPr/>
          <a:lstStyle/>
          <a:p>
            <a:r>
              <a:rPr lang="en-US" sz="3600"/>
              <a:t>[update rule as a matrix multiplication]</a:t>
            </a:r>
          </a:p>
        </p:txBody>
      </p:sp>
    </p:spTree>
    <p:extLst>
      <p:ext uri="{BB962C8B-B14F-4D97-AF65-F5344CB8AC3E}">
        <p14:creationId xmlns:p14="http://schemas.microsoft.com/office/powerpoint/2010/main" val="42185836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58AD7-E159-D991-2A23-5CC080B712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BE5ECC-C4F7-518E-1C3F-149A792E8E35}"/>
              </a:ext>
            </a:extLst>
          </p:cNvPr>
          <p:cNvSpPr>
            <a:spLocks noGrp="1"/>
          </p:cNvSpPr>
          <p:nvPr>
            <p:ph type="title"/>
          </p:nvPr>
        </p:nvSpPr>
        <p:spPr/>
        <p:txBody>
          <a:bodyPr/>
          <a:lstStyle/>
          <a:p>
            <a:r>
              <a:rPr lang="en-US" sz="3600"/>
              <a:t>[matrix exponentiation by squaring]</a:t>
            </a:r>
          </a:p>
        </p:txBody>
      </p:sp>
    </p:spTree>
    <p:extLst>
      <p:ext uri="{BB962C8B-B14F-4D97-AF65-F5344CB8AC3E}">
        <p14:creationId xmlns:p14="http://schemas.microsoft.com/office/powerpoint/2010/main" val="5877058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000"/>
              <a:t>recursion example</a:t>
            </a:r>
            <a:br>
              <a:rPr lang="en-US" sz="6000"/>
            </a:br>
            <a:r>
              <a:rPr lang="en-US"/>
              <a:t>subset sum</a:t>
            </a:r>
            <a:endParaRPr lang="en-US" sz="6000"/>
          </a:p>
        </p:txBody>
      </p:sp>
    </p:spTree>
    <p:extLst>
      <p:ext uri="{BB962C8B-B14F-4D97-AF65-F5344CB8AC3E}">
        <p14:creationId xmlns:p14="http://schemas.microsoft.com/office/powerpoint/2010/main" val="30879122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problem overview</a:t>
            </a:r>
          </a:p>
        </p:txBody>
      </p:sp>
    </p:spTree>
    <p:extLst>
      <p:ext uri="{BB962C8B-B14F-4D97-AF65-F5344CB8AC3E}">
        <p14:creationId xmlns:p14="http://schemas.microsoft.com/office/powerpoint/2010/main" val="41602255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734143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E2CE-515F-987B-8782-A207D3AD3E4B}"/>
              </a:ext>
            </a:extLst>
          </p:cNvPr>
          <p:cNvSpPr>
            <a:spLocks noGrp="1"/>
          </p:cNvSpPr>
          <p:nvPr>
            <p:ph type="title"/>
          </p:nvPr>
        </p:nvSpPr>
        <p:spPr/>
        <p:txBody>
          <a:bodyPr>
            <a:noAutofit/>
          </a:bodyPr>
          <a:lstStyle/>
          <a:p>
            <a:r>
              <a:rPr lang="en-US" sz="2400" b="1"/>
              <a:t>*sidenote:</a:t>
            </a:r>
            <a:r>
              <a:rPr lang="en-US" sz="2400"/>
              <a:t> some people don't think agree with me that</a:t>
            </a:r>
            <a:br>
              <a:rPr lang="en-US" sz="2400"/>
            </a:br>
            <a:r>
              <a:rPr lang="en-US" sz="2400"/>
              <a:t>composition and inheritance are the same thing</a:t>
            </a:r>
          </a:p>
        </p:txBody>
      </p:sp>
      <p:pic>
        <p:nvPicPr>
          <p:cNvPr id="4" name="Content Placeholder 3">
            <a:extLst>
              <a:ext uri="{FF2B5EF4-FFF2-40B4-BE49-F238E27FC236}">
                <a16:creationId xmlns:a16="http://schemas.microsoft.com/office/drawing/2014/main" id="{6C9AE303-2B7B-5D7C-30E7-2DC39D7DAF45}"/>
              </a:ext>
            </a:extLst>
          </p:cNvPr>
          <p:cNvPicPr>
            <a:picLocks noGrp="1" noChangeAspect="1"/>
          </p:cNvPicPr>
          <p:nvPr>
            <p:ph sz="quarter" idx="10"/>
          </p:nvPr>
        </p:nvPicPr>
        <p:blipFill>
          <a:blip r:embed="rId2"/>
          <a:stretch>
            <a:fillRect/>
          </a:stretch>
        </p:blipFill>
        <p:spPr>
          <a:xfrm>
            <a:off x="1502736" y="963613"/>
            <a:ext cx="6138527" cy="4079875"/>
          </a:xfrm>
          <a:prstGeom prst="rect">
            <a:avLst/>
          </a:prstGeom>
        </p:spPr>
      </p:pic>
    </p:spTree>
    <p:extLst>
      <p:ext uri="{BB962C8B-B14F-4D97-AF65-F5344CB8AC3E}">
        <p14:creationId xmlns:p14="http://schemas.microsoft.com/office/powerpoint/2010/main" val="42920841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1E74-5EDA-85FD-0C16-99E36AA65F69}"/>
              </a:ext>
            </a:extLst>
          </p:cNvPr>
          <p:cNvSpPr>
            <a:spLocks noGrp="1"/>
          </p:cNvSpPr>
          <p:nvPr>
            <p:ph type="title"/>
          </p:nvPr>
        </p:nvSpPr>
        <p:spPr/>
        <p:txBody>
          <a:bodyPr/>
          <a:lstStyle/>
          <a:p>
            <a:r>
              <a:rPr lang="en-US"/>
              <a:t>no. </a:t>
            </a:r>
            <a:r>
              <a:rPr lang="en-US" sz="1600">
                <a:solidFill>
                  <a:schemeClr val="bg1">
                    <a:lumMod val="75000"/>
                  </a:schemeClr>
                </a:solidFill>
              </a:rPr>
              <a:t>--Mark</a:t>
            </a:r>
            <a:endParaRPr lang="en-US">
              <a:solidFill>
                <a:schemeClr val="bg1">
                  <a:lumMod val="75000"/>
                </a:schemeClr>
              </a:solidFill>
            </a:endParaRPr>
          </a:p>
        </p:txBody>
      </p:sp>
    </p:spTree>
    <p:extLst>
      <p:ext uri="{BB962C8B-B14F-4D97-AF65-F5344CB8AC3E}">
        <p14:creationId xmlns:p14="http://schemas.microsoft.com/office/powerpoint/2010/main" val="38532013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a:xfrm>
            <a:off x="457200" y="254916"/>
            <a:ext cx="8229600" cy="667168"/>
          </a:xfrm>
        </p:spPr>
        <p:txBody>
          <a:bodyPr>
            <a:normAutofit/>
          </a:bodyPr>
          <a:lstStyle/>
          <a:p>
            <a:r>
              <a:rPr lang="en-US"/>
              <a:t>examples</a:t>
            </a:r>
          </a:p>
        </p:txBody>
      </p:sp>
      <p:sp>
        <p:nvSpPr>
          <p:cNvPr id="2" name="Content Placeholder 1">
            <a:extLst>
              <a:ext uri="{FF2B5EF4-FFF2-40B4-BE49-F238E27FC236}">
                <a16:creationId xmlns:a16="http://schemas.microsoft.com/office/drawing/2014/main" id="{7301E27B-DD49-2DCA-20D5-0DFE867151C0}"/>
              </a:ext>
            </a:extLst>
          </p:cNvPr>
          <p:cNvSpPr>
            <a:spLocks noGrp="1"/>
          </p:cNvSpPr>
          <p:nvPr>
            <p:ph sz="quarter" idx="10"/>
          </p:nvPr>
        </p:nvSpPr>
        <p:spPr>
          <a:xfrm>
            <a:off x="457200" y="963337"/>
            <a:ext cx="8229600" cy="4080271"/>
          </a:xfrm>
        </p:spPr>
        <p:txBody>
          <a:bodyPr/>
          <a:lstStyle/>
          <a:p>
            <a:r>
              <a:rPr lang="en-US"/>
              <a:t>is there any subset of { 1, 3, 5 } that sums to 4?</a:t>
            </a:r>
          </a:p>
          <a:p>
            <a:pPr lvl="1"/>
            <a:r>
              <a:rPr lang="en-US"/>
              <a:t>yes; { 1, 3 }</a:t>
            </a:r>
          </a:p>
          <a:p>
            <a:r>
              <a:rPr lang="en-US"/>
              <a:t>is there any subset of { 1, 3, 5 } that sums to 9?</a:t>
            </a:r>
          </a:p>
          <a:p>
            <a:pPr lvl="1"/>
            <a:r>
              <a:rPr lang="en-US"/>
              <a:t>yes; { 1, 3, 5 }</a:t>
            </a:r>
          </a:p>
          <a:p>
            <a:r>
              <a:rPr lang="en-US"/>
              <a:t>is there any subset of { 1, 3, 5 } that sums to 0?</a:t>
            </a:r>
          </a:p>
          <a:p>
            <a:pPr lvl="1"/>
            <a:r>
              <a:rPr lang="en-US"/>
              <a:t>yes; {}</a:t>
            </a:r>
          </a:p>
          <a:p>
            <a:r>
              <a:rPr lang="en-US"/>
              <a:t>is there any subset of { 1, 3, 5 } that sums to 7?</a:t>
            </a:r>
          </a:p>
          <a:p>
            <a:pPr lvl="1"/>
            <a:r>
              <a:rPr lang="en-US"/>
              <a:t>no</a:t>
            </a:r>
          </a:p>
          <a:p>
            <a:pPr lvl="1"/>
            <a:endParaRPr lang="en-US"/>
          </a:p>
          <a:p>
            <a:pPr lvl="1"/>
            <a:endParaRPr lang="en-US"/>
          </a:p>
        </p:txBody>
      </p:sp>
    </p:spTree>
    <p:extLst>
      <p:ext uri="{BB962C8B-B14F-4D97-AF65-F5344CB8AC3E}">
        <p14:creationId xmlns:p14="http://schemas.microsoft.com/office/powerpoint/2010/main" val="33172923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solution method</a:t>
            </a:r>
          </a:p>
        </p:txBody>
      </p:sp>
    </p:spTree>
    <p:extLst>
      <p:ext uri="{BB962C8B-B14F-4D97-AF65-F5344CB8AC3E}">
        <p14:creationId xmlns:p14="http://schemas.microsoft.com/office/powerpoint/2010/main" val="32240149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891637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solidFill>
                      <a:schemeClr val="bg1"/>
                    </a:solidFill>
                  </a:rPr>
                  <a:t>given a finite set of numbers </a:t>
                </a:r>
                <a14:m>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𝑎</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𝑐</m:t>
                    </m:r>
                    <m:r>
                      <a:rPr lang="en-US" sz="3200" b="0" i="1" smtClean="0">
                        <a:solidFill>
                          <a:schemeClr val="bg1"/>
                        </a:solidFill>
                        <a:latin typeface="Cambria Math" panose="02040503050406030204" pitchFamily="18" charset="0"/>
                      </a:rPr>
                      <m:t>,…}</m:t>
                    </m:r>
                  </m:oMath>
                </a14:m>
                <a:r>
                  <a:rPr lang="en-US" sz="3200" dirty="0">
                    <a:solidFill>
                      <a:schemeClr val="bg1"/>
                    </a:solidFill>
                  </a:rPr>
                  <a:t>,</a:t>
                </a:r>
                <a:br>
                  <a:rPr lang="en-US" sz="3200" dirty="0">
                    <a:solidFill>
                      <a:schemeClr val="bg1"/>
                    </a:solidFill>
                  </a:rPr>
                </a:br>
                <a:r>
                  <a:rPr lang="en-US" sz="3200" dirty="0">
                    <a:solidFill>
                      <a:schemeClr val="bg1"/>
                    </a:solidFill>
                  </a:rPr>
                  <a:t>is there</a:t>
                </a:r>
                <a:r>
                  <a:rPr lang="en-US" sz="3200" dirty="0"/>
                  <a:t> </a:t>
                </a:r>
                <a:r>
                  <a:rPr lang="en-US" sz="3200" b="1" dirty="0"/>
                  <a:t>any</a:t>
                </a:r>
                <a:r>
                  <a:rPr lang="en-US" sz="3200" dirty="0"/>
                  <a:t> </a:t>
                </a:r>
                <a:r>
                  <a:rPr lang="en-US" sz="3200" dirty="0">
                    <a:solidFill>
                      <a:schemeClr val="bg1"/>
                    </a:solidFill>
                  </a:rPr>
                  <a:t>subset that sums to target </a:t>
                </a:r>
                <a14:m>
                  <m:oMath xmlns:m="http://schemas.openxmlformats.org/officeDocument/2006/math">
                    <m:r>
                      <a:rPr lang="en-US" sz="3200" b="0" i="1" smtClean="0">
                        <a:solidFill>
                          <a:schemeClr val="bg1"/>
                        </a:solidFill>
                        <a:latin typeface="Cambria Math" panose="02040503050406030204" pitchFamily="18" charset="0"/>
                      </a:rPr>
                      <m:t>𝑇</m:t>
                    </m:r>
                  </m:oMath>
                </a14:m>
                <a:r>
                  <a:rPr lang="en-US" sz="3200" dirty="0">
                    <a:solidFill>
                      <a:schemeClr val="bg1"/>
                    </a:solidFill>
                  </a:rPr>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9850779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63F9-8A92-027E-F684-367B3F0C2B02}"/>
              </a:ext>
            </a:extLst>
          </p:cNvPr>
          <p:cNvSpPr>
            <a:spLocks noGrp="1"/>
          </p:cNvSpPr>
          <p:nvPr>
            <p:ph type="title"/>
          </p:nvPr>
        </p:nvSpPr>
        <p:spPr>
          <a:xfrm>
            <a:off x="457200" y="254916"/>
            <a:ext cx="8229600" cy="667168"/>
          </a:xfrm>
        </p:spPr>
        <p:txBody>
          <a:bodyPr/>
          <a:lstStyle/>
          <a:p>
            <a:r>
              <a:rPr lang="en-US"/>
              <a:t>any</a:t>
            </a:r>
          </a:p>
        </p:txBody>
      </p:sp>
      <p:sp>
        <p:nvSpPr>
          <p:cNvPr id="4" name="Content Placeholder 3">
            <a:extLst>
              <a:ext uri="{FF2B5EF4-FFF2-40B4-BE49-F238E27FC236}">
                <a16:creationId xmlns:a16="http://schemas.microsoft.com/office/drawing/2014/main" id="{4718262D-256C-353B-AE97-93DAE8510CBD}"/>
              </a:ext>
            </a:extLst>
          </p:cNvPr>
          <p:cNvSpPr>
            <a:spLocks noGrp="1"/>
          </p:cNvSpPr>
          <p:nvPr>
            <p:ph sz="quarter" idx="10"/>
          </p:nvPr>
        </p:nvSpPr>
        <p:spPr>
          <a:xfrm>
            <a:off x="457200" y="963337"/>
            <a:ext cx="8229600" cy="4080271"/>
          </a:xfrm>
        </p:spPr>
        <p:txBody>
          <a:bodyPr/>
          <a:lstStyle/>
          <a:p>
            <a:r>
              <a:rPr lang="en-US" b="1"/>
              <a:t>for each subset...</a:t>
            </a:r>
            <a:endParaRPr lang="en-US"/>
          </a:p>
          <a:p>
            <a:pPr lvl="1"/>
            <a:r>
              <a:rPr lang="en-US"/>
              <a:t>if it sums to target...</a:t>
            </a:r>
          </a:p>
          <a:p>
            <a:pPr lvl="2"/>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23359368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 is this maybe not so easy?</a:t>
            </a:r>
            <a:br>
              <a:rPr lang="en-US" sz="4000">
                <a:solidFill>
                  <a:srgbClr val="F80B8D"/>
                </a:solidFill>
              </a:rPr>
            </a:br>
            <a:r>
              <a:rPr lang="en-US" sz="2400">
                <a:solidFill>
                  <a:srgbClr val="F80B8D"/>
                </a:solidFill>
              </a:rPr>
              <a:t>"hard" means "hard for a computer to solve quickly"</a:t>
            </a:r>
            <a:endParaRPr lang="en-US" sz="4000">
              <a:solidFill>
                <a:srgbClr val="F80B8D"/>
              </a:solidFill>
            </a:endParaRPr>
          </a:p>
        </p:txBody>
      </p:sp>
      <p:sp>
        <p:nvSpPr>
          <p:cNvPr id="2" name="Content Placeholder 3">
            <a:extLst>
              <a:ext uri="{FF2B5EF4-FFF2-40B4-BE49-F238E27FC236}">
                <a16:creationId xmlns:a16="http://schemas.microsoft.com/office/drawing/2014/main" id="{AB16F033-4C28-13F5-3BAB-CF84E33D6DB1}"/>
              </a:ext>
            </a:extLst>
          </p:cNvPr>
          <p:cNvSpPr txBox="1">
            <a:spLocks/>
          </p:cNvSpPr>
          <p:nvPr/>
        </p:nvSpPr>
        <p:spPr>
          <a:xfrm>
            <a:off x="457200" y="531614"/>
            <a:ext cx="8229600" cy="4080271"/>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b="1"/>
              <a:t>for each subset...</a:t>
            </a:r>
            <a:endParaRPr lang="en-US"/>
          </a:p>
          <a:p>
            <a:pPr lvl="1"/>
            <a:r>
              <a:rPr lang="en-US"/>
              <a:t>if it sums to target...</a:t>
            </a:r>
          </a:p>
          <a:p>
            <a:pPr lvl="2"/>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38401126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5E6379-78BE-A01E-FF85-D1C6EE5E04CB}"/>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 1, 2, 3, 4, 5, 6, 7, 8, 9 }</m:t>
                    </m:r>
                  </m:oMath>
                </a14:m>
                <a:r>
                  <a:rPr lang="en-US" dirty="0"/>
                  <a:t>?</a:t>
                </a:r>
                <a:endParaRPr lang="en-US"/>
              </a:p>
            </p:txBody>
          </p:sp>
        </mc:Choice>
        <mc:Fallback xmlns="">
          <p:sp>
            <p:nvSpPr>
              <p:cNvPr id="2" name="Title 1">
                <a:extLst>
                  <a:ext uri="{FF2B5EF4-FFF2-40B4-BE49-F238E27FC236}">
                    <a16:creationId xmlns:a16="http://schemas.microsoft.com/office/drawing/2014/main" id="{565E6379-78BE-A01E-FF85-D1C6EE5E04CB}"/>
                  </a:ext>
                </a:extLst>
              </p:cNvPr>
              <p:cNvSpPr>
                <a:spLocks noGrp="1" noRot="1" noChangeAspect="1" noMove="1" noResize="1" noEditPoints="1" noAdjustHandles="1" noChangeArrowheads="1" noChangeShapeType="1" noTextEdit="1"/>
              </p:cNvSpPr>
              <p:nvPr>
                <p:ph type="title"/>
              </p:nvPr>
            </p:nvSpPr>
            <p:spPr>
              <a:blipFill>
                <a:blip r:embed="rId2"/>
                <a:stretch>
                  <a:fillRect t="-49286" b="-67143"/>
                </a:stretch>
              </a:blipFill>
            </p:spPr>
            <p:txBody>
              <a:bodyPr/>
              <a:lstStyle/>
              <a:p>
                <a:r>
                  <a:rPr lang="en-US">
                    <a:noFill/>
                  </a:rPr>
                  <a:t> </a:t>
                </a:r>
              </a:p>
            </p:txBody>
          </p:sp>
        </mc:Fallback>
      </mc:AlternateContent>
    </p:spTree>
    <p:extLst>
      <p:ext uri="{BB962C8B-B14F-4D97-AF65-F5344CB8AC3E}">
        <p14:creationId xmlns:p14="http://schemas.microsoft.com/office/powerpoint/2010/main" val="14788630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43D9-D357-BE3A-F830-E6C24AC191BA}"/>
              </a:ext>
            </a:extLst>
          </p:cNvPr>
          <p:cNvSpPr>
            <a:spLocks noGrp="1"/>
          </p:cNvSpPr>
          <p:nvPr>
            <p:ph type="title"/>
          </p:nvPr>
        </p:nvSpPr>
        <p:spPr>
          <a:xfrm>
            <a:off x="0" y="2143125"/>
            <a:ext cx="9144000" cy="857250"/>
          </a:xfrm>
        </p:spPr>
        <p:txBody>
          <a:bodyPr/>
          <a:lstStyle/>
          <a:p>
            <a:r>
              <a:rPr lang="en-US" sz="850"/>
              <a:t>∅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a:t>
            </a:r>
            <a:br>
              <a:rPr lang="en-US" sz="850"/>
            </a:br>
            <a:endParaRPr lang="en-US" sz="850"/>
          </a:p>
        </p:txBody>
      </p:sp>
    </p:spTree>
    <p:extLst>
      <p:ext uri="{BB962C8B-B14F-4D97-AF65-F5344CB8AC3E}">
        <p14:creationId xmlns:p14="http://schemas.microsoft.com/office/powerpoint/2010/main" val="16896968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400" dirty="0"/>
                  <a:t>there are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2</m:t>
                        </m:r>
                      </m:e>
                      <m:sup>
                        <m:r>
                          <a:rPr lang="en-US" sz="4400" b="0" i="1" smtClean="0">
                            <a:latin typeface="Cambria Math" panose="02040503050406030204" pitchFamily="18" charset="0"/>
                          </a:rPr>
                          <m:t>9</m:t>
                        </m:r>
                      </m:sup>
                    </m:sSup>
                  </m:oMath>
                </a14:m>
                <a:r>
                  <a:rPr lang="en-US" sz="4400" dirty="0"/>
                  <a:t> </a:t>
                </a:r>
                <a:r>
                  <a:rPr lang="en-US" sz="4400"/>
                  <a:t>of them</a:t>
                </a:r>
                <a:endParaRPr lang="en-US"/>
              </a:p>
            </p:txBody>
          </p:sp>
        </mc:Choice>
        <mc:Fallback xmlns="">
          <p:sp>
            <p:nvSpPr>
              <p:cNvPr id="2" name="Title 1">
                <a:extLst>
                  <a:ext uri="{FF2B5EF4-FFF2-40B4-BE49-F238E27FC236}">
                    <a16:creationId xmlns:a16="http://schemas.microsoft.com/office/drawing/2014/main" id="{28985EBB-A2FE-8AD3-FB35-727CFEC7BA04}"/>
                  </a:ext>
                </a:extLst>
              </p:cNvPr>
              <p:cNvSpPr>
                <a:spLocks noGrp="1" noRot="1" noChangeAspect="1" noMove="1" noResize="1" noEditPoints="1" noAdjustHandles="1" noChangeArrowheads="1" noChangeShapeType="1" noTextEdit="1"/>
              </p:cNvSpPr>
              <p:nvPr>
                <p:ph type="title"/>
              </p:nvPr>
            </p:nvSpPr>
            <p:spPr>
              <a:blipFill>
                <a:blip r:embed="rId2"/>
                <a:stretch>
                  <a:fillRect t="-10000" b="-27857"/>
                </a:stretch>
              </a:blipFill>
            </p:spPr>
            <p:txBody>
              <a:bodyPr/>
              <a:lstStyle/>
              <a:p>
                <a:r>
                  <a:rPr lang="en-US">
                    <a:noFill/>
                  </a:rPr>
                  <a:t> </a:t>
                </a:r>
              </a:p>
            </p:txBody>
          </p:sp>
        </mc:Fallback>
      </mc:AlternateContent>
    </p:spTree>
    <p:extLst>
      <p:ext uri="{BB962C8B-B14F-4D97-AF65-F5344CB8AC3E}">
        <p14:creationId xmlns:p14="http://schemas.microsoft.com/office/powerpoint/2010/main" val="2401016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11500"/>
              <a:t>🍩</a:t>
            </a:r>
            <a:r>
              <a:rPr lang="en-US" sz="11500">
                <a:latin typeface="Comic Sans MS" panose="030F0902030302020204" pitchFamily="66" charset="0"/>
              </a:rPr>
              <a:t>🍩 </a:t>
            </a:r>
            <a:r>
              <a:rPr lang="en-US" sz="13800" b="1">
                <a:solidFill>
                  <a:srgbClr val="F4AD61"/>
                </a:solidFill>
                <a:latin typeface="Comic Sans MS" panose="030F0902030302020204" pitchFamily="66" charset="0"/>
              </a:rPr>
              <a:t>P</a:t>
            </a:r>
            <a:endParaRPr lang="en-US" sz="11500" b="1">
              <a:solidFill>
                <a:srgbClr val="F4AD61"/>
              </a:solidFill>
              <a:latin typeface="Comic Sans MS" panose="030F0902030302020204" pitchFamily="66" charset="0"/>
            </a:endParaRPr>
          </a:p>
        </p:txBody>
      </p:sp>
      <p:sp>
        <p:nvSpPr>
          <p:cNvPr id="4" name="TextBox 3">
            <a:extLst>
              <a:ext uri="{FF2B5EF4-FFF2-40B4-BE49-F238E27FC236}">
                <a16:creationId xmlns:a16="http://schemas.microsoft.com/office/drawing/2014/main" id="{C821F3AD-36C5-83A9-9469-C09E917571E3}"/>
              </a:ext>
            </a:extLst>
          </p:cNvPr>
          <p:cNvSpPr txBox="1"/>
          <p:nvPr/>
        </p:nvSpPr>
        <p:spPr>
          <a:xfrm>
            <a:off x="6231468" y="1374270"/>
            <a:ext cx="2374052" cy="2215991"/>
          </a:xfrm>
          <a:prstGeom prst="rect">
            <a:avLst/>
          </a:prstGeom>
          <a:noFill/>
        </p:spPr>
        <p:txBody>
          <a:bodyPr wrap="square">
            <a:spAutoFit/>
          </a:bodyPr>
          <a:lstStyle/>
          <a:p>
            <a:r>
              <a:rPr lang="en-US" sz="13800" b="1">
                <a:solidFill>
                  <a:srgbClr val="6D4534"/>
                </a:solidFill>
                <a:latin typeface="Comic Sans MS" panose="030F0902030302020204" pitchFamily="66" charset="0"/>
              </a:rPr>
              <a:t>P</a:t>
            </a:r>
            <a:r>
              <a:rPr lang="en-US" sz="6000" b="1" baseline="30000">
                <a:solidFill>
                  <a:schemeClr val="accent3"/>
                </a:solidFill>
                <a:latin typeface="Comic Sans MS" panose="030F0902030302020204" pitchFamily="66" charset="0"/>
              </a:rPr>
              <a:t>*</a:t>
            </a:r>
            <a:endParaRPr lang="en-US" sz="2400" baseline="30000">
              <a:solidFill>
                <a:schemeClr val="accent3"/>
              </a:solidFill>
              <a:latin typeface="Comic Sans MS" panose="030F0902030302020204" pitchFamily="66" charset="0"/>
            </a:endParaRPr>
          </a:p>
        </p:txBody>
      </p:sp>
      <p:sp>
        <p:nvSpPr>
          <p:cNvPr id="5" name="TextBox 4">
            <a:extLst>
              <a:ext uri="{FF2B5EF4-FFF2-40B4-BE49-F238E27FC236}">
                <a16:creationId xmlns:a16="http://schemas.microsoft.com/office/drawing/2014/main" id="{D228FD14-206B-60B3-D863-BB88B84926F1}"/>
              </a:ext>
            </a:extLst>
          </p:cNvPr>
          <p:cNvSpPr txBox="1"/>
          <p:nvPr/>
        </p:nvSpPr>
        <p:spPr>
          <a:xfrm>
            <a:off x="4656328" y="4496276"/>
            <a:ext cx="4643120" cy="400110"/>
          </a:xfrm>
          <a:prstGeom prst="rect">
            <a:avLst/>
          </a:prstGeom>
          <a:noFill/>
        </p:spPr>
        <p:txBody>
          <a:bodyPr wrap="square">
            <a:spAutoFit/>
          </a:bodyPr>
          <a:lstStyle/>
          <a:p>
            <a:r>
              <a:rPr lang="en-US" sz="2000" b="1">
                <a:solidFill>
                  <a:schemeClr val="accent3"/>
                </a:solidFill>
                <a:latin typeface="Comic Sans MS" panose="030F0902030302020204" pitchFamily="66" charset="0"/>
              </a:rPr>
              <a:t>*NOTE: doughnuts on wednesday</a:t>
            </a:r>
            <a:endParaRPr lang="en-US" sz="200"/>
          </a:p>
        </p:txBody>
      </p:sp>
    </p:spTree>
    <p:extLst>
      <p:ext uri="{BB962C8B-B14F-4D97-AF65-F5344CB8AC3E}">
        <p14:creationId xmlns:p14="http://schemas.microsoft.com/office/powerpoint/2010/main" val="256056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5065788B-F120-6B05-EB46-039303869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0"/>
            <a:ext cx="65262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3018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a:t>
            </a:r>
          </a:p>
        </p:txBody>
      </p:sp>
    </p:spTree>
    <p:extLst>
      <p:ext uri="{BB962C8B-B14F-4D97-AF65-F5344CB8AC3E}">
        <p14:creationId xmlns:p14="http://schemas.microsoft.com/office/powerpoint/2010/main" val="36855336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000"/>
              <a:t>each of the 9 elements is either included or not included (excluded) in the subset</a:t>
            </a:r>
            <a:br>
              <a:rPr lang="en-US" sz="4000"/>
            </a:br>
            <a:br>
              <a:rPr lang="en-US" sz="4000"/>
            </a:br>
            <a:r>
              <a:rPr lang="en-US" sz="4000"/>
              <a:t>9 include/exclude decisions =&gt; 2</a:t>
            </a:r>
            <a:r>
              <a:rPr lang="en-US" sz="4000" baseline="30000"/>
              <a:t>9</a:t>
            </a:r>
          </a:p>
        </p:txBody>
      </p:sp>
    </p:spTree>
    <p:extLst>
      <p:ext uri="{BB962C8B-B14F-4D97-AF65-F5344CB8AC3E}">
        <p14:creationId xmlns:p14="http://schemas.microsoft.com/office/powerpoint/2010/main" val="42875556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algn="ctr"/>
            <a:r>
              <a:rPr lang="en-US" sz="3200" b="1" dirty="0">
                <a:solidFill>
                  <a:srgbClr val="0000FF"/>
                </a:solidFill>
                <a:latin typeface="Comic Sans MS" panose="030F0702030302020204" pitchFamily="66" charset="0"/>
              </a:rPr>
              <a:t>enumerate</a:t>
            </a:r>
          </a:p>
        </p:txBody>
      </p:sp>
    </p:spTree>
    <p:extLst>
      <p:ext uri="{BB962C8B-B14F-4D97-AF65-F5344CB8AC3E}">
        <p14:creationId xmlns:p14="http://schemas.microsoft.com/office/powerpoint/2010/main" val="11307473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395917-27C1-C7B2-5DE2-55E437A0284A}"/>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2" name="Title 1">
                <a:extLst>
                  <a:ext uri="{FF2B5EF4-FFF2-40B4-BE49-F238E27FC236}">
                    <a16:creationId xmlns:a16="http://schemas.microsoft.com/office/drawing/2014/main" id="{01395917-27C1-C7B2-5DE2-55E437A0284A}"/>
                  </a:ext>
                </a:extLst>
              </p:cNvPr>
              <p:cNvSpPr>
                <a:spLocks noGrp="1" noRot="1" noChangeAspect="1" noMove="1" noResize="1" noEditPoints="1" noAdjustHandles="1" noChangeArrowheads="1" noChangeShapeType="1" noTextEdit="1"/>
              </p:cNvSpPr>
              <p:nvPr>
                <p:ph type="title"/>
              </p:nvPr>
            </p:nvSpPr>
            <p:spPr>
              <a:blipFill>
                <a:blip r:embed="rId2"/>
                <a:stretch>
                  <a:fillRect l="-2815" t="-10000" r="-2889" b="-27857"/>
                </a:stretch>
              </a:blipFill>
            </p:spPr>
            <p:txBody>
              <a:bodyPr/>
              <a:lstStyle/>
              <a:p>
                <a:r>
                  <a:rPr lang="en-US">
                    <a:noFill/>
                  </a:rPr>
                  <a:t> </a:t>
                </a:r>
              </a:p>
            </p:txBody>
          </p:sp>
        </mc:Fallback>
      </mc:AlternateContent>
    </p:spTree>
    <p:extLst>
      <p:ext uri="{BB962C8B-B14F-4D97-AF65-F5344CB8AC3E}">
        <p14:creationId xmlns:p14="http://schemas.microsoft.com/office/powerpoint/2010/main" val="174400579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3944FA3D-A7DE-4433-A87F-F0364D7BB051}"/>
                  </a:ext>
                </a:extLst>
              </p:cNvPr>
              <p:cNvSpPr>
                <a:spLocks noGrp="1"/>
              </p:cNvSpPr>
              <p:nvPr>
                <p:ph type="title"/>
              </p:nvPr>
            </p:nvSpPr>
            <p:spPr/>
            <p:txBody>
              <a:bodyPr>
                <a:normAutofit/>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3" name="Title 2">
                <a:extLst>
                  <a:ext uri="{FF2B5EF4-FFF2-40B4-BE49-F238E27FC236}">
                    <a16:creationId xmlns:a16="http://schemas.microsoft.com/office/drawing/2014/main" id="{3944FA3D-A7DE-4433-A87F-F0364D7BB051}"/>
                  </a:ext>
                </a:extLst>
              </p:cNvPr>
              <p:cNvSpPr>
                <a:spLocks noGrp="1" noRot="1" noChangeAspect="1" noMove="1" noResize="1" noEditPoints="1" noAdjustHandles="1" noChangeArrowheads="1" noChangeShapeType="1" noTextEdit="1"/>
              </p:cNvSpPr>
              <p:nvPr>
                <p:ph type="title"/>
              </p:nvPr>
            </p:nvSpPr>
            <p:spPr>
              <a:blipFill>
                <a:blip r:embed="rId2"/>
                <a:stretch>
                  <a:fillRect t="-5505" b="-23853"/>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72BDCEF6-F363-EB76-74B3-B791CEC92151}"/>
              </a:ext>
            </a:extLst>
          </p:cNvPr>
          <p:cNvSpPr/>
          <p:nvPr/>
        </p:nvSpPr>
        <p:spPr>
          <a:xfrm>
            <a:off x="1408194" y="2080058"/>
            <a:ext cx="7684736"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DC14E8F-7CBD-4F7D-DDCD-5600D1251220}"/>
                  </a:ext>
                </a:extLst>
              </p:cNvPr>
              <p:cNvSpPr txBox="1"/>
              <p:nvPr/>
            </p:nvSpPr>
            <p:spPr>
              <a:xfrm>
                <a:off x="3218946"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6DC14E8F-7CBD-4F7D-DDCD-5600D1251220}"/>
                  </a:ext>
                </a:extLst>
              </p:cNvPr>
              <p:cNvSpPr txBox="1">
                <a:spLocks noRot="1" noChangeAspect="1" noMove="1" noResize="1" noEditPoints="1" noAdjustHandles="1" noChangeArrowheads="1" noChangeShapeType="1" noTextEdit="1"/>
              </p:cNvSpPr>
              <p:nvPr/>
            </p:nvSpPr>
            <p:spPr>
              <a:xfrm>
                <a:off x="3218946" y="2080058"/>
                <a:ext cx="63304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2124918-56E2-439D-63DD-FCE2F4D9CE3E}"/>
                  </a:ext>
                </a:extLst>
              </p:cNvPr>
              <p:cNvSpPr txBox="1"/>
              <p:nvPr/>
            </p:nvSpPr>
            <p:spPr>
              <a:xfrm>
                <a:off x="4114797"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A2124918-56E2-439D-63DD-FCE2F4D9CE3E}"/>
                  </a:ext>
                </a:extLst>
              </p:cNvPr>
              <p:cNvSpPr txBox="1">
                <a:spLocks noRot="1" noChangeAspect="1" noMove="1" noResize="1" noEditPoints="1" noAdjustHandles="1" noChangeArrowheads="1" noChangeShapeType="1" noTextEdit="1"/>
              </p:cNvSpPr>
              <p:nvPr/>
            </p:nvSpPr>
            <p:spPr>
              <a:xfrm>
                <a:off x="4114797" y="2080058"/>
                <a:ext cx="633046" cy="523220"/>
              </a:xfrm>
              <a:prstGeom prst="rect">
                <a:avLst/>
              </a:prstGeom>
              <a:blipFill>
                <a:blip r:embed="rId4"/>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1AFA87-169B-67A7-F323-ED0BFD7A3030}"/>
                  </a:ext>
                </a:extLst>
              </p:cNvPr>
              <p:cNvSpPr txBox="1"/>
              <p:nvPr/>
            </p:nvSpPr>
            <p:spPr>
              <a:xfrm>
                <a:off x="1427244"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891AFA87-169B-67A7-F323-ED0BFD7A3030}"/>
                  </a:ext>
                </a:extLst>
              </p:cNvPr>
              <p:cNvSpPr txBox="1">
                <a:spLocks noRot="1" noChangeAspect="1" noMove="1" noResize="1" noEditPoints="1" noAdjustHandles="1" noChangeArrowheads="1" noChangeShapeType="1" noTextEdit="1"/>
              </p:cNvSpPr>
              <p:nvPr/>
            </p:nvSpPr>
            <p:spPr>
              <a:xfrm>
                <a:off x="1427244" y="2080058"/>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9D036-9BA0-C16D-D391-D80588912CF6}"/>
                  </a:ext>
                </a:extLst>
              </p:cNvPr>
              <p:cNvSpPr txBox="1"/>
              <p:nvPr/>
            </p:nvSpPr>
            <p:spPr>
              <a:xfrm>
                <a:off x="2323095"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1489D036-9BA0-C16D-D391-D80588912CF6}"/>
                  </a:ext>
                </a:extLst>
              </p:cNvPr>
              <p:cNvSpPr txBox="1">
                <a:spLocks noRot="1" noChangeAspect="1" noMove="1" noResize="1" noEditPoints="1" noAdjustHandles="1" noChangeArrowheads="1" noChangeShapeType="1" noTextEdit="1"/>
              </p:cNvSpPr>
              <p:nvPr/>
            </p:nvSpPr>
            <p:spPr>
              <a:xfrm>
                <a:off x="2323095" y="2080058"/>
                <a:ext cx="63304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7CB47C-9C8B-506B-4011-08A4580BC325}"/>
                  </a:ext>
                </a:extLst>
              </p:cNvPr>
              <p:cNvSpPr txBox="1"/>
              <p:nvPr/>
            </p:nvSpPr>
            <p:spPr>
              <a:xfrm>
                <a:off x="7021169"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297CB47C-9C8B-506B-4011-08A4580BC325}"/>
                  </a:ext>
                </a:extLst>
              </p:cNvPr>
              <p:cNvSpPr txBox="1">
                <a:spLocks noRot="1" noChangeAspect="1" noMove="1" noResize="1" noEditPoints="1" noAdjustHandles="1" noChangeArrowheads="1" noChangeShapeType="1" noTextEdit="1"/>
              </p:cNvSpPr>
              <p:nvPr/>
            </p:nvSpPr>
            <p:spPr>
              <a:xfrm>
                <a:off x="7021169" y="2080058"/>
                <a:ext cx="633046" cy="523220"/>
              </a:xfrm>
              <a:prstGeom prst="rect">
                <a:avLst/>
              </a:prstGeom>
              <a:blipFill>
                <a:blip r:embed="rId7"/>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B1D4DCA-609C-5E4A-3F73-E34920660E32}"/>
                  </a:ext>
                </a:extLst>
              </p:cNvPr>
              <p:cNvSpPr txBox="1"/>
              <p:nvPr/>
            </p:nvSpPr>
            <p:spPr>
              <a:xfrm>
                <a:off x="8217903"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5B1D4DCA-609C-5E4A-3F73-E34920660E32}"/>
                  </a:ext>
                </a:extLst>
              </p:cNvPr>
              <p:cNvSpPr txBox="1">
                <a:spLocks noRot="1" noChangeAspect="1" noMove="1" noResize="1" noEditPoints="1" noAdjustHandles="1" noChangeArrowheads="1" noChangeShapeType="1" noTextEdit="1"/>
              </p:cNvSpPr>
              <p:nvPr/>
            </p:nvSpPr>
            <p:spPr>
              <a:xfrm>
                <a:off x="8217903" y="2080058"/>
                <a:ext cx="633046" cy="523220"/>
              </a:xfrm>
              <a:prstGeom prst="rect">
                <a:avLst/>
              </a:prstGeom>
              <a:blipFill>
                <a:blip r:embed="rId8"/>
                <a:stretch>
                  <a:fillRect l="-35577"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8606DF-3DA0-6A63-2AB3-EFCF89BF0F98}"/>
                  </a:ext>
                </a:extLst>
              </p:cNvPr>
              <p:cNvSpPr txBox="1"/>
              <p:nvPr/>
            </p:nvSpPr>
            <p:spPr>
              <a:xfrm>
                <a:off x="5124928"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0A8606DF-3DA0-6A63-2AB3-EFCF89BF0F98}"/>
                  </a:ext>
                </a:extLst>
              </p:cNvPr>
              <p:cNvSpPr txBox="1">
                <a:spLocks noRot="1" noChangeAspect="1" noMove="1" noResize="1" noEditPoints="1" noAdjustHandles="1" noChangeArrowheads="1" noChangeShapeType="1" noTextEdit="1"/>
              </p:cNvSpPr>
              <p:nvPr/>
            </p:nvSpPr>
            <p:spPr>
              <a:xfrm>
                <a:off x="5124928" y="2080058"/>
                <a:ext cx="633046"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7A317FC-317B-A1F9-DBF4-7C20C6B6DC74}"/>
                  </a:ext>
                </a:extLst>
              </p:cNvPr>
              <p:cNvSpPr txBox="1"/>
              <p:nvPr/>
            </p:nvSpPr>
            <p:spPr>
              <a:xfrm>
                <a:off x="6004162"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A7A317FC-317B-A1F9-DBF4-7C20C6B6DC74}"/>
                  </a:ext>
                </a:extLst>
              </p:cNvPr>
              <p:cNvSpPr txBox="1">
                <a:spLocks noRot="1" noChangeAspect="1" noMove="1" noResize="1" noEditPoints="1" noAdjustHandles="1" noChangeArrowheads="1" noChangeShapeType="1" noTextEdit="1"/>
              </p:cNvSpPr>
              <p:nvPr/>
            </p:nvSpPr>
            <p:spPr>
              <a:xfrm>
                <a:off x="6004162" y="2080058"/>
                <a:ext cx="633046" cy="523220"/>
              </a:xfrm>
              <a:prstGeom prst="rect">
                <a:avLst/>
              </a:prstGeom>
              <a:blipFill>
                <a:blip r:embed="rId10"/>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79CA36C-6DAF-B63F-D053-34F973D93EF2}"/>
                  </a:ext>
                </a:extLst>
              </p:cNvPr>
              <p:cNvSpPr txBox="1"/>
              <p:nvPr/>
            </p:nvSpPr>
            <p:spPr>
              <a:xfrm>
                <a:off x="5546962"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179CA36C-6DAF-B63F-D053-34F973D93EF2}"/>
                  </a:ext>
                </a:extLst>
              </p:cNvPr>
              <p:cNvSpPr txBox="1">
                <a:spLocks noRot="1" noChangeAspect="1" noMove="1" noResize="1" noEditPoints="1" noAdjustHandles="1" noChangeArrowheads="1" noChangeShapeType="1" noTextEdit="1"/>
              </p:cNvSpPr>
              <p:nvPr/>
            </p:nvSpPr>
            <p:spPr>
              <a:xfrm>
                <a:off x="5546962" y="2922562"/>
                <a:ext cx="63304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90A072-42CB-D583-D526-D59227632A72}"/>
                  </a:ext>
                </a:extLst>
              </p:cNvPr>
              <p:cNvSpPr txBox="1"/>
              <p:nvPr/>
            </p:nvSpPr>
            <p:spPr>
              <a:xfrm>
                <a:off x="7584857"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8E90A072-42CB-D583-D526-D59227632A72}"/>
                  </a:ext>
                </a:extLst>
              </p:cNvPr>
              <p:cNvSpPr txBox="1">
                <a:spLocks noRot="1" noChangeAspect="1" noMove="1" noResize="1" noEditPoints="1" noAdjustHandles="1" noChangeArrowheads="1" noChangeShapeType="1" noTextEdit="1"/>
              </p:cNvSpPr>
              <p:nvPr/>
            </p:nvSpPr>
            <p:spPr>
              <a:xfrm>
                <a:off x="7584857" y="2922562"/>
                <a:ext cx="633046" cy="523220"/>
              </a:xfrm>
              <a:prstGeom prst="rect">
                <a:avLst/>
              </a:prstGeom>
              <a:blipFill>
                <a:blip r:embed="rId12"/>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F7AFF7-1899-733F-149A-3AA2E09BCC4A}"/>
                  </a:ext>
                </a:extLst>
              </p:cNvPr>
              <p:cNvSpPr txBox="1"/>
              <p:nvPr/>
            </p:nvSpPr>
            <p:spPr>
              <a:xfrm>
                <a:off x="1856156"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7AF7AFF7-1899-733F-149A-3AA2E09BCC4A}"/>
                  </a:ext>
                </a:extLst>
              </p:cNvPr>
              <p:cNvSpPr txBox="1">
                <a:spLocks noRot="1" noChangeAspect="1" noMove="1" noResize="1" noEditPoints="1" noAdjustHandles="1" noChangeArrowheads="1" noChangeShapeType="1" noTextEdit="1"/>
              </p:cNvSpPr>
              <p:nvPr/>
            </p:nvSpPr>
            <p:spPr>
              <a:xfrm>
                <a:off x="1856156" y="2922562"/>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AF7756E-A077-7264-3F8B-A9445D2C21CA}"/>
                  </a:ext>
                </a:extLst>
              </p:cNvPr>
              <p:cNvSpPr txBox="1"/>
              <p:nvPr/>
            </p:nvSpPr>
            <p:spPr>
              <a:xfrm>
                <a:off x="3634151"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3AF7756E-A077-7264-3F8B-A9445D2C21CA}"/>
                  </a:ext>
                </a:extLst>
              </p:cNvPr>
              <p:cNvSpPr txBox="1">
                <a:spLocks noRot="1" noChangeAspect="1" noMove="1" noResize="1" noEditPoints="1" noAdjustHandles="1" noChangeArrowheads="1" noChangeShapeType="1" noTextEdit="1"/>
              </p:cNvSpPr>
              <p:nvPr/>
            </p:nvSpPr>
            <p:spPr>
              <a:xfrm>
                <a:off x="3634151" y="2922562"/>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BA329F3-604B-D311-FF90-63EDDA86BCB5}"/>
                  </a:ext>
                </a:extLst>
              </p:cNvPr>
              <p:cNvSpPr txBox="1"/>
              <p:nvPr/>
            </p:nvSpPr>
            <p:spPr>
              <a:xfrm>
                <a:off x="6610824"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0BA329F3-604B-D311-FF90-63EDDA86BCB5}"/>
                  </a:ext>
                </a:extLst>
              </p:cNvPr>
              <p:cNvSpPr txBox="1">
                <a:spLocks noRot="1" noChangeAspect="1" noMove="1" noResize="1" noEditPoints="1" noAdjustHandles="1" noChangeArrowheads="1" noChangeShapeType="1" noTextEdit="1"/>
              </p:cNvSpPr>
              <p:nvPr/>
            </p:nvSpPr>
            <p:spPr>
              <a:xfrm>
                <a:off x="6610824" y="3608588"/>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3FE8661-0B4D-84F6-14A6-5B29EAE0647B}"/>
                  </a:ext>
                </a:extLst>
              </p:cNvPr>
              <p:cNvSpPr txBox="1"/>
              <p:nvPr/>
            </p:nvSpPr>
            <p:spPr>
              <a:xfrm>
                <a:off x="2732456"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9" name="TextBox 58">
                <a:extLst>
                  <a:ext uri="{FF2B5EF4-FFF2-40B4-BE49-F238E27FC236}">
                    <a16:creationId xmlns:a16="http://schemas.microsoft.com/office/drawing/2014/main" id="{23FE8661-0B4D-84F6-14A6-5B29EAE0647B}"/>
                  </a:ext>
                </a:extLst>
              </p:cNvPr>
              <p:cNvSpPr txBox="1">
                <a:spLocks noRot="1" noChangeAspect="1" noMove="1" noResize="1" noEditPoints="1" noAdjustHandles="1" noChangeArrowheads="1" noChangeShapeType="1" noTextEdit="1"/>
              </p:cNvSpPr>
              <p:nvPr/>
            </p:nvSpPr>
            <p:spPr>
              <a:xfrm>
                <a:off x="2732456" y="3608588"/>
                <a:ext cx="633046"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29A4E9-BDF6-3869-B488-2C9BD8ADE017}"/>
                  </a:ext>
                </a:extLst>
              </p:cNvPr>
              <p:cNvSpPr txBox="1"/>
              <p:nvPr/>
            </p:nvSpPr>
            <p:spPr>
              <a:xfrm>
                <a:off x="4671639" y="4495855"/>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60" name="TextBox 59">
                <a:extLst>
                  <a:ext uri="{FF2B5EF4-FFF2-40B4-BE49-F238E27FC236}">
                    <a16:creationId xmlns:a16="http://schemas.microsoft.com/office/drawing/2014/main" id="{9C29A4E9-BDF6-3869-B488-2C9BD8ADE017}"/>
                  </a:ext>
                </a:extLst>
              </p:cNvPr>
              <p:cNvSpPr txBox="1">
                <a:spLocks noRot="1" noChangeAspect="1" noMove="1" noResize="1" noEditPoints="1" noAdjustHandles="1" noChangeArrowheads="1" noChangeShapeType="1" noTextEdit="1"/>
              </p:cNvSpPr>
              <p:nvPr/>
            </p:nvSpPr>
            <p:spPr>
              <a:xfrm>
                <a:off x="4671639" y="4495855"/>
                <a:ext cx="633046" cy="523220"/>
              </a:xfrm>
              <a:prstGeom prst="rect">
                <a:avLst/>
              </a:prstGeom>
              <a:blipFill>
                <a:blip r:embed="rId17"/>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877A7AB0-965C-7489-AD50-DD13CD01F18A}"/>
              </a:ext>
            </a:extLst>
          </p:cNvPr>
          <p:cNvCxnSpPr>
            <a:cxnSpLocks/>
          </p:cNvCxnSpPr>
          <p:nvPr/>
        </p:nvCxnSpPr>
        <p:spPr>
          <a:xfrm flipH="1" flipV="1">
            <a:off x="3259993" y="3986876"/>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8C44468-D9CE-8853-CC5C-15CF2F3EA523}"/>
              </a:ext>
            </a:extLst>
          </p:cNvPr>
          <p:cNvCxnSpPr>
            <a:cxnSpLocks/>
          </p:cNvCxnSpPr>
          <p:nvPr/>
        </p:nvCxnSpPr>
        <p:spPr>
          <a:xfrm flipV="1">
            <a:off x="5190385" y="3986876"/>
            <a:ext cx="1320800" cy="759396"/>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2">
            <a:extLst>
              <a:ext uri="{FF2B5EF4-FFF2-40B4-BE49-F238E27FC236}">
                <a16:creationId xmlns:a16="http://schemas.microsoft.com/office/drawing/2014/main" id="{1CB02C6D-CD85-5214-24B5-EA177FD511C0}"/>
              </a:ext>
            </a:extLst>
          </p:cNvPr>
          <p:cNvSpPr txBox="1"/>
          <p:nvPr/>
        </p:nvSpPr>
        <p:spPr>
          <a:xfrm>
            <a:off x="3453116" y="4314074"/>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64" name="TextBox 63">
            <a:extLst>
              <a:ext uri="{FF2B5EF4-FFF2-40B4-BE49-F238E27FC236}">
                <a16:creationId xmlns:a16="http://schemas.microsoft.com/office/drawing/2014/main" id="{518DDA99-F8D7-0A74-979B-E9C8F6BBB5C3}"/>
              </a:ext>
            </a:extLst>
          </p:cNvPr>
          <p:cNvSpPr txBox="1"/>
          <p:nvPr/>
        </p:nvSpPr>
        <p:spPr>
          <a:xfrm>
            <a:off x="5699787" y="4326578"/>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cxnSp>
        <p:nvCxnSpPr>
          <p:cNvPr id="65" name="Straight Arrow Connector 64">
            <a:extLst>
              <a:ext uri="{FF2B5EF4-FFF2-40B4-BE49-F238E27FC236}">
                <a16:creationId xmlns:a16="http://schemas.microsoft.com/office/drawing/2014/main" id="{7E80EBE1-2809-E5A0-8448-0805903A14DA}"/>
              </a:ext>
            </a:extLst>
          </p:cNvPr>
          <p:cNvCxnSpPr>
            <a:cxnSpLocks/>
          </p:cNvCxnSpPr>
          <p:nvPr/>
        </p:nvCxnSpPr>
        <p:spPr>
          <a:xfrm flipH="1" flipV="1">
            <a:off x="2323095"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1FD5B9E6-874A-A05F-F084-CB0AFE2043D1}"/>
              </a:ext>
            </a:extLst>
          </p:cNvPr>
          <p:cNvCxnSpPr>
            <a:cxnSpLocks/>
          </p:cNvCxnSpPr>
          <p:nvPr/>
        </p:nvCxnSpPr>
        <p:spPr>
          <a:xfrm flipH="1" flipV="1">
            <a:off x="1837195"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481A7F7C-D67B-C319-3639-2260401F13C5}"/>
              </a:ext>
            </a:extLst>
          </p:cNvPr>
          <p:cNvCxnSpPr>
            <a:cxnSpLocks/>
          </p:cNvCxnSpPr>
          <p:nvPr/>
        </p:nvCxnSpPr>
        <p:spPr>
          <a:xfrm flipH="1" flipV="1">
            <a:off x="3566236"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839D36A8-5E90-EA31-03AB-71060067EF85}"/>
              </a:ext>
            </a:extLst>
          </p:cNvPr>
          <p:cNvCxnSpPr>
            <a:cxnSpLocks/>
          </p:cNvCxnSpPr>
          <p:nvPr/>
        </p:nvCxnSpPr>
        <p:spPr>
          <a:xfrm flipH="1" flipV="1">
            <a:off x="5484514"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22243D1D-9320-1558-FFEC-670E725E2E07}"/>
              </a:ext>
            </a:extLst>
          </p:cNvPr>
          <p:cNvCxnSpPr>
            <a:cxnSpLocks/>
          </p:cNvCxnSpPr>
          <p:nvPr/>
        </p:nvCxnSpPr>
        <p:spPr>
          <a:xfrm flipH="1" flipV="1">
            <a:off x="7338651"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4C0ADFE7-FA1D-1BE7-D22A-E5374A1DD6F2}"/>
              </a:ext>
            </a:extLst>
          </p:cNvPr>
          <p:cNvCxnSpPr>
            <a:cxnSpLocks/>
          </p:cNvCxnSpPr>
          <p:nvPr/>
        </p:nvCxnSpPr>
        <p:spPr>
          <a:xfrm flipV="1">
            <a:off x="815214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0C7ABDDA-D1CF-7E98-348B-62F2187B7430}"/>
              </a:ext>
            </a:extLst>
          </p:cNvPr>
          <p:cNvCxnSpPr>
            <a:cxnSpLocks/>
          </p:cNvCxnSpPr>
          <p:nvPr/>
        </p:nvCxnSpPr>
        <p:spPr>
          <a:xfrm flipV="1">
            <a:off x="6004162"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06065485-0FD1-E1AB-7C79-9D55540A8A07}"/>
              </a:ext>
            </a:extLst>
          </p:cNvPr>
          <p:cNvCxnSpPr>
            <a:cxnSpLocks/>
          </p:cNvCxnSpPr>
          <p:nvPr/>
        </p:nvCxnSpPr>
        <p:spPr>
          <a:xfrm flipV="1">
            <a:off x="408206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58B82149-2278-32FF-3140-D07392D4E728}"/>
              </a:ext>
            </a:extLst>
          </p:cNvPr>
          <p:cNvCxnSpPr>
            <a:cxnSpLocks/>
          </p:cNvCxnSpPr>
          <p:nvPr/>
        </p:nvCxnSpPr>
        <p:spPr>
          <a:xfrm flipV="1">
            <a:off x="2269367"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169A477E-C2A8-B6DA-529B-BD752A59EB7C}"/>
              </a:ext>
            </a:extLst>
          </p:cNvPr>
          <p:cNvCxnSpPr>
            <a:cxnSpLocks/>
          </p:cNvCxnSpPr>
          <p:nvPr/>
        </p:nvCxnSpPr>
        <p:spPr>
          <a:xfrm flipH="1" flipV="1">
            <a:off x="6114631"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8A7ADE89-3CA1-41B8-369A-D9BB05C65740}"/>
              </a:ext>
            </a:extLst>
          </p:cNvPr>
          <p:cNvCxnSpPr>
            <a:cxnSpLocks/>
          </p:cNvCxnSpPr>
          <p:nvPr/>
        </p:nvCxnSpPr>
        <p:spPr>
          <a:xfrm flipV="1">
            <a:off x="7082685" y="3302215"/>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B1AC13D8-8B40-D929-C4FB-32DC4961F8E5}"/>
              </a:ext>
            </a:extLst>
          </p:cNvPr>
          <p:cNvCxnSpPr>
            <a:cxnSpLocks/>
          </p:cNvCxnSpPr>
          <p:nvPr/>
        </p:nvCxnSpPr>
        <p:spPr>
          <a:xfrm flipV="1">
            <a:off x="3128453" y="3330104"/>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7" name="TextBox 76">
            <a:extLst>
              <a:ext uri="{FF2B5EF4-FFF2-40B4-BE49-F238E27FC236}">
                <a16:creationId xmlns:a16="http://schemas.microsoft.com/office/drawing/2014/main" id="{87C6A458-EFBB-1F25-AF07-8DDBAD8AA82D}"/>
              </a:ext>
            </a:extLst>
          </p:cNvPr>
          <p:cNvSpPr txBox="1"/>
          <p:nvPr/>
        </p:nvSpPr>
        <p:spPr>
          <a:xfrm>
            <a:off x="-10810" y="3649926"/>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3?</a:t>
            </a:r>
            <a:endParaRPr lang="en-US" sz="2000" dirty="0">
              <a:solidFill>
                <a:prstClr val="black"/>
              </a:solidFill>
              <a:latin typeface="Segoe UI Emoji"/>
            </a:endParaRPr>
          </a:p>
        </p:txBody>
      </p:sp>
      <p:sp>
        <p:nvSpPr>
          <p:cNvPr id="78" name="TextBox 77">
            <a:extLst>
              <a:ext uri="{FF2B5EF4-FFF2-40B4-BE49-F238E27FC236}">
                <a16:creationId xmlns:a16="http://schemas.microsoft.com/office/drawing/2014/main" id="{219A3416-8201-E377-759C-462E2F18A269}"/>
              </a:ext>
            </a:extLst>
          </p:cNvPr>
          <p:cNvSpPr txBox="1"/>
          <p:nvPr/>
        </p:nvSpPr>
        <p:spPr>
          <a:xfrm>
            <a:off x="0" y="3011384"/>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4?</a:t>
            </a:r>
            <a:endParaRPr lang="en-US" sz="2000" dirty="0">
              <a:solidFill>
                <a:prstClr val="black"/>
              </a:solidFill>
              <a:latin typeface="Segoe UI Emoji"/>
            </a:endParaRPr>
          </a:p>
        </p:txBody>
      </p:sp>
      <p:sp>
        <p:nvSpPr>
          <p:cNvPr id="79" name="TextBox 78">
            <a:extLst>
              <a:ext uri="{FF2B5EF4-FFF2-40B4-BE49-F238E27FC236}">
                <a16:creationId xmlns:a16="http://schemas.microsoft.com/office/drawing/2014/main" id="{9C0A06A5-8223-9D57-403C-B50F33D194D1}"/>
              </a:ext>
            </a:extLst>
          </p:cNvPr>
          <p:cNvSpPr txBox="1"/>
          <p:nvPr/>
        </p:nvSpPr>
        <p:spPr>
          <a:xfrm>
            <a:off x="7748" y="2168787"/>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5?</a:t>
            </a:r>
            <a:endParaRPr lang="en-US" sz="2000" dirty="0">
              <a:solidFill>
                <a:prstClr val="black"/>
              </a:solidFill>
              <a:latin typeface="Segoe UI Emoji"/>
            </a:endParaRPr>
          </a:p>
        </p:txBody>
      </p:sp>
      <p:sp>
        <p:nvSpPr>
          <p:cNvPr id="80" name="TextBox 79">
            <a:extLst>
              <a:ext uri="{FF2B5EF4-FFF2-40B4-BE49-F238E27FC236}">
                <a16:creationId xmlns:a16="http://schemas.microsoft.com/office/drawing/2014/main" id="{7892E14A-D17A-FC3D-33B3-5BD2C976A010}"/>
              </a:ext>
            </a:extLst>
          </p:cNvPr>
          <p:cNvSpPr txBox="1"/>
          <p:nvPr/>
        </p:nvSpPr>
        <p:spPr>
          <a:xfrm>
            <a:off x="2084360"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1" name="TextBox 80">
            <a:extLst>
              <a:ext uri="{FF2B5EF4-FFF2-40B4-BE49-F238E27FC236}">
                <a16:creationId xmlns:a16="http://schemas.microsoft.com/office/drawing/2014/main" id="{B6D22AC7-137F-DA07-2FB3-CDAC74B84189}"/>
              </a:ext>
            </a:extLst>
          </p:cNvPr>
          <p:cNvSpPr txBox="1"/>
          <p:nvPr/>
        </p:nvSpPr>
        <p:spPr>
          <a:xfrm>
            <a:off x="5903158"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2" name="TextBox 81">
            <a:extLst>
              <a:ext uri="{FF2B5EF4-FFF2-40B4-BE49-F238E27FC236}">
                <a16:creationId xmlns:a16="http://schemas.microsoft.com/office/drawing/2014/main" id="{E9F2EC89-D095-B0BC-A634-C615452D2F8A}"/>
              </a:ext>
            </a:extLst>
          </p:cNvPr>
          <p:cNvSpPr txBox="1"/>
          <p:nvPr/>
        </p:nvSpPr>
        <p:spPr>
          <a:xfrm>
            <a:off x="7177539"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3" name="TextBox 82">
            <a:extLst>
              <a:ext uri="{FF2B5EF4-FFF2-40B4-BE49-F238E27FC236}">
                <a16:creationId xmlns:a16="http://schemas.microsoft.com/office/drawing/2014/main" id="{A28B4A2E-3049-3C05-9D7A-21CD75C0BC2E}"/>
              </a:ext>
            </a:extLst>
          </p:cNvPr>
          <p:cNvSpPr txBox="1"/>
          <p:nvPr/>
        </p:nvSpPr>
        <p:spPr>
          <a:xfrm>
            <a:off x="3290363"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4" name="TextBox 83">
            <a:extLst>
              <a:ext uri="{FF2B5EF4-FFF2-40B4-BE49-F238E27FC236}">
                <a16:creationId xmlns:a16="http://schemas.microsoft.com/office/drawing/2014/main" id="{EC510FC5-4D89-41A3-F005-99E3C469F980}"/>
              </a:ext>
            </a:extLst>
          </p:cNvPr>
          <p:cNvSpPr txBox="1"/>
          <p:nvPr/>
        </p:nvSpPr>
        <p:spPr>
          <a:xfrm>
            <a:off x="2839724" y="1482016"/>
            <a:ext cx="4217561" cy="523220"/>
          </a:xfrm>
          <a:prstGeom prst="rect">
            <a:avLst/>
          </a:prstGeom>
          <a:noFill/>
        </p:spPr>
        <p:txBody>
          <a:bodyPr wrap="square" rtlCol="0">
            <a:spAutoFit/>
          </a:bodyPr>
          <a:lstStyle/>
          <a:p>
            <a:pPr algn="ctr" defTabSz="914400"/>
            <a:r>
              <a:rPr lang="en-US" sz="2800" dirty="0">
                <a:solidFill>
                  <a:srgbClr val="0000FF"/>
                </a:solidFill>
                <a:latin typeface="Segoe UI Emoji"/>
              </a:rPr>
              <a:t>all possible subsets</a:t>
            </a:r>
          </a:p>
        </p:txBody>
      </p:sp>
    </p:spTree>
    <p:extLst>
      <p:ext uri="{BB962C8B-B14F-4D97-AF65-F5344CB8AC3E}">
        <p14:creationId xmlns:p14="http://schemas.microsoft.com/office/powerpoint/2010/main" val="12075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3" grpId="0"/>
      <p:bldP spid="64" grpId="0"/>
      <p:bldP spid="77" grpId="0"/>
      <p:bldP spid="78" grpId="0"/>
      <p:bldP spid="79" grpId="0"/>
      <p:bldP spid="80" grpId="0"/>
      <p:bldP spid="81" grpId="0"/>
      <p:bldP spid="82" grpId="0"/>
      <p:bldP spid="83" grpId="0"/>
      <p:bldP spid="84"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hint</a:t>
            </a:r>
          </a:p>
        </p:txBody>
      </p:sp>
    </p:spTree>
    <p:extLst>
      <p:ext uri="{BB962C8B-B14F-4D97-AF65-F5344CB8AC3E}">
        <p14:creationId xmlns:p14="http://schemas.microsoft.com/office/powerpoint/2010/main" val="34753851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7F9CC7E3-6C71-4F96-2141-64FB845E0B5E}"/>
                  </a:ext>
                </a:extLst>
              </p:cNvPr>
              <p:cNvSpPr>
                <a:spLocks noGrp="1"/>
              </p:cNvSpPr>
              <p:nvPr>
                <p:ph type="title"/>
              </p:nvPr>
            </p:nvSpPr>
            <p:spPr/>
            <p:txBody>
              <a:bodyPr/>
              <a:lstStyle/>
              <a:p>
                <a:pPr algn="l"/>
                <a:r>
                  <a:rPr lang="en-US" sz="4800" b="1"/>
                  <a:t>Question: </a:t>
                </a:r>
                <a:r>
                  <a:rPr lang="en-US" sz="4800"/>
                  <a:t>“can </a:t>
                </a:r>
                <a:r>
                  <a:rPr lang="en-US" sz="4800" dirty="0"/>
                  <a:t>any subset of </a:t>
                </a:r>
                <a14:m>
                  <m:oMath xmlns:m="http://schemas.openxmlformats.org/officeDocument/2006/math">
                    <m:d>
                      <m:dPr>
                        <m:begChr m:val="{"/>
                        <m:endChr m:val="}"/>
                        <m:ctrlPr>
                          <a:rPr lang="en-US" sz="4800" i="1">
                            <a:latin typeface="Cambria Math" panose="02040503050406030204" pitchFamily="18" charset="0"/>
                          </a:rPr>
                        </m:ctrlPr>
                      </m:dPr>
                      <m:e>
                        <m:r>
                          <a:rPr lang="en-US" sz="4800">
                            <a:latin typeface="Cambria Math" panose="02040503050406030204" pitchFamily="18" charset="0"/>
                          </a:rPr>
                          <m:t>𝑎</m:t>
                        </m:r>
                        <m:r>
                          <a:rPr lang="en-US" sz="4800">
                            <a:latin typeface="Cambria Math" panose="02040503050406030204" pitchFamily="18" charset="0"/>
                          </a:rPr>
                          <m:t>,</m:t>
                        </m:r>
                        <m:r>
                          <a:rPr lang="en-US" sz="4800">
                            <a:latin typeface="Cambria Math" panose="02040503050406030204" pitchFamily="18" charset="0"/>
                          </a:rPr>
                          <m:t>𝑏</m:t>
                        </m:r>
                        <m:r>
                          <a:rPr lang="en-US" sz="4800">
                            <a:latin typeface="Cambria Math" panose="02040503050406030204" pitchFamily="18" charset="0"/>
                          </a:rPr>
                          <m:t>,</m:t>
                        </m:r>
                        <m:r>
                          <a:rPr lang="en-US" sz="4800">
                            <a:latin typeface="Cambria Math" panose="02040503050406030204" pitchFamily="18" charset="0"/>
                          </a:rPr>
                          <m:t>𝑐</m:t>
                        </m:r>
                        <m:r>
                          <a:rPr lang="en-US" sz="4800">
                            <a:latin typeface="Cambria Math" panose="02040503050406030204" pitchFamily="18" charset="0"/>
                          </a:rPr>
                          <m:t>,…</m:t>
                        </m:r>
                      </m:e>
                    </m:d>
                  </m:oMath>
                </a14:m>
                <a:r>
                  <a:rPr lang="en-US" sz="4800" dirty="0"/>
                  <a:t> sum to </a:t>
                </a:r>
                <a14:m>
                  <m:oMath xmlns:m="http://schemas.openxmlformats.org/officeDocument/2006/math">
                    <m:r>
                      <a:rPr lang="en-US" sz="4800">
                        <a:latin typeface="Cambria Math" panose="02040503050406030204" pitchFamily="18" charset="0"/>
                      </a:rPr>
                      <m:t>𝑇</m:t>
                    </m:r>
                  </m:oMath>
                </a14:m>
                <a:r>
                  <a:rPr lang="en-US" sz="4800" dirty="0"/>
                  <a:t>?”</a:t>
                </a:r>
                <a:br>
                  <a:rPr lang="en-US" sz="4800" b="1"/>
                </a:br>
                <a:br>
                  <a:rPr lang="en-US" sz="4800" b="1"/>
                </a:br>
                <a:r>
                  <a:rPr lang="en-US" sz="4800" b="1"/>
                  <a:t>key insight</a:t>
                </a:r>
                <a:br>
                  <a:rPr lang="en-US" sz="3200"/>
                </a:br>
                <a:r>
                  <a:rPr lang="en-US" sz="3200"/>
                  <a:t>Considering just </a:t>
                </a:r>
                <a14:m>
                  <m:oMath xmlns:m="http://schemas.openxmlformats.org/officeDocument/2006/math">
                    <m:r>
                      <a:rPr lang="en-US" sz="3200">
                        <a:latin typeface="Cambria Math" panose="02040503050406030204" pitchFamily="18" charset="0"/>
                      </a:rPr>
                      <m:t>𝑎</m:t>
                    </m:r>
                  </m:oMath>
                </a14:m>
                <a:r>
                  <a:rPr lang="en-US" sz="3200"/>
                  <a:t>, we have</a:t>
                </a:r>
                <a:r>
                  <a:rPr lang="en-US" sz="3200" b="1"/>
                  <a:t> two cases:</a:t>
                </a:r>
                <a:br>
                  <a:rPr lang="en-US" sz="2400"/>
                </a:br>
                <a:r>
                  <a:rPr lang="en-US" sz="2400"/>
                  <a:t>1) exclude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smtClean="0">
                        <a:latin typeface="Cambria Math" panose="02040503050406030204" pitchFamily="18" charset="0"/>
                      </a:rPr>
                      <m:t>𝑇</m:t>
                    </m:r>
                  </m:oMath>
                </a14:m>
                <a:r>
                  <a:rPr lang="en-US" sz="1800" dirty="0"/>
                  <a:t>?”</a:t>
                </a:r>
                <a:br>
                  <a:rPr lang="en-US" sz="1800"/>
                </a:br>
                <a:r>
                  <a:rPr lang="en-US" sz="2400" dirty="0"/>
                  <a:t>2</a:t>
                </a:r>
                <a:r>
                  <a:rPr lang="en-US" sz="2400"/>
                  <a:t>) include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a:latin typeface="Cambria Math" panose="02040503050406030204" pitchFamily="18" charset="0"/>
                      </a:rPr>
                      <m:t>𝑇</m:t>
                    </m:r>
                    <m:r>
                      <a:rPr lang="en-US" sz="1800" b="0" i="0" smtClean="0">
                        <a:latin typeface="Cambria Math" panose="02040503050406030204" pitchFamily="18" charset="0"/>
                      </a:rPr>
                      <m:t>−</m:t>
                    </m:r>
                    <m:r>
                      <a:rPr lang="en-US" sz="1800" b="0" i="1" smtClean="0">
                        <a:latin typeface="Cambria Math" panose="02040503050406030204" pitchFamily="18" charset="0"/>
                      </a:rPr>
                      <m:t>𝑎</m:t>
                    </m:r>
                  </m:oMath>
                </a14:m>
                <a:r>
                  <a:rPr lang="en-US" sz="1800" dirty="0"/>
                  <a:t>?”</a:t>
                </a:r>
                <a:endParaRPr lang="en-US" sz="2400"/>
              </a:p>
            </p:txBody>
          </p:sp>
        </mc:Choice>
        <mc:Fallback xmlns="">
          <p:sp>
            <p:nvSpPr>
              <p:cNvPr id="3" name="Title 2">
                <a:extLst>
                  <a:ext uri="{FF2B5EF4-FFF2-40B4-BE49-F238E27FC236}">
                    <a16:creationId xmlns:a16="http://schemas.microsoft.com/office/drawing/2014/main" id="{7F9CC7E3-6C71-4F96-2141-64FB845E0B5E}"/>
                  </a:ext>
                </a:extLst>
              </p:cNvPr>
              <p:cNvSpPr>
                <a:spLocks noGrp="1" noRot="1" noChangeAspect="1" noMove="1" noResize="1" noEditPoints="1" noAdjustHandles="1" noChangeArrowheads="1" noChangeShapeType="1" noTextEdit="1"/>
              </p:cNvSpPr>
              <p:nvPr>
                <p:ph type="title"/>
              </p:nvPr>
            </p:nvSpPr>
            <p:spPr>
              <a:blipFill>
                <a:blip r:embed="rId2"/>
                <a:stretch>
                  <a:fillRect l="-3333" t="-247857" r="-4963" b="-241429"/>
                </a:stretch>
              </a:blipFill>
            </p:spPr>
            <p:txBody>
              <a:bodyPr/>
              <a:lstStyle/>
              <a:p>
                <a:r>
                  <a:rPr lang="en-US">
                    <a:noFill/>
                  </a:rPr>
                  <a:t> </a:t>
                </a:r>
              </a:p>
            </p:txBody>
          </p:sp>
        </mc:Fallback>
      </mc:AlternateContent>
    </p:spTree>
    <p:extLst>
      <p:ext uri="{BB962C8B-B14F-4D97-AF65-F5344CB8AC3E}">
        <p14:creationId xmlns:p14="http://schemas.microsoft.com/office/powerpoint/2010/main" val="134392185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B35A21-8BFD-5294-AEAB-5F4A92C06757}"/>
                  </a:ext>
                </a:extLst>
              </p:cNvPr>
              <p:cNvSpPr txBox="1"/>
              <p:nvPr/>
            </p:nvSpPr>
            <p:spPr>
              <a:xfrm>
                <a:off x="3196097"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4" name="TextBox 43">
                <a:extLst>
                  <a:ext uri="{FF2B5EF4-FFF2-40B4-BE49-F238E27FC236}">
                    <a16:creationId xmlns:a16="http://schemas.microsoft.com/office/drawing/2014/main" id="{7AB35A21-8BFD-5294-AEAB-5F4A92C06757}"/>
                  </a:ext>
                </a:extLst>
              </p:cNvPr>
              <p:cNvSpPr txBox="1">
                <a:spLocks noRot="1" noChangeAspect="1" noMove="1" noResize="1" noEditPoints="1" noAdjustHandles="1" noChangeArrowheads="1" noChangeShapeType="1" noTextEdit="1"/>
              </p:cNvSpPr>
              <p:nvPr/>
            </p:nvSpPr>
            <p:spPr>
              <a:xfrm>
                <a:off x="3196097" y="1193669"/>
                <a:ext cx="63304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3590B1-1840-9274-E8A3-F81EC3BDF486}"/>
                  </a:ext>
                </a:extLst>
              </p:cNvPr>
              <p:cNvSpPr txBox="1"/>
              <p:nvPr/>
            </p:nvSpPr>
            <p:spPr>
              <a:xfrm>
                <a:off x="4091948"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5" name="TextBox 44">
                <a:extLst>
                  <a:ext uri="{FF2B5EF4-FFF2-40B4-BE49-F238E27FC236}">
                    <a16:creationId xmlns:a16="http://schemas.microsoft.com/office/drawing/2014/main" id="{463590B1-1840-9274-E8A3-F81EC3BDF486}"/>
                  </a:ext>
                </a:extLst>
              </p:cNvPr>
              <p:cNvSpPr txBox="1">
                <a:spLocks noRot="1" noChangeAspect="1" noMove="1" noResize="1" noEditPoints="1" noAdjustHandles="1" noChangeArrowheads="1" noChangeShapeType="1" noTextEdit="1"/>
              </p:cNvSpPr>
              <p:nvPr/>
            </p:nvSpPr>
            <p:spPr>
              <a:xfrm>
                <a:off x="4091948" y="1193669"/>
                <a:ext cx="633046" cy="523220"/>
              </a:xfrm>
              <a:prstGeom prst="rect">
                <a:avLst/>
              </a:prstGeom>
              <a:blipFill>
                <a:blip r:embed="rId3"/>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553BE4D-6A35-86D7-A898-A60B659F4346}"/>
                  </a:ext>
                </a:extLst>
              </p:cNvPr>
              <p:cNvSpPr txBox="1"/>
              <p:nvPr/>
            </p:nvSpPr>
            <p:spPr>
              <a:xfrm>
                <a:off x="1404395"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2553BE4D-6A35-86D7-A898-A60B659F4346}"/>
                  </a:ext>
                </a:extLst>
              </p:cNvPr>
              <p:cNvSpPr txBox="1">
                <a:spLocks noRot="1" noChangeAspect="1" noMove="1" noResize="1" noEditPoints="1" noAdjustHandles="1" noChangeArrowheads="1" noChangeShapeType="1" noTextEdit="1"/>
              </p:cNvSpPr>
              <p:nvPr/>
            </p:nvSpPr>
            <p:spPr>
              <a:xfrm>
                <a:off x="1404395" y="1193669"/>
                <a:ext cx="633046"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A4B7D44-A72F-78D9-B3FC-F9A338DDAED0}"/>
                  </a:ext>
                </a:extLst>
              </p:cNvPr>
              <p:cNvSpPr txBox="1"/>
              <p:nvPr/>
            </p:nvSpPr>
            <p:spPr>
              <a:xfrm>
                <a:off x="2300246"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DA4B7D44-A72F-78D9-B3FC-F9A338DDAED0}"/>
                  </a:ext>
                </a:extLst>
              </p:cNvPr>
              <p:cNvSpPr txBox="1">
                <a:spLocks noRot="1" noChangeAspect="1" noMove="1" noResize="1" noEditPoints="1" noAdjustHandles="1" noChangeArrowheads="1" noChangeShapeType="1" noTextEdit="1"/>
              </p:cNvSpPr>
              <p:nvPr/>
            </p:nvSpPr>
            <p:spPr>
              <a:xfrm>
                <a:off x="2300246" y="1193669"/>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EEB9D2B-E441-AD88-9650-AE397F49FBF9}"/>
                  </a:ext>
                </a:extLst>
              </p:cNvPr>
              <p:cNvSpPr txBox="1"/>
              <p:nvPr/>
            </p:nvSpPr>
            <p:spPr>
              <a:xfrm>
                <a:off x="6998320"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1EEB9D2B-E441-AD88-9650-AE397F49FBF9}"/>
                  </a:ext>
                </a:extLst>
              </p:cNvPr>
              <p:cNvSpPr txBox="1">
                <a:spLocks noRot="1" noChangeAspect="1" noMove="1" noResize="1" noEditPoints="1" noAdjustHandles="1" noChangeArrowheads="1" noChangeShapeType="1" noTextEdit="1"/>
              </p:cNvSpPr>
              <p:nvPr/>
            </p:nvSpPr>
            <p:spPr>
              <a:xfrm>
                <a:off x="6998320" y="1193669"/>
                <a:ext cx="633046" cy="523220"/>
              </a:xfrm>
              <a:prstGeom prst="rect">
                <a:avLst/>
              </a:prstGeom>
              <a:blipFill>
                <a:blip r:embed="rId6"/>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CDD022-1553-0D13-7FAA-A557B9EE78AD}"/>
                  </a:ext>
                </a:extLst>
              </p:cNvPr>
              <p:cNvSpPr txBox="1"/>
              <p:nvPr/>
            </p:nvSpPr>
            <p:spPr>
              <a:xfrm>
                <a:off x="8195054"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DCCDD022-1553-0D13-7FAA-A557B9EE78AD}"/>
                  </a:ext>
                </a:extLst>
              </p:cNvPr>
              <p:cNvSpPr txBox="1">
                <a:spLocks noRot="1" noChangeAspect="1" noMove="1" noResize="1" noEditPoints="1" noAdjustHandles="1" noChangeArrowheads="1" noChangeShapeType="1" noTextEdit="1"/>
              </p:cNvSpPr>
              <p:nvPr/>
            </p:nvSpPr>
            <p:spPr>
              <a:xfrm>
                <a:off x="8195054" y="1193669"/>
                <a:ext cx="633046" cy="523220"/>
              </a:xfrm>
              <a:prstGeom prst="rect">
                <a:avLst/>
              </a:prstGeom>
              <a:blipFill>
                <a:blip r:embed="rId7"/>
                <a:stretch>
                  <a:fillRect l="-35577" r="-20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6E6D62-43C6-8C69-CA16-3194A7E6F72F}"/>
                  </a:ext>
                </a:extLst>
              </p:cNvPr>
              <p:cNvSpPr txBox="1"/>
              <p:nvPr/>
            </p:nvSpPr>
            <p:spPr>
              <a:xfrm>
                <a:off x="5102079"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1F6E6D62-43C6-8C69-CA16-3194A7E6F72F}"/>
                  </a:ext>
                </a:extLst>
              </p:cNvPr>
              <p:cNvSpPr txBox="1">
                <a:spLocks noRot="1" noChangeAspect="1" noMove="1" noResize="1" noEditPoints="1" noAdjustHandles="1" noChangeArrowheads="1" noChangeShapeType="1" noTextEdit="1"/>
              </p:cNvSpPr>
              <p:nvPr/>
            </p:nvSpPr>
            <p:spPr>
              <a:xfrm>
                <a:off x="5102079" y="1193669"/>
                <a:ext cx="63304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809658-F42B-ED27-CC05-7EE2A833BDC5}"/>
                  </a:ext>
                </a:extLst>
              </p:cNvPr>
              <p:cNvSpPr txBox="1"/>
              <p:nvPr/>
            </p:nvSpPr>
            <p:spPr>
              <a:xfrm>
                <a:off x="5981313"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66809658-F42B-ED27-CC05-7EE2A833BDC5}"/>
                  </a:ext>
                </a:extLst>
              </p:cNvPr>
              <p:cNvSpPr txBox="1">
                <a:spLocks noRot="1" noChangeAspect="1" noMove="1" noResize="1" noEditPoints="1" noAdjustHandles="1" noChangeArrowheads="1" noChangeShapeType="1" noTextEdit="1"/>
              </p:cNvSpPr>
              <p:nvPr/>
            </p:nvSpPr>
            <p:spPr>
              <a:xfrm>
                <a:off x="5981313" y="1193669"/>
                <a:ext cx="633046" cy="523220"/>
              </a:xfrm>
              <a:prstGeom prst="rect">
                <a:avLst/>
              </a:prstGeom>
              <a:blipFill>
                <a:blip r:embed="rId9"/>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4F98D6-5525-D389-2963-7ED03AAD6C06}"/>
                  </a:ext>
                </a:extLst>
              </p:cNvPr>
              <p:cNvSpPr txBox="1"/>
              <p:nvPr/>
            </p:nvSpPr>
            <p:spPr>
              <a:xfrm>
                <a:off x="5524113"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264F98D6-5525-D389-2963-7ED03AAD6C06}"/>
                  </a:ext>
                </a:extLst>
              </p:cNvPr>
              <p:cNvSpPr txBox="1">
                <a:spLocks noRot="1" noChangeAspect="1" noMove="1" noResize="1" noEditPoints="1" noAdjustHandles="1" noChangeArrowheads="1" noChangeShapeType="1" noTextEdit="1"/>
              </p:cNvSpPr>
              <p:nvPr/>
            </p:nvSpPr>
            <p:spPr>
              <a:xfrm>
                <a:off x="5524113" y="2036173"/>
                <a:ext cx="633046"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DE72DD-FCF8-E060-4904-C77A706E4250}"/>
                  </a:ext>
                </a:extLst>
              </p:cNvPr>
              <p:cNvSpPr txBox="1"/>
              <p:nvPr/>
            </p:nvSpPr>
            <p:spPr>
              <a:xfrm>
                <a:off x="7562008"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18DE72DD-FCF8-E060-4904-C77A706E4250}"/>
                  </a:ext>
                </a:extLst>
              </p:cNvPr>
              <p:cNvSpPr txBox="1">
                <a:spLocks noRot="1" noChangeAspect="1" noMove="1" noResize="1" noEditPoints="1" noAdjustHandles="1" noChangeArrowheads="1" noChangeShapeType="1" noTextEdit="1"/>
              </p:cNvSpPr>
              <p:nvPr/>
            </p:nvSpPr>
            <p:spPr>
              <a:xfrm>
                <a:off x="7562008" y="2036173"/>
                <a:ext cx="633046" cy="523220"/>
              </a:xfrm>
              <a:prstGeom prst="rect">
                <a:avLst/>
              </a:prstGeom>
              <a:blipFill>
                <a:blip r:embed="rId11"/>
                <a:stretch>
                  <a:fillRect l="-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BB734A-77AC-2C99-A5B9-CD707E111F4B}"/>
                  </a:ext>
                </a:extLst>
              </p:cNvPr>
              <p:cNvSpPr txBox="1"/>
              <p:nvPr/>
            </p:nvSpPr>
            <p:spPr>
              <a:xfrm>
                <a:off x="1833307"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F8BB734A-77AC-2C99-A5B9-CD707E111F4B}"/>
                  </a:ext>
                </a:extLst>
              </p:cNvPr>
              <p:cNvSpPr txBox="1">
                <a:spLocks noRot="1" noChangeAspect="1" noMove="1" noResize="1" noEditPoints="1" noAdjustHandles="1" noChangeArrowheads="1" noChangeShapeType="1" noTextEdit="1"/>
              </p:cNvSpPr>
              <p:nvPr/>
            </p:nvSpPr>
            <p:spPr>
              <a:xfrm>
                <a:off x="1833307" y="2036173"/>
                <a:ext cx="633046"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C1104D-807D-9192-921C-B6D581B2240E}"/>
                  </a:ext>
                </a:extLst>
              </p:cNvPr>
              <p:cNvSpPr txBox="1"/>
              <p:nvPr/>
            </p:nvSpPr>
            <p:spPr>
              <a:xfrm>
                <a:off x="3611302"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70C1104D-807D-9192-921C-B6D581B2240E}"/>
                  </a:ext>
                </a:extLst>
              </p:cNvPr>
              <p:cNvSpPr txBox="1">
                <a:spLocks noRot="1" noChangeAspect="1" noMove="1" noResize="1" noEditPoints="1" noAdjustHandles="1" noChangeArrowheads="1" noChangeShapeType="1" noTextEdit="1"/>
              </p:cNvSpPr>
              <p:nvPr/>
            </p:nvSpPr>
            <p:spPr>
              <a:xfrm>
                <a:off x="3611302" y="2036173"/>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446E9D-1B97-620F-0B58-7898D01EF033}"/>
                  </a:ext>
                </a:extLst>
              </p:cNvPr>
              <p:cNvSpPr txBox="1"/>
              <p:nvPr/>
            </p:nvSpPr>
            <p:spPr>
              <a:xfrm>
                <a:off x="6587975"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3B446E9D-1B97-620F-0B58-7898D01EF033}"/>
                  </a:ext>
                </a:extLst>
              </p:cNvPr>
              <p:cNvSpPr txBox="1">
                <a:spLocks noRot="1" noChangeAspect="1" noMove="1" noResize="1" noEditPoints="1" noAdjustHandles="1" noChangeArrowheads="1" noChangeShapeType="1" noTextEdit="1"/>
              </p:cNvSpPr>
              <p:nvPr/>
            </p:nvSpPr>
            <p:spPr>
              <a:xfrm>
                <a:off x="6587975" y="2722199"/>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86AC673-77DB-6AE3-209E-F62E697FCB11}"/>
                  </a:ext>
                </a:extLst>
              </p:cNvPr>
              <p:cNvSpPr txBox="1"/>
              <p:nvPr/>
            </p:nvSpPr>
            <p:spPr>
              <a:xfrm>
                <a:off x="2709607"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586AC673-77DB-6AE3-209E-F62E697FCB11}"/>
                  </a:ext>
                </a:extLst>
              </p:cNvPr>
              <p:cNvSpPr txBox="1">
                <a:spLocks noRot="1" noChangeAspect="1" noMove="1" noResize="1" noEditPoints="1" noAdjustHandles="1" noChangeArrowheads="1" noChangeShapeType="1" noTextEdit="1"/>
              </p:cNvSpPr>
              <p:nvPr/>
            </p:nvSpPr>
            <p:spPr>
              <a:xfrm>
                <a:off x="2709607" y="2722199"/>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FC4974-4A39-2FF4-4D92-6EA5594794B9}"/>
                  </a:ext>
                </a:extLst>
              </p:cNvPr>
              <p:cNvSpPr txBox="1"/>
              <p:nvPr/>
            </p:nvSpPr>
            <p:spPr>
              <a:xfrm>
                <a:off x="4648790" y="3609466"/>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E5FC4974-4A39-2FF4-4D92-6EA5594794B9}"/>
                  </a:ext>
                </a:extLst>
              </p:cNvPr>
              <p:cNvSpPr txBox="1">
                <a:spLocks noRot="1" noChangeAspect="1" noMove="1" noResize="1" noEditPoints="1" noAdjustHandles="1" noChangeArrowheads="1" noChangeShapeType="1" noTextEdit="1"/>
              </p:cNvSpPr>
              <p:nvPr/>
            </p:nvSpPr>
            <p:spPr>
              <a:xfrm>
                <a:off x="4648790" y="3609466"/>
                <a:ext cx="633046" cy="523220"/>
              </a:xfrm>
              <a:prstGeom prst="rect">
                <a:avLst/>
              </a:prstGeom>
              <a:blipFill>
                <a:blip r:embed="rId16"/>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BB26908D-BA6B-AF0B-CE12-E2F2B7CFE354}"/>
              </a:ext>
            </a:extLst>
          </p:cNvPr>
          <p:cNvCxnSpPr>
            <a:cxnSpLocks/>
          </p:cNvCxnSpPr>
          <p:nvPr/>
        </p:nvCxnSpPr>
        <p:spPr>
          <a:xfrm flipH="1" flipV="1">
            <a:off x="3237144" y="3100487"/>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82DA11-F266-A22C-FE3B-A203A27C2C27}"/>
              </a:ext>
            </a:extLst>
          </p:cNvPr>
          <p:cNvCxnSpPr>
            <a:cxnSpLocks/>
          </p:cNvCxnSpPr>
          <p:nvPr/>
        </p:nvCxnSpPr>
        <p:spPr>
          <a:xfrm flipV="1">
            <a:off x="5167536" y="3100487"/>
            <a:ext cx="1320800" cy="759396"/>
          </a:xfrm>
          <a:prstGeom prst="straightConnector1">
            <a:avLst/>
          </a:prstGeom>
          <a:noFill/>
          <a:ln w="63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94F2E227-DCF2-0C43-531B-ED3D83E93914}"/>
              </a:ext>
            </a:extLst>
          </p:cNvPr>
          <p:cNvCxnSpPr>
            <a:cxnSpLocks/>
          </p:cNvCxnSpPr>
          <p:nvPr/>
        </p:nvCxnSpPr>
        <p:spPr>
          <a:xfrm flipH="1" flipV="1">
            <a:off x="2300246"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84B47752-2932-7D84-A918-A7C8321BF63F}"/>
              </a:ext>
            </a:extLst>
          </p:cNvPr>
          <p:cNvCxnSpPr>
            <a:cxnSpLocks/>
          </p:cNvCxnSpPr>
          <p:nvPr/>
        </p:nvCxnSpPr>
        <p:spPr>
          <a:xfrm flipH="1" flipV="1">
            <a:off x="1814346"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D039A250-F47F-9B0A-40E7-7683308492BA}"/>
              </a:ext>
            </a:extLst>
          </p:cNvPr>
          <p:cNvCxnSpPr>
            <a:cxnSpLocks/>
          </p:cNvCxnSpPr>
          <p:nvPr/>
        </p:nvCxnSpPr>
        <p:spPr>
          <a:xfrm flipH="1" flipV="1">
            <a:off x="3543387"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81774F28-3A87-81C2-B463-4C51E219BC02}"/>
              </a:ext>
            </a:extLst>
          </p:cNvPr>
          <p:cNvCxnSpPr>
            <a:cxnSpLocks/>
          </p:cNvCxnSpPr>
          <p:nvPr/>
        </p:nvCxnSpPr>
        <p:spPr>
          <a:xfrm flipH="1" flipV="1">
            <a:off x="5461665"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CCA50A3-052C-8DE7-F6DE-E7C689D40048}"/>
              </a:ext>
            </a:extLst>
          </p:cNvPr>
          <p:cNvCxnSpPr>
            <a:cxnSpLocks/>
          </p:cNvCxnSpPr>
          <p:nvPr/>
        </p:nvCxnSpPr>
        <p:spPr>
          <a:xfrm flipH="1" flipV="1">
            <a:off x="7315802"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D3CA7A76-F27D-CBE0-3347-E241CCC6FC1E}"/>
              </a:ext>
            </a:extLst>
          </p:cNvPr>
          <p:cNvCxnSpPr>
            <a:cxnSpLocks/>
          </p:cNvCxnSpPr>
          <p:nvPr/>
        </p:nvCxnSpPr>
        <p:spPr>
          <a:xfrm flipV="1">
            <a:off x="812929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2E4087F5-5EA2-1CE4-0F0B-AB8282166AD3}"/>
              </a:ext>
            </a:extLst>
          </p:cNvPr>
          <p:cNvCxnSpPr>
            <a:cxnSpLocks/>
          </p:cNvCxnSpPr>
          <p:nvPr/>
        </p:nvCxnSpPr>
        <p:spPr>
          <a:xfrm flipV="1">
            <a:off x="5981313"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FF445390-A68E-8E3D-DCD3-15159C2D2FBC}"/>
              </a:ext>
            </a:extLst>
          </p:cNvPr>
          <p:cNvCxnSpPr>
            <a:cxnSpLocks/>
          </p:cNvCxnSpPr>
          <p:nvPr/>
        </p:nvCxnSpPr>
        <p:spPr>
          <a:xfrm flipV="1">
            <a:off x="405921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A6FB75EF-2C38-15EA-D19A-AAC1319709FC}"/>
              </a:ext>
            </a:extLst>
          </p:cNvPr>
          <p:cNvCxnSpPr>
            <a:cxnSpLocks/>
          </p:cNvCxnSpPr>
          <p:nvPr/>
        </p:nvCxnSpPr>
        <p:spPr>
          <a:xfrm flipV="1">
            <a:off x="2246518"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D1B097F1-C1C6-3089-3D55-AFA72D68B09B}"/>
              </a:ext>
            </a:extLst>
          </p:cNvPr>
          <p:cNvCxnSpPr>
            <a:cxnSpLocks/>
          </p:cNvCxnSpPr>
          <p:nvPr/>
        </p:nvCxnSpPr>
        <p:spPr>
          <a:xfrm flipH="1" flipV="1">
            <a:off x="6091782"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50DC6D33-6E1E-58A1-245C-4B7E5F7F6211}"/>
              </a:ext>
            </a:extLst>
          </p:cNvPr>
          <p:cNvCxnSpPr>
            <a:cxnSpLocks/>
          </p:cNvCxnSpPr>
          <p:nvPr/>
        </p:nvCxnSpPr>
        <p:spPr>
          <a:xfrm flipV="1">
            <a:off x="7059836" y="2415826"/>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25EAEFFB-D5DF-49D8-86C6-09784A80F9C7}"/>
              </a:ext>
            </a:extLst>
          </p:cNvPr>
          <p:cNvCxnSpPr>
            <a:cxnSpLocks/>
          </p:cNvCxnSpPr>
          <p:nvPr/>
        </p:nvCxnSpPr>
        <p:spPr>
          <a:xfrm flipV="1">
            <a:off x="3105604" y="2443715"/>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3" name="Rectangle 72">
            <a:extLst>
              <a:ext uri="{FF2B5EF4-FFF2-40B4-BE49-F238E27FC236}">
                <a16:creationId xmlns:a16="http://schemas.microsoft.com/office/drawing/2014/main" id="{EDF3BA29-5558-023D-509D-3041CCCF2BE4}"/>
              </a:ext>
            </a:extLst>
          </p:cNvPr>
          <p:cNvSpPr/>
          <p:nvPr/>
        </p:nvSpPr>
        <p:spPr>
          <a:xfrm>
            <a:off x="4408471" y="3620513"/>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CF342D-8025-3A4E-5155-75751DDF3689}"/>
                  </a:ext>
                </a:extLst>
              </p:cNvPr>
              <p:cNvSpPr txBox="1"/>
              <p:nvPr/>
            </p:nvSpPr>
            <p:spPr>
              <a:xfrm>
                <a:off x="3485523" y="4269945"/>
                <a:ext cx="2671636" cy="707886"/>
              </a:xfrm>
              <a:prstGeom prst="rect">
                <a:avLst/>
              </a:prstGeom>
              <a:noFill/>
            </p:spPr>
            <p:txBody>
              <a:bodyPr wrap="square" rtlCol="0">
                <a:spAutoFit/>
              </a:bodyPr>
              <a:lstStyle/>
              <a:p>
                <a:pPr algn="ctr" defTabSz="914400"/>
                <a:r>
                  <a:rPr lang="en-US" sz="2000" dirty="0">
                    <a:solidFill>
                      <a:srgbClr val="0000FF"/>
                    </a:solidFill>
                    <a:latin typeface="Segoe UI Emoji"/>
                  </a:rPr>
                  <a:t>does any subset of </a:t>
                </a:r>
                <a14:m>
                  <m:oMath xmlns:m="http://schemas.openxmlformats.org/officeDocument/2006/math">
                    <m:d>
                      <m:dPr>
                        <m:begChr m:val="{"/>
                        <m:endChr m:val="}"/>
                        <m:ctrlPr>
                          <a:rPr lang="en-US" sz="2000" i="1" dirty="0">
                            <a:solidFill>
                              <a:srgbClr val="0000FF"/>
                            </a:solidFill>
                            <a:latin typeface="Cambria Math" panose="02040503050406030204" pitchFamily="18" charset="0"/>
                          </a:rPr>
                        </m:ctrlPr>
                      </m:dPr>
                      <m:e>
                        <m:r>
                          <a:rPr lang="en-US" sz="2000" b="0" i="1" dirty="0" smtClean="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4</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5</m:t>
                        </m:r>
                      </m:e>
                    </m:d>
                  </m:oMath>
                </a14:m>
                <a:r>
                  <a:rPr lang="en-US" sz="2000" dirty="0">
                    <a:solidFill>
                      <a:srgbClr val="0000FF"/>
                    </a:solidFill>
                    <a:latin typeface="Segoe UI Emoji"/>
                  </a:rPr>
                  <a:t> sum </a:t>
                </a:r>
                <a:r>
                  <a:rPr lang="en-US" sz="2000">
                    <a:solidFill>
                      <a:srgbClr val="0000FF"/>
                    </a:solidFill>
                    <a:latin typeface="Segoe UI Emoji"/>
                  </a:rPr>
                  <a:t>to 8? </a:t>
                </a:r>
                <a:endParaRPr lang="en-US" sz="2000" dirty="0">
                  <a:solidFill>
                    <a:srgbClr val="0000FF"/>
                  </a:solidFill>
                  <a:latin typeface="Segoe UI Emoji"/>
                </a:endParaRPr>
              </a:p>
            </p:txBody>
          </p:sp>
        </mc:Choice>
        <mc:Fallback xmlns="">
          <p:sp>
            <p:nvSpPr>
              <p:cNvPr id="74" name="TextBox 73">
                <a:extLst>
                  <a:ext uri="{FF2B5EF4-FFF2-40B4-BE49-F238E27FC236}">
                    <a16:creationId xmlns:a16="http://schemas.microsoft.com/office/drawing/2014/main" id="{A6CF342D-8025-3A4E-5155-75751DDF3689}"/>
                  </a:ext>
                </a:extLst>
              </p:cNvPr>
              <p:cNvSpPr txBox="1">
                <a:spLocks noRot="1" noChangeAspect="1" noMove="1" noResize="1" noEditPoints="1" noAdjustHandles="1" noChangeArrowheads="1" noChangeShapeType="1" noTextEdit="1"/>
              </p:cNvSpPr>
              <p:nvPr/>
            </p:nvSpPr>
            <p:spPr>
              <a:xfrm>
                <a:off x="3485523" y="4269945"/>
                <a:ext cx="2671636" cy="707886"/>
              </a:xfrm>
              <a:prstGeom prst="rect">
                <a:avLst/>
              </a:prstGeom>
              <a:blipFill>
                <a:blip r:embed="rId17"/>
                <a:stretch>
                  <a:fillRect t="-5263" b="-12281"/>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995EAB15-AA4F-9219-BF72-867F442ADF8B}"/>
              </a:ext>
            </a:extLst>
          </p:cNvPr>
          <p:cNvSpPr/>
          <p:nvPr/>
        </p:nvSpPr>
        <p:spPr>
          <a:xfrm>
            <a:off x="6321624" y="2760246"/>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4A677FE-44DA-8583-4FEB-054B8EB2C744}"/>
                  </a:ext>
                </a:extLst>
              </p:cNvPr>
              <p:cNvSpPr txBox="1"/>
              <p:nvPr/>
            </p:nvSpPr>
            <p:spPr>
              <a:xfrm>
                <a:off x="6321624" y="3380559"/>
                <a:ext cx="2116410" cy="584775"/>
              </a:xfrm>
              <a:prstGeom prst="rect">
                <a:avLst/>
              </a:prstGeom>
              <a:noFill/>
            </p:spPr>
            <p:txBody>
              <a:bodyPr wrap="square" rtlCol="0">
                <a:spAutoFit/>
              </a:bodyPr>
              <a:lstStyle/>
              <a:p>
                <a:pPr defTabSz="914400"/>
                <a:r>
                  <a:rPr lang="en-US" sz="1600" dirty="0">
                    <a:solidFill>
                      <a:srgbClr val="0000FF"/>
                    </a:solidFill>
                    <a:latin typeface="Segoe UI Emoji"/>
                  </a:rPr>
                  <a:t>does any subset of </a:t>
                </a:r>
                <a14:m>
                  <m:oMath xmlns:m="http://schemas.openxmlformats.org/officeDocument/2006/math">
                    <m:d>
                      <m:dPr>
                        <m:begChr m:val="{"/>
                        <m:endChr m:val="}"/>
                        <m:ctrlPr>
                          <a:rPr lang="en-US" sz="1600" i="1" dirty="0">
                            <a:solidFill>
                              <a:srgbClr val="0000FF"/>
                            </a:solidFill>
                            <a:latin typeface="Cambria Math" panose="02040503050406030204" pitchFamily="18" charset="0"/>
                          </a:rPr>
                        </m:ctrlPr>
                      </m:dPr>
                      <m:e>
                        <m:r>
                          <a:rPr lang="en-US" sz="1600" b="0" i="1" dirty="0" smtClean="0">
                            <a:solidFill>
                              <a:srgbClr val="0000FF"/>
                            </a:solidFill>
                            <a:latin typeface="Cambria Math" panose="02040503050406030204" pitchFamily="18" charset="0"/>
                          </a:rPr>
                          <m:t>4</m:t>
                        </m:r>
                        <m:r>
                          <a:rPr lang="en-US" sz="1600" i="1" dirty="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5</m:t>
                        </m:r>
                      </m:e>
                    </m:d>
                  </m:oMath>
                </a14:m>
                <a:r>
                  <a:rPr lang="en-US" sz="1600" dirty="0">
                    <a:solidFill>
                      <a:srgbClr val="0000FF"/>
                    </a:solidFill>
                    <a:latin typeface="Segoe UI Emoji"/>
                  </a:rPr>
                  <a:t> sum </a:t>
                </a:r>
                <a:r>
                  <a:rPr lang="en-US" sz="1600">
                    <a:solidFill>
                      <a:srgbClr val="0000FF"/>
                    </a:solidFill>
                    <a:latin typeface="Segoe UI Emoji"/>
                  </a:rPr>
                  <a:t>to 5? </a:t>
                </a:r>
                <a:endParaRPr lang="en-US" sz="1600" dirty="0">
                  <a:solidFill>
                    <a:srgbClr val="0000FF"/>
                  </a:solidFill>
                  <a:latin typeface="Segoe UI Emoji"/>
                </a:endParaRPr>
              </a:p>
            </p:txBody>
          </p:sp>
        </mc:Choice>
        <mc:Fallback xmlns="">
          <p:sp>
            <p:nvSpPr>
              <p:cNvPr id="76" name="TextBox 75">
                <a:extLst>
                  <a:ext uri="{FF2B5EF4-FFF2-40B4-BE49-F238E27FC236}">
                    <a16:creationId xmlns:a16="http://schemas.microsoft.com/office/drawing/2014/main" id="{94A677FE-44DA-8583-4FEB-054B8EB2C744}"/>
                  </a:ext>
                </a:extLst>
              </p:cNvPr>
              <p:cNvSpPr txBox="1">
                <a:spLocks noRot="1" noChangeAspect="1" noMove="1" noResize="1" noEditPoints="1" noAdjustHandles="1" noChangeArrowheads="1" noChangeShapeType="1" noTextEdit="1"/>
              </p:cNvSpPr>
              <p:nvPr/>
            </p:nvSpPr>
            <p:spPr>
              <a:xfrm>
                <a:off x="6321624" y="3380559"/>
                <a:ext cx="2116410" cy="584775"/>
              </a:xfrm>
              <a:prstGeom prst="rect">
                <a:avLst/>
              </a:prstGeom>
              <a:blipFill>
                <a:blip r:embed="rId18"/>
                <a:stretch>
                  <a:fillRect l="-1441" t="-4211" b="-1263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4F53FFE-3255-A3CE-5D57-AEF75D4A3CE4}"/>
              </a:ext>
            </a:extLst>
          </p:cNvPr>
          <p:cNvSpPr/>
          <p:nvPr/>
        </p:nvSpPr>
        <p:spPr>
          <a:xfrm>
            <a:off x="5411765" y="2023225"/>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FF2A009-7B36-E64A-3370-DE3C169949DC}"/>
                  </a:ext>
                </a:extLst>
              </p:cNvPr>
              <p:cNvSpPr txBox="1"/>
              <p:nvPr/>
            </p:nvSpPr>
            <p:spPr>
              <a:xfrm>
                <a:off x="4410430" y="2651738"/>
                <a:ext cx="1702399"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a:t>
                </a:r>
                <a14:m>
                  <m:oMath xmlns:m="http://schemas.openxmlformats.org/officeDocument/2006/math">
                    <m:d>
                      <m:dPr>
                        <m:begChr m:val="{"/>
                        <m:endChr m:val="}"/>
                        <m:ctrlPr>
                          <a:rPr lang="en-US" sz="1400" i="1" dirty="0">
                            <a:solidFill>
                              <a:srgbClr val="0000FF"/>
                            </a:solidFill>
                            <a:latin typeface="Cambria Math" panose="02040503050406030204" pitchFamily="18" charset="0"/>
                          </a:rPr>
                        </m:ctrlPr>
                      </m:dPr>
                      <m:e>
                        <m:r>
                          <a:rPr lang="en-US" sz="1400" b="0" i="1" dirty="0" smtClean="0">
                            <a:solidFill>
                              <a:srgbClr val="0000FF"/>
                            </a:solidFill>
                            <a:latin typeface="Cambria Math" panose="02040503050406030204" pitchFamily="18" charset="0"/>
                          </a:rPr>
                          <m:t>5</m:t>
                        </m:r>
                      </m:e>
                    </m:d>
                  </m:oMath>
                </a14:m>
                <a:r>
                  <a:rPr lang="en-US" sz="1400" dirty="0">
                    <a:solidFill>
                      <a:srgbClr val="0000FF"/>
                    </a:solidFill>
                    <a:latin typeface="Segoe UI Emoji"/>
                  </a:rPr>
                  <a:t> sum </a:t>
                </a:r>
                <a:r>
                  <a:rPr lang="en-US" sz="1400">
                    <a:solidFill>
                      <a:srgbClr val="0000FF"/>
                    </a:solidFill>
                    <a:latin typeface="Segoe UI Emoji"/>
                  </a:rPr>
                  <a:t>to 5? </a:t>
                </a:r>
                <a:endParaRPr lang="en-US" sz="1400" dirty="0">
                  <a:solidFill>
                    <a:srgbClr val="0000FF"/>
                  </a:solidFill>
                  <a:latin typeface="Segoe UI Emoji"/>
                </a:endParaRPr>
              </a:p>
            </p:txBody>
          </p:sp>
        </mc:Choice>
        <mc:Fallback xmlns="">
          <p:sp>
            <p:nvSpPr>
              <p:cNvPr id="78" name="TextBox 77">
                <a:extLst>
                  <a:ext uri="{FF2B5EF4-FFF2-40B4-BE49-F238E27FC236}">
                    <a16:creationId xmlns:a16="http://schemas.microsoft.com/office/drawing/2014/main" id="{EFF2A009-7B36-E64A-3370-DE3C169949DC}"/>
                  </a:ext>
                </a:extLst>
              </p:cNvPr>
              <p:cNvSpPr txBox="1">
                <a:spLocks noRot="1" noChangeAspect="1" noMove="1" noResize="1" noEditPoints="1" noAdjustHandles="1" noChangeArrowheads="1" noChangeShapeType="1" noTextEdit="1"/>
              </p:cNvSpPr>
              <p:nvPr/>
            </p:nvSpPr>
            <p:spPr>
              <a:xfrm>
                <a:off x="4410430" y="2651738"/>
                <a:ext cx="1702399" cy="523220"/>
              </a:xfrm>
              <a:prstGeom prst="rect">
                <a:avLst/>
              </a:prstGeom>
              <a:blipFill>
                <a:blip r:embed="rId19"/>
                <a:stretch>
                  <a:fillRect l="-1071" t="-3488" r="-1071" b="-9302"/>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9FCA9CB-5105-780E-B902-ABE4B01C574E}"/>
              </a:ext>
            </a:extLst>
          </p:cNvPr>
          <p:cNvSpPr/>
          <p:nvPr/>
        </p:nvSpPr>
        <p:spPr>
          <a:xfrm>
            <a:off x="5837406" y="1185231"/>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80" name="TextBox 79">
            <a:extLst>
              <a:ext uri="{FF2B5EF4-FFF2-40B4-BE49-F238E27FC236}">
                <a16:creationId xmlns:a16="http://schemas.microsoft.com/office/drawing/2014/main" id="{86626BD3-FEF9-BB7A-2690-B6AD4EF89F14}"/>
              </a:ext>
            </a:extLst>
          </p:cNvPr>
          <p:cNvSpPr txBox="1"/>
          <p:nvPr/>
        </p:nvSpPr>
        <p:spPr>
          <a:xfrm>
            <a:off x="5576355" y="623516"/>
            <a:ext cx="1496383"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 sum to 0?</a:t>
            </a:r>
          </a:p>
        </p:txBody>
      </p:sp>
      <p:sp>
        <p:nvSpPr>
          <p:cNvPr id="82" name="TextBox 81">
            <a:extLst>
              <a:ext uri="{FF2B5EF4-FFF2-40B4-BE49-F238E27FC236}">
                <a16:creationId xmlns:a16="http://schemas.microsoft.com/office/drawing/2014/main" id="{F7816200-B79F-34BF-20D8-A954E227CA8C}"/>
              </a:ext>
            </a:extLst>
          </p:cNvPr>
          <p:cNvSpPr txBox="1"/>
          <p:nvPr/>
        </p:nvSpPr>
        <p:spPr>
          <a:xfrm>
            <a:off x="1417080" y="2883442"/>
            <a:ext cx="1382834"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0</a:t>
            </a:r>
            <a:r>
              <a:rPr lang="en-US" sz="2000" baseline="30000">
                <a:solidFill>
                  <a:prstClr val="black"/>
                </a:solidFill>
                <a:latin typeface="Segoe UI Emoji"/>
              </a:rPr>
              <a:t>th</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3" name="TextBox 82">
            <a:extLst>
              <a:ext uri="{FF2B5EF4-FFF2-40B4-BE49-F238E27FC236}">
                <a16:creationId xmlns:a16="http://schemas.microsoft.com/office/drawing/2014/main" id="{7779B6D4-61F2-0BA3-565C-7699E9EFEB86}"/>
              </a:ext>
            </a:extLst>
          </p:cNvPr>
          <p:cNvSpPr txBox="1"/>
          <p:nvPr/>
        </p:nvSpPr>
        <p:spPr>
          <a:xfrm>
            <a:off x="522788" y="2147445"/>
            <a:ext cx="1426675"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1</a:t>
            </a:r>
            <a:r>
              <a:rPr lang="en-US" sz="2000" baseline="30000">
                <a:solidFill>
                  <a:prstClr val="black"/>
                </a:solidFill>
                <a:latin typeface="Segoe UI Emoji"/>
              </a:rPr>
              <a:t>st</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4" name="TextBox 83">
            <a:extLst>
              <a:ext uri="{FF2B5EF4-FFF2-40B4-BE49-F238E27FC236}">
                <a16:creationId xmlns:a16="http://schemas.microsoft.com/office/drawing/2014/main" id="{472EC9A6-7E00-BE0B-AE3D-BA75EFBCBA08}"/>
              </a:ext>
            </a:extLst>
          </p:cNvPr>
          <p:cNvSpPr txBox="1"/>
          <p:nvPr/>
        </p:nvSpPr>
        <p:spPr>
          <a:xfrm>
            <a:off x="109092" y="1224281"/>
            <a:ext cx="1426676"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2</a:t>
            </a:r>
            <a:r>
              <a:rPr lang="en-US" sz="2000" baseline="30000">
                <a:solidFill>
                  <a:prstClr val="black"/>
                </a:solidFill>
                <a:latin typeface="Segoe UI Emoji"/>
              </a:rPr>
              <a:t>nd</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Tree>
    <p:extLst>
      <p:ext uri="{BB962C8B-B14F-4D97-AF65-F5344CB8AC3E}">
        <p14:creationId xmlns:p14="http://schemas.microsoft.com/office/powerpoint/2010/main" val="19230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animBg="1"/>
      <p:bldP spid="76" grpId="0"/>
      <p:bldP spid="77" grpId="0" animBg="1"/>
      <p:bldP spid="78" grpId="0"/>
      <p:bldP spid="79" grpId="0" animBg="1"/>
      <p:bldP spid="80" grpId="0"/>
      <p:bldP spid="82" grpId="0"/>
      <p:bldP spid="83" grpId="0"/>
      <p:bldP spid="84"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9F-1028-B16D-B14A-8044CA1E5B51}"/>
              </a:ext>
            </a:extLst>
          </p:cNvPr>
          <p:cNvSpPr>
            <a:spLocks noGrp="1"/>
          </p:cNvSpPr>
          <p:nvPr>
            <p:ph type="title"/>
          </p:nvPr>
        </p:nvSpPr>
        <p:spPr/>
        <p:txBody>
          <a:bodyPr/>
          <a:lstStyle/>
          <a:p>
            <a:r>
              <a:rPr lang="en-US"/>
              <a:t>okay cool good luck</a:t>
            </a:r>
          </a:p>
        </p:txBody>
      </p:sp>
    </p:spTree>
    <p:extLst>
      <p:ext uri="{BB962C8B-B14F-4D97-AF65-F5344CB8AC3E}">
        <p14:creationId xmlns:p14="http://schemas.microsoft.com/office/powerpoint/2010/main" val="151453149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0F389-FF18-3659-C7FD-C4A1601C32A3}"/>
              </a:ext>
            </a:extLst>
          </p:cNvPr>
          <p:cNvSpPr>
            <a:spLocks noGrp="1"/>
          </p:cNvSpPr>
          <p:nvPr>
            <p:ph type="title"/>
          </p:nvPr>
        </p:nvSpPr>
        <p:spPr>
          <a:xfrm>
            <a:off x="92769" y="-394612"/>
            <a:ext cx="8229600" cy="1893924"/>
          </a:xfrm>
        </p:spPr>
        <p:txBody>
          <a:bodyPr/>
          <a:lstStyle/>
          <a:p>
            <a:r>
              <a:rPr lang="en-US" sz="7200">
                <a:solidFill>
                  <a:schemeClr val="accent1">
                    <a:lumMod val="50000"/>
                  </a:schemeClr>
                </a:solidFill>
              </a:rPr>
              <a:t>Week11c</a:t>
            </a:r>
          </a:p>
        </p:txBody>
      </p:sp>
      <p:sp>
        <p:nvSpPr>
          <p:cNvPr id="4" name="Content Placeholder 3">
            <a:extLst>
              <a:ext uri="{FF2B5EF4-FFF2-40B4-BE49-F238E27FC236}">
                <a16:creationId xmlns:a16="http://schemas.microsoft.com/office/drawing/2014/main" id="{0C6F8F39-5CE9-D288-A4A4-D3BC41AA7F13}"/>
              </a:ext>
            </a:extLst>
          </p:cNvPr>
          <p:cNvSpPr>
            <a:spLocks noGrp="1"/>
          </p:cNvSpPr>
          <p:nvPr>
            <p:ph sz="quarter" idx="10"/>
          </p:nvPr>
        </p:nvSpPr>
        <p:spPr>
          <a:xfrm>
            <a:off x="92769" y="1107427"/>
            <a:ext cx="4423558" cy="2894768"/>
          </a:xfrm>
        </p:spPr>
        <p:txBody>
          <a:bodyPr>
            <a:normAutofit/>
          </a:bodyPr>
          <a:lstStyle/>
          <a:p>
            <a:pPr marL="0" indent="0">
              <a:buNone/>
            </a:pPr>
            <a:r>
              <a:rPr lang="en-US" sz="4000">
                <a:solidFill>
                  <a:schemeClr val="accent1">
                    <a:lumMod val="50000"/>
                  </a:schemeClr>
                </a:solidFill>
              </a:rPr>
              <a:t>Final Project</a:t>
            </a:r>
            <a:endParaRPr lang="en-US" sz="2400">
              <a:solidFill>
                <a:schemeClr val="accent1">
                  <a:lumMod val="50000"/>
                </a:schemeClr>
              </a:solidFill>
            </a:endParaRPr>
          </a:p>
          <a:p>
            <a:pPr marL="0" indent="0">
              <a:buNone/>
            </a:pPr>
            <a:r>
              <a:rPr lang="en-US" sz="2400" b="1">
                <a:solidFill>
                  <a:schemeClr val="accent1">
                    <a:lumMod val="50000"/>
                  </a:schemeClr>
                </a:solidFill>
              </a:rPr>
              <a:t>WARMUP: </a:t>
            </a:r>
            <a:r>
              <a:rPr lang="en-US" sz="2400">
                <a:solidFill>
                  <a:schemeClr val="accent1">
                    <a:lumMod val="50000"/>
                  </a:schemeClr>
                </a:solidFill>
              </a:rPr>
              <a:t>What part of this game would you implement... first? last?</a:t>
            </a:r>
          </a:p>
        </p:txBody>
      </p:sp>
      <p:pic>
        <p:nvPicPr>
          <p:cNvPr id="5" name="Picture 2" descr="CDN media">
            <a:extLst>
              <a:ext uri="{FF2B5EF4-FFF2-40B4-BE49-F238E27FC236}">
                <a16:creationId xmlns:a16="http://schemas.microsoft.com/office/drawing/2014/main" id="{41CA3D3E-0C8C-235A-366E-067371C87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504" y="1252329"/>
            <a:ext cx="4186987" cy="37108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st of Colorful Parrots With Pictures">
            <a:extLst>
              <a:ext uri="{FF2B5EF4-FFF2-40B4-BE49-F238E27FC236}">
                <a16:creationId xmlns:a16="http://schemas.microsoft.com/office/drawing/2014/main" id="{517E9BF8-140B-31C0-5542-336EF0F4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20"/>
          <a:stretch/>
        </p:blipFill>
        <p:spPr bwMode="auto">
          <a:xfrm>
            <a:off x="1676400" y="2697895"/>
            <a:ext cx="2895600" cy="2382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bble Bobble - Wikipedia">
            <a:extLst>
              <a:ext uri="{FF2B5EF4-FFF2-40B4-BE49-F238E27FC236}">
                <a16:creationId xmlns:a16="http://schemas.microsoft.com/office/drawing/2014/main" id="{F8187660-3740-3C06-B951-BEB2A1565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77" y="106016"/>
            <a:ext cx="1950527" cy="144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4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A8BC-8A02-DF6F-5D1C-BCE44B055C03}"/>
            </a:ext>
          </a:extLst>
        </p:cNvPr>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E66A7EF2-D68F-1C9E-8A3C-F5238CE85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1700" y="-3258053"/>
            <a:ext cx="22745700" cy="1792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47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final project</a:t>
            </a:r>
          </a:p>
        </p:txBody>
      </p:sp>
    </p:spTree>
    <p:extLst>
      <p:ext uri="{BB962C8B-B14F-4D97-AF65-F5344CB8AC3E}">
        <p14:creationId xmlns:p14="http://schemas.microsoft.com/office/powerpoint/2010/main" val="28587559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final project</a:t>
            </a:r>
          </a:p>
        </p:txBody>
      </p:sp>
    </p:spTree>
    <p:extLst>
      <p:ext uri="{BB962C8B-B14F-4D97-AF65-F5344CB8AC3E}">
        <p14:creationId xmlns:p14="http://schemas.microsoft.com/office/powerpoint/2010/main" val="16365415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sz="2400"/>
              <a:t>You may </a:t>
            </a:r>
            <a:r>
              <a:rPr lang="en-US" sz="2400" b="1"/>
              <a:t>do your final project on whatever you like</a:t>
            </a:r>
            <a:r>
              <a:rPr lang="en-US" sz="2400"/>
              <a:t>, provided you can </a:t>
            </a:r>
            <a:r>
              <a:rPr lang="en-US" sz="2400" b="1"/>
              <a:t>answer the following questions</a:t>
            </a:r>
            <a:r>
              <a:rPr lang="en-US" sz="2400"/>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rgbClr val="0E1116"/>
                </a:solidFill>
                <a:effectLst/>
                <a:latin typeface="-apple-system"/>
              </a:rPr>
              <a:t>What is the </a:t>
            </a:r>
            <a:r>
              <a:rPr lang="en-US" b="1" i="0">
                <a:solidFill>
                  <a:srgbClr val="0E1116"/>
                </a:solidFill>
                <a:effectLst/>
                <a:latin typeface="-apple-system"/>
              </a:rPr>
              <a:t>title</a:t>
            </a:r>
            <a:r>
              <a:rPr lang="en-US" b="0" i="0">
                <a:solidFill>
                  <a:srgbClr val="0E1116"/>
                </a:solidFill>
                <a:effectLst/>
                <a:latin typeface="-apple-system"/>
              </a:rPr>
              <a:t> of my project?</a:t>
            </a:r>
          </a:p>
          <a:p>
            <a:pPr algn="l">
              <a:buFont typeface="+mj-lt"/>
              <a:buAutoNum type="arabicPeriod"/>
            </a:pPr>
            <a:r>
              <a:rPr lang="en-US" b="0" i="0">
                <a:solidFill>
                  <a:srgbClr val="0E1116"/>
                </a:solidFill>
                <a:effectLst/>
                <a:latin typeface="-apple-system"/>
              </a:rPr>
              <a:t>What </a:t>
            </a:r>
            <a:r>
              <a:rPr lang="en-US" b="1" i="0">
                <a:solidFill>
                  <a:srgbClr val="0E1116"/>
                </a:solidFill>
                <a:effectLst/>
                <a:latin typeface="-apple-system"/>
              </a:rPr>
              <a:t>data structures</a:t>
            </a:r>
            <a:r>
              <a:rPr lang="en-US" b="0" i="0">
                <a:solidFill>
                  <a:srgbClr val="0E1116"/>
                </a:solidFill>
                <a:effectLst/>
                <a:latin typeface="-apple-system"/>
              </a:rPr>
              <a:t> will I use?</a:t>
            </a:r>
            <a:br>
              <a:rPr lang="en-US" b="0" i="0">
                <a:solidFill>
                  <a:srgbClr val="0E1116"/>
                </a:solidFill>
                <a:effectLst/>
                <a:latin typeface="-apple-system"/>
              </a:rPr>
            </a:br>
            <a:r>
              <a:rPr lang="en-US" i="0">
                <a:solidFill>
                  <a:srgbClr val="0E1116"/>
                </a:solidFill>
                <a:effectLst/>
                <a:latin typeface="-apple-system"/>
              </a:rPr>
              <a:t>Note:</a:t>
            </a:r>
            <a:r>
              <a:rPr lang="en-US" b="0" i="0">
                <a:solidFill>
                  <a:srgbClr val="0E1116"/>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is the game/app that I am proposing?</a:t>
            </a:r>
            <a:br>
              <a:rPr lang="en-US" b="0" i="0">
                <a:solidFill>
                  <a:srgbClr val="0E1116"/>
                </a:solidFill>
                <a:effectLst/>
                <a:latin typeface="-apple-system"/>
              </a:rPr>
            </a:br>
            <a:r>
              <a:rPr lang="en-US" b="0" i="0">
                <a:solidFill>
                  <a:srgbClr val="0E1116"/>
                </a:solidFill>
                <a:effectLst/>
                <a:latin typeface="-apple-system"/>
              </a:rPr>
              <a:t>What does it do?</a:t>
            </a:r>
            <a:br>
              <a:rPr lang="en-US" b="0" i="0">
                <a:solidFill>
                  <a:srgbClr val="0E1116"/>
                </a:solidFill>
                <a:effectLst/>
                <a:latin typeface="-apple-system"/>
              </a:rPr>
            </a:br>
            <a:r>
              <a:rPr lang="en-US" b="0" i="0">
                <a:solidFill>
                  <a:srgbClr val="0E1116"/>
                </a:solidFill>
                <a:effectLst/>
                <a:latin typeface="-apple-system"/>
              </a:rPr>
              <a:t>How does it </a:t>
            </a:r>
            <a:r>
              <a:rPr lang="en-US" b="0" i="1">
                <a:solidFill>
                  <a:srgbClr val="0E1116"/>
                </a:solidFill>
                <a:effectLst/>
                <a:latin typeface="-apple-system"/>
              </a:rPr>
              <a:t>feel</a:t>
            </a:r>
            <a:r>
              <a:rPr lang="en-US" b="0" i="0">
                <a:solidFill>
                  <a:srgbClr val="0E1116"/>
                </a:solidFill>
                <a:effectLst/>
                <a:latin typeface="-apple-system"/>
              </a:rPr>
              <a:t>?</a:t>
            </a:r>
          </a:p>
          <a:p>
            <a:pPr algn="l">
              <a:buFont typeface="+mj-lt"/>
              <a:buAutoNum type="arabicPeriod"/>
            </a:pPr>
            <a:r>
              <a:rPr lang="en-US" b="0" i="0">
                <a:solidFill>
                  <a:srgbClr val="0E1116"/>
                </a:solidFill>
                <a:effectLst/>
                <a:latin typeface="-apple-system"/>
              </a:rPr>
              <a:t>Will the viewer/player </a:t>
            </a:r>
            <a:r>
              <a:rPr lang="en-US" b="1" i="0">
                <a:solidFill>
                  <a:srgbClr val="0E1116"/>
                </a:solidFill>
                <a:effectLst/>
                <a:latin typeface="-apple-system"/>
              </a:rPr>
              <a:t>interact</a:t>
            </a:r>
            <a:r>
              <a:rPr lang="en-US" b="0" i="0">
                <a:solidFill>
                  <a:srgbClr val="0E1116"/>
                </a:solidFill>
                <a:effectLst/>
                <a:latin typeface="-apple-system"/>
              </a:rPr>
              <a:t> with my project?</a:t>
            </a:r>
            <a:br>
              <a:rPr lang="en-US" b="0" i="0">
                <a:solidFill>
                  <a:srgbClr val="0E1116"/>
                </a:solidFill>
                <a:effectLst/>
                <a:latin typeface="-apple-system"/>
              </a:rPr>
            </a:br>
            <a:r>
              <a:rPr lang="en-US" b="0" i="0">
                <a:solidFill>
                  <a:srgbClr val="0E1116"/>
                </a:solidFill>
                <a:effectLst/>
                <a:latin typeface="-apple-system"/>
              </a:rPr>
              <a:t>How so?</a:t>
            </a:r>
          </a:p>
          <a:p>
            <a:pPr algn="l">
              <a:buFont typeface="+mj-lt"/>
              <a:buAutoNum type="arabicPeriod"/>
            </a:pPr>
            <a:r>
              <a:rPr lang="en-US" b="0" i="0">
                <a:solidFill>
                  <a:srgbClr val="0E1116"/>
                </a:solidFill>
                <a:effectLst/>
                <a:latin typeface="-apple-system"/>
              </a:rPr>
              <a:t>Does Jim think my project is </a:t>
            </a:r>
            <a:r>
              <a:rPr lang="en-US" b="1" i="0">
                <a:solidFill>
                  <a:srgbClr val="0E1116"/>
                </a:solidFill>
                <a:effectLst/>
                <a:latin typeface="-apple-system"/>
              </a:rPr>
              <a:t>doable</a:t>
            </a:r>
            <a:r>
              <a:rPr lang="en-US" b="0" i="0">
                <a:solidFill>
                  <a:srgbClr val="0E1116"/>
                </a:solidFill>
                <a:effectLst/>
                <a:latin typeface="-apple-system"/>
              </a:rPr>
              <a:t>?</a:t>
            </a:r>
            <a:br>
              <a:rPr lang="en-US" b="0" i="0">
                <a:solidFill>
                  <a:srgbClr val="0E1116"/>
                </a:solidFill>
                <a:effectLst/>
                <a:latin typeface="-apple-system"/>
              </a:rPr>
            </a:br>
            <a:r>
              <a:rPr lang="en-US" b="0" i="0">
                <a:solidFill>
                  <a:srgbClr val="0E1116"/>
                </a:solidFill>
                <a:effectLst/>
                <a:latin typeface="-apple-system"/>
              </a:rPr>
              <a:t>What is my fallback plan if my project ends up being harder than I expect?</a:t>
            </a:r>
            <a:br>
              <a:rPr lang="en-US" b="0" i="0">
                <a:solidFill>
                  <a:srgbClr val="0E1116"/>
                </a:solidFill>
                <a:effectLst/>
                <a:latin typeface="-apple-system"/>
              </a:rPr>
            </a:br>
            <a:r>
              <a:rPr lang="en-US" b="0" i="0">
                <a:solidFill>
                  <a:srgbClr val="0E1116"/>
                </a:solidFill>
                <a:effectLst/>
                <a:latin typeface="-apple-system"/>
              </a:rPr>
              <a:t>What extensions can I do if my project ends up being easier than I expect?</a:t>
            </a:r>
          </a:p>
          <a:p>
            <a:pPr algn="l">
              <a:buFont typeface="+mj-lt"/>
              <a:buAutoNum type="arabicPeriod"/>
            </a:pPr>
            <a:r>
              <a:rPr lang="en-US" i="0">
                <a:solidFill>
                  <a:srgbClr val="0E1116"/>
                </a:solidFill>
                <a:effectLst/>
                <a:latin typeface="-apple-system"/>
              </a:rPr>
              <a:t>What is the very </a:t>
            </a:r>
            <a:r>
              <a:rPr lang="en-US" b="1" i="0">
                <a:solidFill>
                  <a:srgbClr val="0E1116"/>
                </a:solidFill>
                <a:effectLst/>
                <a:latin typeface="-apple-system"/>
              </a:rPr>
              <a:t>first thing I will implement</a:t>
            </a:r>
            <a:r>
              <a:rPr lang="en-US" i="0">
                <a:solidFill>
                  <a:srgbClr val="0E1116"/>
                </a:solidFill>
                <a:effectLst/>
                <a:latin typeface="-apple-system"/>
              </a:rPr>
              <a:t>?</a:t>
            </a:r>
            <a:br>
              <a:rPr lang="en-US" i="0">
                <a:solidFill>
                  <a:srgbClr val="0E1116"/>
                </a:solidFill>
                <a:effectLst/>
                <a:latin typeface="-apple-system"/>
              </a:rPr>
            </a:br>
            <a:r>
              <a:rPr lang="en-US" i="0">
                <a:solidFill>
                  <a:srgbClr val="0E1116"/>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0579828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p:txBody>
          <a:bodyPr>
            <a:noAutofit/>
          </a:bodyPr>
          <a:lstStyle/>
          <a:p>
            <a:r>
              <a:rPr lang="en-US" sz="2400">
                <a:solidFill>
                  <a:schemeClr val="bg1"/>
                </a:solidFill>
              </a:rPr>
              <a:t>You may </a:t>
            </a:r>
            <a:r>
              <a:rPr lang="en-US" sz="2400" b="1"/>
              <a:t>do your final project on whatever you like</a:t>
            </a:r>
            <a:r>
              <a:rPr lang="en-US" sz="2400">
                <a:solidFill>
                  <a:schemeClr val="bg1"/>
                </a:solidFill>
              </a:rPr>
              <a:t>,</a:t>
            </a:r>
            <a:r>
              <a:rPr lang="en-US" sz="2400"/>
              <a:t> </a:t>
            </a:r>
            <a:r>
              <a:rPr lang="en-US" sz="2400">
                <a:solidFill>
                  <a:schemeClr val="bg1"/>
                </a:solidFill>
              </a:rPr>
              <a:t>provided you can</a:t>
            </a:r>
            <a:r>
              <a:rPr lang="en-US" sz="2400"/>
              <a:t> </a:t>
            </a:r>
            <a:r>
              <a:rPr lang="en-US" sz="2400" b="1"/>
              <a:t>answer the following questions</a:t>
            </a:r>
            <a:r>
              <a:rPr lang="en-US" sz="2400">
                <a:solidFill>
                  <a:schemeClr val="bg1"/>
                </a:solidFill>
              </a:rPr>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chemeClr val="bg1"/>
                </a:solidFill>
                <a:effectLst/>
                <a:latin typeface="-apple-system"/>
              </a:rPr>
              <a:t>What is the</a:t>
            </a:r>
            <a:r>
              <a:rPr lang="en-US" b="0" i="0">
                <a:solidFill>
                  <a:srgbClr val="0E1116"/>
                </a:solidFill>
                <a:effectLst/>
                <a:latin typeface="-apple-system"/>
              </a:rPr>
              <a:t> </a:t>
            </a:r>
            <a:r>
              <a:rPr lang="en-US" b="1" i="0">
                <a:solidFill>
                  <a:srgbClr val="0E1116"/>
                </a:solidFill>
                <a:effectLst/>
                <a:latin typeface="-apple-system"/>
              </a:rPr>
              <a:t>title</a:t>
            </a:r>
            <a:r>
              <a:rPr lang="en-US" b="0" i="0">
                <a:solidFill>
                  <a:srgbClr val="0E1116"/>
                </a:solidFill>
                <a:effectLst/>
                <a:latin typeface="-apple-system"/>
              </a:rPr>
              <a:t> </a:t>
            </a:r>
            <a:r>
              <a:rPr lang="en-US" b="0" i="0">
                <a:solidFill>
                  <a:schemeClr val="bg1"/>
                </a:solidFill>
                <a:effectLst/>
                <a:latin typeface="-apple-system"/>
              </a:rPr>
              <a:t>of my project?</a:t>
            </a:r>
          </a:p>
          <a:p>
            <a:pPr algn="l">
              <a:buFont typeface="+mj-lt"/>
              <a:buAutoNum type="arabicPeriod"/>
            </a:pPr>
            <a:r>
              <a:rPr lang="en-US" b="0" i="0">
                <a:solidFill>
                  <a:schemeClr val="bg1"/>
                </a:solidFill>
                <a:effectLst/>
                <a:latin typeface="-apple-system"/>
              </a:rPr>
              <a:t>What</a:t>
            </a:r>
            <a:r>
              <a:rPr lang="en-US" b="0" i="0">
                <a:solidFill>
                  <a:srgbClr val="0E1116"/>
                </a:solidFill>
                <a:effectLst/>
                <a:latin typeface="-apple-system"/>
              </a:rPr>
              <a:t> </a:t>
            </a:r>
            <a:r>
              <a:rPr lang="en-US" b="1" i="0">
                <a:solidFill>
                  <a:srgbClr val="0E1116"/>
                </a:solidFill>
                <a:effectLst/>
                <a:latin typeface="-apple-system"/>
              </a:rPr>
              <a:t>data structures</a:t>
            </a:r>
            <a:r>
              <a:rPr lang="en-US" b="0" i="0">
                <a:solidFill>
                  <a:schemeClr val="bg1"/>
                </a:solidFill>
                <a:effectLst/>
                <a:latin typeface="-apple-system"/>
              </a:rPr>
              <a:t> will I use?</a:t>
            </a:r>
            <a:br>
              <a:rPr lang="en-US" b="0" i="0">
                <a:solidFill>
                  <a:srgbClr val="0E1116"/>
                </a:solidFill>
                <a:effectLst/>
                <a:latin typeface="-apple-system"/>
              </a:rPr>
            </a:br>
            <a:r>
              <a:rPr lang="en-US" i="0">
                <a:solidFill>
                  <a:schemeClr val="bg1"/>
                </a:solidFill>
                <a:effectLst/>
                <a:latin typeface="-apple-system"/>
              </a:rPr>
              <a:t>Note:</a:t>
            </a:r>
            <a:r>
              <a:rPr lang="en-US" b="0" i="0">
                <a:solidFill>
                  <a:schemeClr val="bg1"/>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a:t>
            </a:r>
            <a:r>
              <a:rPr lang="en-US" b="0" i="0">
                <a:solidFill>
                  <a:schemeClr val="bg1"/>
                </a:solidFill>
                <a:effectLst/>
                <a:latin typeface="-apple-system"/>
              </a:rPr>
              <a:t>is the game/app that I am proposing?</a:t>
            </a:r>
            <a:br>
              <a:rPr lang="en-US" b="0" i="0">
                <a:solidFill>
                  <a:schemeClr val="bg1"/>
                </a:solidFill>
                <a:effectLst/>
                <a:latin typeface="-apple-system"/>
              </a:rPr>
            </a:br>
            <a:r>
              <a:rPr lang="en-US" b="0" i="0">
                <a:solidFill>
                  <a:schemeClr val="bg1"/>
                </a:solidFill>
                <a:effectLst/>
                <a:latin typeface="-apple-system"/>
              </a:rPr>
              <a:t>What does it do?</a:t>
            </a:r>
            <a:br>
              <a:rPr lang="en-US" b="0" i="0">
                <a:solidFill>
                  <a:schemeClr val="bg1"/>
                </a:solidFill>
                <a:effectLst/>
                <a:latin typeface="-apple-system"/>
              </a:rPr>
            </a:br>
            <a:r>
              <a:rPr lang="en-US" b="0" i="0">
                <a:solidFill>
                  <a:schemeClr val="bg1"/>
                </a:solidFill>
                <a:effectLst/>
                <a:latin typeface="-apple-system"/>
              </a:rPr>
              <a:t>How does it </a:t>
            </a:r>
            <a:r>
              <a:rPr lang="en-US" b="0" i="1">
                <a:solidFill>
                  <a:schemeClr val="bg1"/>
                </a:solidFill>
                <a:effectLst/>
                <a:latin typeface="-apple-system"/>
              </a:rPr>
              <a:t>feel</a:t>
            </a:r>
            <a:r>
              <a:rPr lang="en-US" b="0" i="0">
                <a:solidFill>
                  <a:schemeClr val="bg1"/>
                </a:solidFill>
                <a:effectLst/>
                <a:latin typeface="-apple-system"/>
              </a:rPr>
              <a:t>?</a:t>
            </a:r>
          </a:p>
          <a:p>
            <a:pPr algn="l">
              <a:buFont typeface="+mj-lt"/>
              <a:buAutoNum type="arabicPeriod"/>
            </a:pPr>
            <a:r>
              <a:rPr lang="en-US" b="0" i="0">
                <a:solidFill>
                  <a:schemeClr val="bg1"/>
                </a:solidFill>
                <a:effectLst/>
                <a:latin typeface="-apple-system"/>
              </a:rPr>
              <a:t>Will the viewer/player</a:t>
            </a:r>
            <a:r>
              <a:rPr lang="en-US" b="0" i="0">
                <a:solidFill>
                  <a:srgbClr val="0E1116"/>
                </a:solidFill>
                <a:effectLst/>
                <a:latin typeface="-apple-system"/>
              </a:rPr>
              <a:t> </a:t>
            </a:r>
            <a:r>
              <a:rPr lang="en-US" b="1" i="0">
                <a:solidFill>
                  <a:srgbClr val="0E1116"/>
                </a:solidFill>
                <a:effectLst/>
                <a:latin typeface="-apple-system"/>
              </a:rPr>
              <a:t>interact</a:t>
            </a:r>
            <a:r>
              <a:rPr lang="en-US" b="0" i="0">
                <a:solidFill>
                  <a:srgbClr val="0E1116"/>
                </a:solidFill>
                <a:effectLst/>
                <a:latin typeface="-apple-system"/>
              </a:rPr>
              <a:t> </a:t>
            </a:r>
            <a:r>
              <a:rPr lang="en-US" b="0" i="0">
                <a:solidFill>
                  <a:schemeClr val="bg1"/>
                </a:solidFill>
                <a:effectLst/>
                <a:latin typeface="-apple-system"/>
              </a:rPr>
              <a:t>with my project?</a:t>
            </a:r>
            <a:br>
              <a:rPr lang="en-US" b="0" i="0">
                <a:solidFill>
                  <a:schemeClr val="bg1"/>
                </a:solidFill>
                <a:effectLst/>
                <a:latin typeface="-apple-system"/>
              </a:rPr>
            </a:br>
            <a:r>
              <a:rPr lang="en-US" b="0" i="0">
                <a:solidFill>
                  <a:schemeClr val="bg1"/>
                </a:solidFill>
                <a:effectLst/>
                <a:latin typeface="-apple-system"/>
              </a:rPr>
              <a:t>How so?</a:t>
            </a:r>
          </a:p>
          <a:p>
            <a:pPr algn="l">
              <a:buFont typeface="+mj-lt"/>
              <a:buAutoNum type="arabicPeriod"/>
            </a:pPr>
            <a:r>
              <a:rPr lang="en-US" b="0" i="0">
                <a:solidFill>
                  <a:schemeClr val="bg1"/>
                </a:solidFill>
                <a:effectLst/>
                <a:latin typeface="-apple-system"/>
              </a:rPr>
              <a:t>Does Jim think my project is</a:t>
            </a:r>
            <a:r>
              <a:rPr lang="en-US" b="0" i="0">
                <a:solidFill>
                  <a:srgbClr val="0E1116"/>
                </a:solidFill>
                <a:effectLst/>
                <a:latin typeface="-apple-system"/>
              </a:rPr>
              <a:t> </a:t>
            </a:r>
            <a:r>
              <a:rPr lang="en-US" b="1" i="0">
                <a:solidFill>
                  <a:srgbClr val="0E1116"/>
                </a:solidFill>
                <a:effectLst/>
                <a:latin typeface="-apple-system"/>
              </a:rPr>
              <a:t>doable?</a:t>
            </a:r>
            <a:br>
              <a:rPr lang="en-US" b="0" i="0">
                <a:solidFill>
                  <a:srgbClr val="0E1116"/>
                </a:solidFill>
                <a:effectLst/>
                <a:latin typeface="-apple-system"/>
              </a:rPr>
            </a:br>
            <a:r>
              <a:rPr lang="en-US" b="0" i="0">
                <a:solidFill>
                  <a:schemeClr val="bg1"/>
                </a:solidFill>
                <a:effectLst/>
                <a:latin typeface="-apple-system"/>
              </a:rPr>
              <a:t>What is my fallback plan if my project ends up being harder than I expect?</a:t>
            </a:r>
            <a:br>
              <a:rPr lang="en-US" b="0" i="0">
                <a:solidFill>
                  <a:schemeClr val="bg1"/>
                </a:solidFill>
                <a:effectLst/>
                <a:latin typeface="-apple-system"/>
              </a:rPr>
            </a:br>
            <a:r>
              <a:rPr lang="en-US" b="0" i="0">
                <a:solidFill>
                  <a:schemeClr val="bg1"/>
                </a:solidFill>
                <a:effectLst/>
                <a:latin typeface="-apple-system"/>
              </a:rPr>
              <a:t>What extensions can I do if my project ends up being easier than I expect?</a:t>
            </a:r>
          </a:p>
          <a:p>
            <a:pPr algn="l">
              <a:buFont typeface="+mj-lt"/>
              <a:buAutoNum type="arabicPeriod"/>
            </a:pPr>
            <a:r>
              <a:rPr lang="en-US" i="0">
                <a:solidFill>
                  <a:schemeClr val="bg1"/>
                </a:solidFill>
                <a:effectLst/>
                <a:latin typeface="-apple-system"/>
              </a:rPr>
              <a:t>What is the very</a:t>
            </a:r>
            <a:r>
              <a:rPr lang="en-US" i="0">
                <a:solidFill>
                  <a:srgbClr val="0E1116"/>
                </a:solidFill>
                <a:effectLst/>
                <a:latin typeface="-apple-system"/>
              </a:rPr>
              <a:t> </a:t>
            </a:r>
            <a:r>
              <a:rPr lang="en-US" b="1" i="0">
                <a:solidFill>
                  <a:srgbClr val="0E1116"/>
                </a:solidFill>
                <a:effectLst/>
                <a:latin typeface="-apple-system"/>
              </a:rPr>
              <a:t>first thing I will implement</a:t>
            </a:r>
            <a:r>
              <a:rPr lang="en-US" i="0">
                <a:solidFill>
                  <a:schemeClr val="bg1"/>
                </a:solidFill>
                <a:effectLst/>
                <a:latin typeface="-apple-system"/>
              </a:rPr>
              <a:t>?</a:t>
            </a:r>
            <a:br>
              <a:rPr lang="en-US" i="0">
                <a:solidFill>
                  <a:srgbClr val="0E1116"/>
                </a:solidFill>
                <a:effectLst/>
                <a:latin typeface="-apple-system"/>
              </a:rPr>
            </a:br>
            <a:r>
              <a:rPr lang="en-US" i="0">
                <a:solidFill>
                  <a:schemeClr val="bg1"/>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2409919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a:t>example</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a:xfrm>
            <a:off x="457200" y="963337"/>
            <a:ext cx="8229600" cy="4080271"/>
          </a:xfrm>
        </p:spPr>
        <p:txBody>
          <a:bodyPr>
            <a:normAutofit/>
          </a:bodyPr>
          <a:lstStyle/>
          <a:p>
            <a:r>
              <a:rPr lang="en-US"/>
              <a:t>Woo!-doku</a:t>
            </a:r>
          </a:p>
          <a:p>
            <a:r>
              <a:rPr lang="en-US"/>
              <a:t>2D array to represent the board.</a:t>
            </a:r>
          </a:p>
          <a:p>
            <a:r>
              <a:rPr lang="en-US"/>
              <a:t>A colorful sudoku board, that does a happy dance when you solve it.</a:t>
            </a:r>
          </a:p>
          <a:p>
            <a:r>
              <a:rPr lang="en-US"/>
              <a:t>Click to select cells. Type numbers on the keyboard to fill in numbers.</a:t>
            </a:r>
          </a:p>
          <a:p>
            <a:r>
              <a:rPr lang="en-US"/>
              <a:t>Yes! And you can write a sudoku solver or automatic board generation if you have extra time!</a:t>
            </a:r>
          </a:p>
          <a:p>
            <a:r>
              <a:rPr lang="en-US"/>
              <a:t>Store a board I found on the internet as a 2D array (0's for empty cells) and draw it to the Terminal using print statements (or...just skip straight to Cow)</a:t>
            </a:r>
          </a:p>
        </p:txBody>
      </p:sp>
    </p:spTree>
    <p:extLst>
      <p:ext uri="{BB962C8B-B14F-4D97-AF65-F5344CB8AC3E}">
        <p14:creationId xmlns:p14="http://schemas.microsoft.com/office/powerpoint/2010/main" val="18658095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61057965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why am i making you make a thing</a:t>
            </a:r>
          </a:p>
        </p:txBody>
      </p:sp>
    </p:spTree>
    <p:extLst>
      <p:ext uri="{BB962C8B-B14F-4D97-AF65-F5344CB8AC3E}">
        <p14:creationId xmlns:p14="http://schemas.microsoft.com/office/powerpoint/2010/main" val="14990011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effectLst/>
                <a:latin typeface="Papyrus" panose="03070502060502030205" pitchFamily="66" charset="0"/>
              </a:rPr>
              <a:t>The only way you’re going to grow is by pushing yourself beyond what you think is possible.</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--David Goggins</a:t>
            </a:r>
            <a:endParaRPr lang="en-US" sz="2800" b="1">
              <a:latin typeface="Papyrus" panose="03070502060502030205" pitchFamily="66" charset="0"/>
            </a:endParaRPr>
          </a:p>
        </p:txBody>
      </p:sp>
      <p:pic>
        <p:nvPicPr>
          <p:cNvPr id="3" name="Picture 2" descr="Oh No BoardGameGeek, 54% OFF | radio.egerton.ac.ke">
            <a:extLst>
              <a:ext uri="{FF2B5EF4-FFF2-40B4-BE49-F238E27FC236}">
                <a16:creationId xmlns:a16="http://schemas.microsoft.com/office/drawing/2014/main" id="{E3235289-7CA3-36E3-21F7-38972FBB9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33725"/>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6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a:t>
            </a:r>
            <a:r>
              <a:rPr lang="en-US">
                <a:solidFill>
                  <a:srgbClr val="595959"/>
                </a:solidFill>
              </a:rPr>
              <a:t>not</a:t>
            </a:r>
            <a:r>
              <a:rPr lang="en-US"/>
              <a:t> to make a thing</a:t>
            </a:r>
          </a:p>
        </p:txBody>
      </p:sp>
    </p:spTree>
    <p:extLst>
      <p:ext uri="{BB962C8B-B14F-4D97-AF65-F5344CB8AC3E}">
        <p14:creationId xmlns:p14="http://schemas.microsoft.com/office/powerpoint/2010/main" val="26830538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not to make a thing</a:t>
            </a:r>
          </a:p>
        </p:txBody>
      </p:sp>
    </p:spTree>
    <p:extLst>
      <p:ext uri="{BB962C8B-B14F-4D97-AF65-F5344CB8AC3E}">
        <p14:creationId xmlns:p14="http://schemas.microsoft.com/office/powerpoint/2010/main" val="2831288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5FB7-987E-30DE-C040-3163B7FAA630}"/>
              </a:ext>
            </a:extLst>
          </p:cNvPr>
          <p:cNvSpPr>
            <a:spLocks noGrp="1"/>
          </p:cNvSpPr>
          <p:nvPr>
            <p:ph type="title"/>
          </p:nvPr>
        </p:nvSpPr>
        <p:spPr/>
        <p:txBody>
          <a:bodyPr/>
          <a:lstStyle/>
          <a:p>
            <a:r>
              <a:rPr lang="en-US" sz="11500"/>
              <a:t>🦃</a:t>
            </a:r>
          </a:p>
        </p:txBody>
      </p:sp>
    </p:spTree>
    <p:extLst>
      <p:ext uri="{BB962C8B-B14F-4D97-AF65-F5344CB8AC3E}">
        <p14:creationId xmlns:p14="http://schemas.microsoft.com/office/powerpoint/2010/main" val="110070095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44A6A-7A05-5E37-E202-1D6BF5433987}"/>
              </a:ext>
            </a:extLst>
          </p:cNvPr>
          <p:cNvSpPr>
            <a:spLocks noGrp="1"/>
          </p:cNvSpPr>
          <p:nvPr>
            <p:ph type="title"/>
          </p:nvPr>
        </p:nvSpPr>
        <p:spPr/>
        <p:txBody>
          <a:bodyPr/>
          <a:lstStyle/>
          <a:p>
            <a:r>
              <a:rPr lang="en-US" sz="3600" b="1"/>
              <a:t>note: </a:t>
            </a:r>
            <a:r>
              <a:rPr lang="en-US" sz="3600"/>
              <a:t>this advice is like...just advice</a:t>
            </a:r>
            <a:br>
              <a:rPr lang="en-US" sz="3600"/>
            </a:br>
            <a:r>
              <a:rPr lang="en-US" sz="2000"/>
              <a:t>feel free to ignore </a:t>
            </a:r>
            <a:r>
              <a:rPr lang="en-US" sz="1200"/>
              <a:t>(at your own peril)</a:t>
            </a:r>
            <a:r>
              <a:rPr lang="en-US" sz="2000"/>
              <a:t> 🙂</a:t>
            </a:r>
            <a:endParaRPr lang="en-US" sz="3600" b="1"/>
          </a:p>
        </p:txBody>
      </p:sp>
    </p:spTree>
    <p:extLst>
      <p:ext uri="{BB962C8B-B14F-4D97-AF65-F5344CB8AC3E}">
        <p14:creationId xmlns:p14="http://schemas.microsoft.com/office/powerpoint/2010/main" val="204064762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project selection</a:t>
            </a:r>
          </a:p>
        </p:txBody>
      </p:sp>
    </p:spTree>
    <p:extLst>
      <p:ext uri="{BB962C8B-B14F-4D97-AF65-F5344CB8AC3E}">
        <p14:creationId xmlns:p14="http://schemas.microsoft.com/office/powerpoint/2010/main" val="33490277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lstStyle/>
          <a:p>
            <a:r>
              <a:rPr lang="en-US"/>
              <a:t>⚠ picking something really, really hard</a:t>
            </a:r>
          </a:p>
        </p:txBody>
      </p:sp>
      <p:pic>
        <p:nvPicPr>
          <p:cNvPr id="8194" name="Picture 2" descr="Grand Theft Auto V Looks Stunningly Realistic at 8K Resolution With Ray  Tracing, GTAV Real Mod">
            <a:extLst>
              <a:ext uri="{FF2B5EF4-FFF2-40B4-BE49-F238E27FC236}">
                <a16:creationId xmlns:a16="http://schemas.microsoft.com/office/drawing/2014/main" id="{6DD75184-BDA5-424B-6BB2-EA6ECBF2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26859"/>
            <a:ext cx="4648200" cy="2569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20AEED-F781-6966-993F-2A335823C579}"/>
              </a:ext>
            </a:extLst>
          </p:cNvPr>
          <p:cNvPicPr>
            <a:picLocks noChangeAspect="1"/>
          </p:cNvPicPr>
          <p:nvPr/>
        </p:nvPicPr>
        <p:blipFill>
          <a:blip r:embed="rId3"/>
          <a:stretch>
            <a:fillRect/>
          </a:stretch>
        </p:blipFill>
        <p:spPr>
          <a:xfrm>
            <a:off x="3476624" y="3187402"/>
            <a:ext cx="5495925" cy="1732260"/>
          </a:xfrm>
          <a:prstGeom prst="rect">
            <a:avLst/>
          </a:prstGeom>
        </p:spPr>
      </p:pic>
    </p:spTree>
    <p:extLst>
      <p:ext uri="{BB962C8B-B14F-4D97-AF65-F5344CB8AC3E}">
        <p14:creationId xmlns:p14="http://schemas.microsoft.com/office/powerpoint/2010/main" val="17780666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rmAutofit fontScale="90000"/>
          </a:bodyPr>
          <a:lstStyle/>
          <a:p>
            <a:r>
              <a:rPr lang="en-US" sz="2800"/>
              <a:t>⚠ picking something with a spooky progress curve</a:t>
            </a:r>
          </a:p>
        </p:txBody>
      </p:sp>
      <p:cxnSp>
        <p:nvCxnSpPr>
          <p:cNvPr id="2" name="Straight Arrow Connector 1">
            <a:extLst>
              <a:ext uri="{FF2B5EF4-FFF2-40B4-BE49-F238E27FC236}">
                <a16:creationId xmlns:a16="http://schemas.microsoft.com/office/drawing/2014/main" id="{7107B570-FA6E-425A-5B64-E17FF7B3887D}"/>
              </a:ext>
            </a:extLst>
          </p:cNvPr>
          <p:cNvCxnSpPr>
            <a:cxnSpLocks/>
          </p:cNvCxnSpPr>
          <p:nvPr/>
        </p:nvCxnSpPr>
        <p:spPr>
          <a:xfrm>
            <a:off x="2000250" y="4667250"/>
            <a:ext cx="4762500" cy="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1EBCDB8-0340-9412-4234-89154519A6E2}"/>
              </a:ext>
            </a:extLst>
          </p:cNvPr>
          <p:cNvCxnSpPr>
            <a:cxnSpLocks/>
          </p:cNvCxnSpPr>
          <p:nvPr/>
        </p:nvCxnSpPr>
        <p:spPr>
          <a:xfrm flipV="1">
            <a:off x="2038350" y="1476375"/>
            <a:ext cx="0" cy="3190875"/>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692E2AB-D44D-F8E9-172A-FC19CDDB8E1C}"/>
              </a:ext>
            </a:extLst>
          </p:cNvPr>
          <p:cNvSpPr txBox="1"/>
          <p:nvPr/>
        </p:nvSpPr>
        <p:spPr>
          <a:xfrm>
            <a:off x="6477000" y="4405640"/>
            <a:ext cx="1635760" cy="523220"/>
          </a:xfrm>
          <a:prstGeom prst="rect">
            <a:avLst/>
          </a:prstGeom>
          <a:noFill/>
        </p:spPr>
        <p:txBody>
          <a:bodyPr wrap="square" rtlCol="0">
            <a:spAutoFit/>
          </a:bodyPr>
          <a:lstStyle/>
          <a:p>
            <a:pPr algn="ctr"/>
            <a:r>
              <a:rPr lang="en-US" sz="2800">
                <a:solidFill>
                  <a:srgbClr val="FB7CB4"/>
                </a:solidFill>
              </a:rPr>
              <a:t>time</a:t>
            </a:r>
          </a:p>
        </p:txBody>
      </p:sp>
      <p:sp>
        <p:nvSpPr>
          <p:cNvPr id="10" name="TextBox 9">
            <a:extLst>
              <a:ext uri="{FF2B5EF4-FFF2-40B4-BE49-F238E27FC236}">
                <a16:creationId xmlns:a16="http://schemas.microsoft.com/office/drawing/2014/main" id="{ADB9ABE7-84B6-3446-E5A1-5627A3315083}"/>
              </a:ext>
            </a:extLst>
          </p:cNvPr>
          <p:cNvSpPr txBox="1"/>
          <p:nvPr/>
        </p:nvSpPr>
        <p:spPr>
          <a:xfrm>
            <a:off x="1005522" y="1037988"/>
            <a:ext cx="2065655" cy="461665"/>
          </a:xfrm>
          <a:prstGeom prst="rect">
            <a:avLst/>
          </a:prstGeom>
          <a:noFill/>
        </p:spPr>
        <p:txBody>
          <a:bodyPr wrap="square" rtlCol="0">
            <a:spAutoFit/>
          </a:bodyPr>
          <a:lstStyle/>
          <a:p>
            <a:pPr algn="ctr"/>
            <a:r>
              <a:rPr lang="en-US" sz="2400">
                <a:solidFill>
                  <a:srgbClr val="FB7CB4"/>
                </a:solidFill>
              </a:rPr>
              <a:t>does it work?</a:t>
            </a:r>
          </a:p>
        </p:txBody>
      </p:sp>
      <p:sp>
        <p:nvSpPr>
          <p:cNvPr id="11" name="Freeform: Shape 10">
            <a:extLst>
              <a:ext uri="{FF2B5EF4-FFF2-40B4-BE49-F238E27FC236}">
                <a16:creationId xmlns:a16="http://schemas.microsoft.com/office/drawing/2014/main" id="{91E2FFC3-DFF8-5D7C-0D65-A0AB321AA4B0}"/>
              </a:ext>
            </a:extLst>
          </p:cNvPr>
          <p:cNvSpPr/>
          <p:nvPr/>
        </p:nvSpPr>
        <p:spPr>
          <a:xfrm>
            <a:off x="2047875" y="1819275"/>
            <a:ext cx="4905375" cy="2916604"/>
          </a:xfrm>
          <a:custGeom>
            <a:avLst/>
            <a:gdLst>
              <a:gd name="connsiteX0" fmla="*/ 0 w 4905375"/>
              <a:gd name="connsiteY0" fmla="*/ 2857500 h 2916604"/>
              <a:gd name="connsiteX1" fmla="*/ 257175 w 4905375"/>
              <a:gd name="connsiteY1" fmla="*/ 2838450 h 2916604"/>
              <a:gd name="connsiteX2" fmla="*/ 647700 w 4905375"/>
              <a:gd name="connsiteY2" fmla="*/ 2857500 h 2916604"/>
              <a:gd name="connsiteX3" fmla="*/ 819150 w 4905375"/>
              <a:gd name="connsiteY3" fmla="*/ 2743200 h 2916604"/>
              <a:gd name="connsiteX4" fmla="*/ 1000125 w 4905375"/>
              <a:gd name="connsiteY4" fmla="*/ 2800350 h 2916604"/>
              <a:gd name="connsiteX5" fmla="*/ 1123950 w 4905375"/>
              <a:gd name="connsiteY5" fmla="*/ 2809875 h 2916604"/>
              <a:gd name="connsiteX6" fmla="*/ 1476375 w 4905375"/>
              <a:gd name="connsiteY6" fmla="*/ 2828925 h 2916604"/>
              <a:gd name="connsiteX7" fmla="*/ 1609725 w 4905375"/>
              <a:gd name="connsiteY7" fmla="*/ 2876550 h 2916604"/>
              <a:gd name="connsiteX8" fmla="*/ 1733550 w 4905375"/>
              <a:gd name="connsiteY8" fmla="*/ 2847975 h 2916604"/>
              <a:gd name="connsiteX9" fmla="*/ 1933575 w 4905375"/>
              <a:gd name="connsiteY9" fmla="*/ 2838450 h 2916604"/>
              <a:gd name="connsiteX10" fmla="*/ 1981200 w 4905375"/>
              <a:gd name="connsiteY10" fmla="*/ 2819400 h 2916604"/>
              <a:gd name="connsiteX11" fmla="*/ 2047875 w 4905375"/>
              <a:gd name="connsiteY11" fmla="*/ 2762250 h 2916604"/>
              <a:gd name="connsiteX12" fmla="*/ 2085975 w 4905375"/>
              <a:gd name="connsiteY12" fmla="*/ 2743200 h 2916604"/>
              <a:gd name="connsiteX13" fmla="*/ 2143125 w 4905375"/>
              <a:gd name="connsiteY13" fmla="*/ 2752725 h 2916604"/>
              <a:gd name="connsiteX14" fmla="*/ 2238375 w 4905375"/>
              <a:gd name="connsiteY14" fmla="*/ 2828925 h 2916604"/>
              <a:gd name="connsiteX15" fmla="*/ 2314575 w 4905375"/>
              <a:gd name="connsiteY15" fmla="*/ 2876550 h 2916604"/>
              <a:gd name="connsiteX16" fmla="*/ 2362200 w 4905375"/>
              <a:gd name="connsiteY16" fmla="*/ 2838450 h 2916604"/>
              <a:gd name="connsiteX17" fmla="*/ 2390775 w 4905375"/>
              <a:gd name="connsiteY17" fmla="*/ 2819400 h 2916604"/>
              <a:gd name="connsiteX18" fmla="*/ 2533650 w 4905375"/>
              <a:gd name="connsiteY18" fmla="*/ 2838450 h 2916604"/>
              <a:gd name="connsiteX19" fmla="*/ 2638425 w 4905375"/>
              <a:gd name="connsiteY19" fmla="*/ 2895600 h 2916604"/>
              <a:gd name="connsiteX20" fmla="*/ 2952750 w 4905375"/>
              <a:gd name="connsiteY20" fmla="*/ 2905125 h 2916604"/>
              <a:gd name="connsiteX21" fmla="*/ 3057525 w 4905375"/>
              <a:gd name="connsiteY21" fmla="*/ 2867025 h 2916604"/>
              <a:gd name="connsiteX22" fmla="*/ 3219450 w 4905375"/>
              <a:gd name="connsiteY22" fmla="*/ 2847975 h 2916604"/>
              <a:gd name="connsiteX23" fmla="*/ 3333750 w 4905375"/>
              <a:gd name="connsiteY23" fmla="*/ 2819400 h 2916604"/>
              <a:gd name="connsiteX24" fmla="*/ 3390900 w 4905375"/>
              <a:gd name="connsiteY24" fmla="*/ 2771775 h 2916604"/>
              <a:gd name="connsiteX25" fmla="*/ 3429000 w 4905375"/>
              <a:gd name="connsiteY25" fmla="*/ 2781300 h 2916604"/>
              <a:gd name="connsiteX26" fmla="*/ 3495675 w 4905375"/>
              <a:gd name="connsiteY26" fmla="*/ 2809875 h 2916604"/>
              <a:gd name="connsiteX27" fmla="*/ 3648075 w 4905375"/>
              <a:gd name="connsiteY27" fmla="*/ 2819400 h 2916604"/>
              <a:gd name="connsiteX28" fmla="*/ 3705225 w 4905375"/>
              <a:gd name="connsiteY28" fmla="*/ 2800350 h 2916604"/>
              <a:gd name="connsiteX29" fmla="*/ 3714750 w 4905375"/>
              <a:gd name="connsiteY29" fmla="*/ 2752725 h 2916604"/>
              <a:gd name="connsiteX30" fmla="*/ 3724275 w 4905375"/>
              <a:gd name="connsiteY30" fmla="*/ 2657475 h 2916604"/>
              <a:gd name="connsiteX31" fmla="*/ 3695700 w 4905375"/>
              <a:gd name="connsiteY31" fmla="*/ 2133600 h 2916604"/>
              <a:gd name="connsiteX32" fmla="*/ 3667125 w 4905375"/>
              <a:gd name="connsiteY32" fmla="*/ 1609725 h 2916604"/>
              <a:gd name="connsiteX33" fmla="*/ 3686175 w 4905375"/>
              <a:gd name="connsiteY33" fmla="*/ 1304925 h 2916604"/>
              <a:gd name="connsiteX34" fmla="*/ 3695700 w 4905375"/>
              <a:gd name="connsiteY34" fmla="*/ 1200150 h 2916604"/>
              <a:gd name="connsiteX35" fmla="*/ 3724275 w 4905375"/>
              <a:gd name="connsiteY35" fmla="*/ 914400 h 2916604"/>
              <a:gd name="connsiteX36" fmla="*/ 3705225 w 4905375"/>
              <a:gd name="connsiteY36" fmla="*/ 752475 h 2916604"/>
              <a:gd name="connsiteX37" fmla="*/ 3724275 w 4905375"/>
              <a:gd name="connsiteY37" fmla="*/ 523875 h 2916604"/>
              <a:gd name="connsiteX38" fmla="*/ 3752850 w 4905375"/>
              <a:gd name="connsiteY38" fmla="*/ 447675 h 2916604"/>
              <a:gd name="connsiteX39" fmla="*/ 3771900 w 4905375"/>
              <a:gd name="connsiteY39" fmla="*/ 390525 h 2916604"/>
              <a:gd name="connsiteX40" fmla="*/ 3838575 w 4905375"/>
              <a:gd name="connsiteY40" fmla="*/ 323850 h 2916604"/>
              <a:gd name="connsiteX41" fmla="*/ 3867150 w 4905375"/>
              <a:gd name="connsiteY41" fmla="*/ 266700 h 2916604"/>
              <a:gd name="connsiteX42" fmla="*/ 3905250 w 4905375"/>
              <a:gd name="connsiteY42" fmla="*/ 238125 h 2916604"/>
              <a:gd name="connsiteX43" fmla="*/ 4105275 w 4905375"/>
              <a:gd name="connsiteY43" fmla="*/ 133350 h 2916604"/>
              <a:gd name="connsiteX44" fmla="*/ 4305300 w 4905375"/>
              <a:gd name="connsiteY44" fmla="*/ 123825 h 2916604"/>
              <a:gd name="connsiteX45" fmla="*/ 4486275 w 4905375"/>
              <a:gd name="connsiteY45" fmla="*/ 95250 h 2916604"/>
              <a:gd name="connsiteX46" fmla="*/ 4524375 w 4905375"/>
              <a:gd name="connsiteY46" fmla="*/ 76200 h 2916604"/>
              <a:gd name="connsiteX47" fmla="*/ 4752975 w 4905375"/>
              <a:gd name="connsiteY47" fmla="*/ 47625 h 2916604"/>
              <a:gd name="connsiteX48" fmla="*/ 4905375 w 4905375"/>
              <a:gd name="connsiteY48" fmla="*/ 0 h 29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05375" h="2916604">
                <a:moveTo>
                  <a:pt x="0" y="2857500"/>
                </a:moveTo>
                <a:cubicBezTo>
                  <a:pt x="85725" y="2851150"/>
                  <a:pt x="171226" y="2837064"/>
                  <a:pt x="257175" y="2838450"/>
                </a:cubicBezTo>
                <a:cubicBezTo>
                  <a:pt x="744024" y="2846302"/>
                  <a:pt x="457292" y="2889235"/>
                  <a:pt x="647700" y="2857500"/>
                </a:cubicBezTo>
                <a:cubicBezTo>
                  <a:pt x="653588" y="2852683"/>
                  <a:pt x="774014" y="2737992"/>
                  <a:pt x="819150" y="2743200"/>
                </a:cubicBezTo>
                <a:cubicBezTo>
                  <a:pt x="881994" y="2750451"/>
                  <a:pt x="939800" y="2781300"/>
                  <a:pt x="1000125" y="2800350"/>
                </a:cubicBezTo>
                <a:cubicBezTo>
                  <a:pt x="1039600" y="2812816"/>
                  <a:pt x="1082627" y="2807396"/>
                  <a:pt x="1123950" y="2809875"/>
                </a:cubicBezTo>
                <a:lnTo>
                  <a:pt x="1476375" y="2828925"/>
                </a:lnTo>
                <a:cubicBezTo>
                  <a:pt x="1520825" y="2844800"/>
                  <a:pt x="1562654" y="2873063"/>
                  <a:pt x="1609725" y="2876550"/>
                </a:cubicBezTo>
                <a:cubicBezTo>
                  <a:pt x="1651969" y="2879679"/>
                  <a:pt x="1691480" y="2852924"/>
                  <a:pt x="1733550" y="2847975"/>
                </a:cubicBezTo>
                <a:cubicBezTo>
                  <a:pt x="1799843" y="2840176"/>
                  <a:pt x="1866900" y="2841625"/>
                  <a:pt x="1933575" y="2838450"/>
                </a:cubicBezTo>
                <a:cubicBezTo>
                  <a:pt x="1949450" y="2832100"/>
                  <a:pt x="1966254" y="2827703"/>
                  <a:pt x="1981200" y="2819400"/>
                </a:cubicBezTo>
                <a:cubicBezTo>
                  <a:pt x="2054632" y="2778604"/>
                  <a:pt x="1987238" y="2805562"/>
                  <a:pt x="2047875" y="2762250"/>
                </a:cubicBezTo>
                <a:cubicBezTo>
                  <a:pt x="2059429" y="2753997"/>
                  <a:pt x="2073275" y="2749550"/>
                  <a:pt x="2085975" y="2743200"/>
                </a:cubicBezTo>
                <a:cubicBezTo>
                  <a:pt x="2105025" y="2746375"/>
                  <a:pt x="2126292" y="2743257"/>
                  <a:pt x="2143125" y="2752725"/>
                </a:cubicBezTo>
                <a:cubicBezTo>
                  <a:pt x="2178563" y="2772659"/>
                  <a:pt x="2205413" y="2805119"/>
                  <a:pt x="2238375" y="2828925"/>
                </a:cubicBezTo>
                <a:cubicBezTo>
                  <a:pt x="2262657" y="2846462"/>
                  <a:pt x="2289175" y="2860675"/>
                  <a:pt x="2314575" y="2876550"/>
                </a:cubicBezTo>
                <a:cubicBezTo>
                  <a:pt x="2330450" y="2863850"/>
                  <a:pt x="2345936" y="2850648"/>
                  <a:pt x="2362200" y="2838450"/>
                </a:cubicBezTo>
                <a:cubicBezTo>
                  <a:pt x="2371358" y="2831581"/>
                  <a:pt x="2379327" y="2819400"/>
                  <a:pt x="2390775" y="2819400"/>
                </a:cubicBezTo>
                <a:cubicBezTo>
                  <a:pt x="2438821" y="2819400"/>
                  <a:pt x="2486025" y="2832100"/>
                  <a:pt x="2533650" y="2838450"/>
                </a:cubicBezTo>
                <a:cubicBezTo>
                  <a:pt x="2568575" y="2857500"/>
                  <a:pt x="2601488" y="2880825"/>
                  <a:pt x="2638425" y="2895600"/>
                </a:cubicBezTo>
                <a:cubicBezTo>
                  <a:pt x="2734127" y="2933881"/>
                  <a:pt x="2862883" y="2908869"/>
                  <a:pt x="2952750" y="2905125"/>
                </a:cubicBezTo>
                <a:cubicBezTo>
                  <a:pt x="2987675" y="2892425"/>
                  <a:pt x="3022054" y="2878110"/>
                  <a:pt x="3057525" y="2867025"/>
                </a:cubicBezTo>
                <a:cubicBezTo>
                  <a:pt x="3100856" y="2853484"/>
                  <a:pt x="3187690" y="2850622"/>
                  <a:pt x="3219450" y="2847975"/>
                </a:cubicBezTo>
                <a:cubicBezTo>
                  <a:pt x="3257550" y="2838450"/>
                  <a:pt x="3297862" y="2835350"/>
                  <a:pt x="3333750" y="2819400"/>
                </a:cubicBezTo>
                <a:cubicBezTo>
                  <a:pt x="3356410" y="2809329"/>
                  <a:pt x="3367876" y="2780985"/>
                  <a:pt x="3390900" y="2771775"/>
                </a:cubicBezTo>
                <a:cubicBezTo>
                  <a:pt x="3403055" y="2766913"/>
                  <a:pt x="3416697" y="2776826"/>
                  <a:pt x="3429000" y="2781300"/>
                </a:cubicBezTo>
                <a:cubicBezTo>
                  <a:pt x="3451724" y="2789563"/>
                  <a:pt x="3471853" y="2805732"/>
                  <a:pt x="3495675" y="2809875"/>
                </a:cubicBezTo>
                <a:cubicBezTo>
                  <a:pt x="3545821" y="2818596"/>
                  <a:pt x="3597275" y="2816225"/>
                  <a:pt x="3648075" y="2819400"/>
                </a:cubicBezTo>
                <a:cubicBezTo>
                  <a:pt x="3667125" y="2813050"/>
                  <a:pt x="3691026" y="2814549"/>
                  <a:pt x="3705225" y="2800350"/>
                </a:cubicBezTo>
                <a:cubicBezTo>
                  <a:pt x="3716673" y="2788902"/>
                  <a:pt x="3712610" y="2768772"/>
                  <a:pt x="3714750" y="2752725"/>
                </a:cubicBezTo>
                <a:cubicBezTo>
                  <a:pt x="3718967" y="2721097"/>
                  <a:pt x="3721100" y="2689225"/>
                  <a:pt x="3724275" y="2657475"/>
                </a:cubicBezTo>
                <a:cubicBezTo>
                  <a:pt x="3702000" y="2356763"/>
                  <a:pt x="3704830" y="2439453"/>
                  <a:pt x="3695700" y="2133600"/>
                </a:cubicBezTo>
                <a:cubicBezTo>
                  <a:pt x="3682525" y="1692247"/>
                  <a:pt x="3702505" y="1892763"/>
                  <a:pt x="3667125" y="1609725"/>
                </a:cubicBezTo>
                <a:cubicBezTo>
                  <a:pt x="3673475" y="1508125"/>
                  <a:pt x="3679090" y="1406476"/>
                  <a:pt x="3686175" y="1304925"/>
                </a:cubicBezTo>
                <a:cubicBezTo>
                  <a:pt x="3688616" y="1269941"/>
                  <a:pt x="3693512" y="1235151"/>
                  <a:pt x="3695700" y="1200150"/>
                </a:cubicBezTo>
                <a:cubicBezTo>
                  <a:pt x="3711364" y="949526"/>
                  <a:pt x="3688663" y="1074653"/>
                  <a:pt x="3724275" y="914400"/>
                </a:cubicBezTo>
                <a:cubicBezTo>
                  <a:pt x="3715950" y="864451"/>
                  <a:pt x="3703850" y="800594"/>
                  <a:pt x="3705225" y="752475"/>
                </a:cubicBezTo>
                <a:cubicBezTo>
                  <a:pt x="3707409" y="676042"/>
                  <a:pt x="3712471" y="599422"/>
                  <a:pt x="3724275" y="523875"/>
                </a:cubicBezTo>
                <a:cubicBezTo>
                  <a:pt x="3728463" y="497073"/>
                  <a:pt x="3743726" y="473222"/>
                  <a:pt x="3752850" y="447675"/>
                </a:cubicBezTo>
                <a:cubicBezTo>
                  <a:pt x="3759604" y="428764"/>
                  <a:pt x="3760470" y="407035"/>
                  <a:pt x="3771900" y="390525"/>
                </a:cubicBezTo>
                <a:cubicBezTo>
                  <a:pt x="3789791" y="364683"/>
                  <a:pt x="3819411" y="348763"/>
                  <a:pt x="3838575" y="323850"/>
                </a:cubicBezTo>
                <a:cubicBezTo>
                  <a:pt x="3851561" y="306968"/>
                  <a:pt x="3854074" y="283512"/>
                  <a:pt x="3867150" y="266700"/>
                </a:cubicBezTo>
                <a:cubicBezTo>
                  <a:pt x="3876896" y="254169"/>
                  <a:pt x="3892041" y="246931"/>
                  <a:pt x="3905250" y="238125"/>
                </a:cubicBezTo>
                <a:cubicBezTo>
                  <a:pt x="3954413" y="205349"/>
                  <a:pt x="4053793" y="143949"/>
                  <a:pt x="4105275" y="133350"/>
                </a:cubicBezTo>
                <a:cubicBezTo>
                  <a:pt x="4170654" y="119890"/>
                  <a:pt x="4238625" y="127000"/>
                  <a:pt x="4305300" y="123825"/>
                </a:cubicBezTo>
                <a:cubicBezTo>
                  <a:pt x="4365625" y="114300"/>
                  <a:pt x="4426597" y="108224"/>
                  <a:pt x="4486275" y="95250"/>
                </a:cubicBezTo>
                <a:cubicBezTo>
                  <a:pt x="4500150" y="92234"/>
                  <a:pt x="4510397" y="78696"/>
                  <a:pt x="4524375" y="76200"/>
                </a:cubicBezTo>
                <a:cubicBezTo>
                  <a:pt x="4599972" y="62701"/>
                  <a:pt x="4676775" y="57150"/>
                  <a:pt x="4752975" y="47625"/>
                </a:cubicBezTo>
                <a:cubicBezTo>
                  <a:pt x="4872965" y="3992"/>
                  <a:pt x="4821309" y="16813"/>
                  <a:pt x="4905375" y="0"/>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F6500D-4386-CAFE-8F33-7212BC128037}"/>
              </a:ext>
            </a:extLst>
          </p:cNvPr>
          <p:cNvGrpSpPr/>
          <p:nvPr/>
        </p:nvGrpSpPr>
        <p:grpSpPr>
          <a:xfrm>
            <a:off x="3295015" y="3666909"/>
            <a:ext cx="2065655" cy="1366726"/>
            <a:chOff x="3295015" y="3666909"/>
            <a:chExt cx="2065655" cy="1366726"/>
          </a:xfrm>
        </p:grpSpPr>
        <p:cxnSp>
          <p:nvCxnSpPr>
            <p:cNvPr id="13" name="Straight Connector 12">
              <a:extLst>
                <a:ext uri="{FF2B5EF4-FFF2-40B4-BE49-F238E27FC236}">
                  <a16:creationId xmlns:a16="http://schemas.microsoft.com/office/drawing/2014/main" id="{306B63F8-A911-5DCB-5691-5979C85F328C}"/>
                </a:ext>
              </a:extLst>
            </p:cNvPr>
            <p:cNvCxnSpPr>
              <a:cxnSpLocks/>
            </p:cNvCxnSpPr>
            <p:nvPr/>
          </p:nvCxnSpPr>
          <p:spPr>
            <a:xfrm>
              <a:off x="4327843" y="4193481"/>
              <a:ext cx="0" cy="84015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B1F164-14FD-F354-6E75-F804F394F7B6}"/>
                </a:ext>
              </a:extLst>
            </p:cNvPr>
            <p:cNvSpPr txBox="1"/>
            <p:nvPr/>
          </p:nvSpPr>
          <p:spPr>
            <a:xfrm>
              <a:off x="3295015" y="3666909"/>
              <a:ext cx="2065655" cy="461665"/>
            </a:xfrm>
            <a:prstGeom prst="rect">
              <a:avLst/>
            </a:prstGeom>
            <a:noFill/>
          </p:spPr>
          <p:txBody>
            <a:bodyPr wrap="square" rtlCol="0">
              <a:spAutoFit/>
            </a:bodyPr>
            <a:lstStyle/>
            <a:p>
              <a:pPr algn="ctr"/>
              <a:r>
                <a:rPr lang="en-US" sz="2400">
                  <a:solidFill>
                    <a:schemeClr val="accent1"/>
                  </a:solidFill>
                </a:rPr>
                <a:t>deadline</a:t>
              </a:r>
            </a:p>
          </p:txBody>
        </p:sp>
      </p:grpSp>
    </p:spTree>
    <p:extLst>
      <p:ext uri="{BB962C8B-B14F-4D97-AF65-F5344CB8AC3E}">
        <p14:creationId xmlns:p14="http://schemas.microsoft.com/office/powerpoint/2010/main" val="2591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Autofit/>
          </a:bodyPr>
          <a:lstStyle/>
          <a:p>
            <a:r>
              <a:rPr lang="en-US" sz="2400"/>
              <a:t>⚠ picking something you aren't really interested in</a:t>
            </a:r>
            <a:br>
              <a:rPr lang="en-US" sz="2400"/>
            </a:br>
            <a:r>
              <a:rPr lang="en-US" sz="2000"/>
              <a:t>(or can't really be </a:t>
            </a:r>
            <a:r>
              <a:rPr lang="en-US" sz="2000" b="1"/>
              <a:t>extended</a:t>
            </a:r>
            <a:r>
              <a:rPr lang="en-US" sz="2000"/>
              <a:t>)</a:t>
            </a:r>
            <a:endParaRPr lang="en-US" sz="2400"/>
          </a:p>
        </p:txBody>
      </p:sp>
      <p:pic>
        <p:nvPicPr>
          <p:cNvPr id="9218" name="Picture 2" descr="Simple Calculator implementing +,-,* and / in powerapps - Stack Overflow">
            <a:extLst>
              <a:ext uri="{FF2B5EF4-FFF2-40B4-BE49-F238E27FC236}">
                <a16:creationId xmlns:a16="http://schemas.microsoft.com/office/drawing/2014/main" id="{B7A4620B-BD7B-00F8-256B-07A5B118F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1187537"/>
            <a:ext cx="7115175" cy="316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E4C490-6E53-47C6-6616-77C3300BC498}"/>
              </a:ext>
            </a:extLst>
          </p:cNvPr>
          <p:cNvSpPr txBox="1"/>
          <p:nvPr/>
        </p:nvSpPr>
        <p:spPr>
          <a:xfrm>
            <a:off x="973930" y="4421441"/>
            <a:ext cx="7196138" cy="369332"/>
          </a:xfrm>
          <a:prstGeom prst="rect">
            <a:avLst/>
          </a:prstGeom>
          <a:noFill/>
        </p:spPr>
        <p:txBody>
          <a:bodyPr wrap="square" rtlCol="0">
            <a:spAutoFit/>
          </a:bodyPr>
          <a:lstStyle/>
          <a:p>
            <a:pPr algn="ctr"/>
            <a:r>
              <a:rPr lang="en-US" b="1">
                <a:solidFill>
                  <a:srgbClr val="01126C"/>
                </a:solidFill>
              </a:rPr>
              <a:t>note: </a:t>
            </a:r>
            <a:r>
              <a:rPr lang="en-US">
                <a:solidFill>
                  <a:srgbClr val="01126C"/>
                </a:solidFill>
              </a:rPr>
              <a:t>though if you love calculators, go for it!</a:t>
            </a:r>
          </a:p>
        </p:txBody>
      </p:sp>
    </p:spTree>
    <p:extLst>
      <p:ext uri="{BB962C8B-B14F-4D97-AF65-F5344CB8AC3E}">
        <p14:creationId xmlns:p14="http://schemas.microsoft.com/office/powerpoint/2010/main" val="37773323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U-GI-OH! - The Calculator (BP01-EN149) - Battle Pack: Epic Dawn - 1st  Edition - Common">
            <a:extLst>
              <a:ext uri="{FF2B5EF4-FFF2-40B4-BE49-F238E27FC236}">
                <a16:creationId xmlns:a16="http://schemas.microsoft.com/office/drawing/2014/main" id="{B236C757-B470-D74C-A28F-16BFAB7BF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0"/>
            <a:ext cx="35337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4326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44778-6FEC-E292-E0AE-92477B045D63}"/>
              </a:ext>
            </a:extLst>
          </p:cNvPr>
          <p:cNvPicPr>
            <a:picLocks noChangeAspect="1"/>
          </p:cNvPicPr>
          <p:nvPr/>
        </p:nvPicPr>
        <p:blipFill>
          <a:blip r:embed="rId2"/>
          <a:stretch>
            <a:fillRect/>
          </a:stretch>
        </p:blipFill>
        <p:spPr>
          <a:xfrm>
            <a:off x="685800" y="628650"/>
            <a:ext cx="7772400" cy="3886200"/>
          </a:xfrm>
          <a:prstGeom prst="rect">
            <a:avLst/>
          </a:prstGeom>
        </p:spPr>
      </p:pic>
    </p:spTree>
    <p:extLst>
      <p:ext uri="{BB962C8B-B14F-4D97-AF65-F5344CB8AC3E}">
        <p14:creationId xmlns:p14="http://schemas.microsoft.com/office/powerpoint/2010/main" val="11694280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have a</a:t>
            </a:r>
            <a:br>
              <a:rPr lang="en-US"/>
            </a:br>
            <a:r>
              <a:rPr lang="en-US"/>
              <a:t>final project idea?</a:t>
            </a:r>
            <a:br>
              <a:rPr lang="en-US"/>
            </a:br>
            <a:br>
              <a:rPr lang="en-US"/>
            </a:br>
            <a:r>
              <a:rPr lang="en-US" sz="2000"/>
              <a:t>discuss amongst each other</a:t>
            </a:r>
            <a:r>
              <a:rPr lang="en-US"/>
              <a:t> </a:t>
            </a:r>
          </a:p>
        </p:txBody>
      </p:sp>
    </p:spTree>
    <p:extLst>
      <p:ext uri="{BB962C8B-B14F-4D97-AF65-F5344CB8AC3E}">
        <p14:creationId xmlns:p14="http://schemas.microsoft.com/office/powerpoint/2010/main" val="35898566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focus</a:t>
            </a:r>
            <a:br>
              <a:rPr lang="en-US"/>
            </a:br>
            <a:r>
              <a:rPr lang="en-US" sz="2800"/>
              <a:t>(just make sudoku)</a:t>
            </a:r>
            <a:endParaRPr lang="en-US"/>
          </a:p>
        </p:txBody>
      </p:sp>
    </p:spTree>
    <p:extLst>
      <p:ext uri="{BB962C8B-B14F-4D97-AF65-F5344CB8AC3E}">
        <p14:creationId xmlns:p14="http://schemas.microsoft.com/office/powerpoint/2010/main" val="3733014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solving a more general problem than</a:t>
            </a:r>
            <a:br>
              <a:rPr lang="en-US"/>
            </a:br>
            <a:r>
              <a:rPr lang="en-US"/>
              <a:t>you need to</a:t>
            </a:r>
          </a:p>
        </p:txBody>
      </p:sp>
      <p:pic>
        <p:nvPicPr>
          <p:cNvPr id="11266" name="Picture 2" descr="6 Different Types of Sudoku Puzzles You Should Try - HobbyLark">
            <a:extLst>
              <a:ext uri="{FF2B5EF4-FFF2-40B4-BE49-F238E27FC236}">
                <a16:creationId xmlns:a16="http://schemas.microsoft.com/office/drawing/2014/main" id="{90F72B3D-666B-5875-50E2-F4F1E8E1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62" y="1552992"/>
            <a:ext cx="28384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1 Jumbo 3D Sudoku: Moore, Gareth: 9781499648454: Amazon.com: Books">
            <a:extLst>
              <a:ext uri="{FF2B5EF4-FFF2-40B4-BE49-F238E27FC236}">
                <a16:creationId xmlns:a16="http://schemas.microsoft.com/office/drawing/2014/main" id="{347BB18B-7DDF-F130-B00D-B36C5D5D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689" y="1233905"/>
            <a:ext cx="2683654"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574D6D-138A-354C-86C8-FFAE8418DB2C}"/>
              </a:ext>
            </a:extLst>
          </p:cNvPr>
          <p:cNvSpPr txBox="1"/>
          <p:nvPr/>
        </p:nvSpPr>
        <p:spPr>
          <a:xfrm>
            <a:off x="271462" y="2310497"/>
            <a:ext cx="2595562" cy="1323439"/>
          </a:xfrm>
          <a:prstGeom prst="rect">
            <a:avLst/>
          </a:prstGeom>
          <a:noFill/>
        </p:spPr>
        <p:txBody>
          <a:bodyPr wrap="square" rtlCol="0">
            <a:spAutoFit/>
          </a:bodyPr>
          <a:lstStyle/>
          <a:p>
            <a:pPr algn="ctr"/>
            <a:r>
              <a:rPr lang="en-US" sz="2000">
                <a:solidFill>
                  <a:schemeClr val="accent1"/>
                </a:solidFill>
              </a:rPr>
              <a:t>don't support arbitrary board sizes!</a:t>
            </a:r>
          </a:p>
          <a:p>
            <a:pPr algn="ctr"/>
            <a:endParaRPr lang="en-US" sz="2000">
              <a:solidFill>
                <a:schemeClr val="accent1"/>
              </a:solidFill>
            </a:endParaRPr>
          </a:p>
          <a:p>
            <a:pPr algn="ctr"/>
            <a:r>
              <a:rPr lang="en-US" sz="2000">
                <a:solidFill>
                  <a:schemeClr val="accent1"/>
                </a:solidFill>
              </a:rPr>
              <a:t>just make sudoku!</a:t>
            </a:r>
          </a:p>
        </p:txBody>
      </p:sp>
      <p:sp>
        <p:nvSpPr>
          <p:cNvPr id="4" name="TextBox 3">
            <a:extLst>
              <a:ext uri="{FF2B5EF4-FFF2-40B4-BE49-F238E27FC236}">
                <a16:creationId xmlns:a16="http://schemas.microsoft.com/office/drawing/2014/main" id="{1E97E999-849E-E43D-BA03-3EAEFDA7A96D}"/>
              </a:ext>
            </a:extLst>
          </p:cNvPr>
          <p:cNvSpPr txBox="1"/>
          <p:nvPr/>
        </p:nvSpPr>
        <p:spPr>
          <a:xfrm>
            <a:off x="6262689" y="4727404"/>
            <a:ext cx="2683654" cy="400110"/>
          </a:xfrm>
          <a:prstGeom prst="rect">
            <a:avLst/>
          </a:prstGeom>
          <a:noFill/>
        </p:spPr>
        <p:txBody>
          <a:bodyPr wrap="square" rtlCol="0">
            <a:spAutoFit/>
          </a:bodyPr>
          <a:lstStyle/>
          <a:p>
            <a:pPr algn="ctr"/>
            <a:r>
              <a:rPr lang="en-US" sz="2000">
                <a:solidFill>
                  <a:schemeClr val="accent1"/>
                </a:solidFill>
              </a:rPr>
              <a:t>what?!</a:t>
            </a:r>
          </a:p>
        </p:txBody>
      </p:sp>
    </p:spTree>
    <p:extLst>
      <p:ext uri="{BB962C8B-B14F-4D97-AF65-F5344CB8AC3E}">
        <p14:creationId xmlns:p14="http://schemas.microsoft.com/office/powerpoint/2010/main" val="13884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F2B13-1284-51E3-FD48-90757FA9D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C277A-B7C3-86D5-A6F4-C49A512813D7}"/>
              </a:ext>
            </a:extLst>
          </p:cNvPr>
          <p:cNvSpPr>
            <a:spLocks noGrp="1"/>
          </p:cNvSpPr>
          <p:nvPr>
            <p:ph type="title"/>
          </p:nvPr>
        </p:nvSpPr>
        <p:spPr/>
        <p:txBody>
          <a:bodyPr/>
          <a:lstStyle/>
          <a:p>
            <a:r>
              <a:rPr lang="en-US" sz="3200"/>
              <a:t>gobble gobble</a:t>
            </a:r>
          </a:p>
        </p:txBody>
      </p:sp>
    </p:spTree>
    <p:extLst>
      <p:ext uri="{BB962C8B-B14F-4D97-AF65-F5344CB8AC3E}">
        <p14:creationId xmlns:p14="http://schemas.microsoft.com/office/powerpoint/2010/main" val="321950896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writing more general code than you need to</a:t>
            </a:r>
          </a:p>
        </p:txBody>
      </p:sp>
      <p:pic>
        <p:nvPicPr>
          <p:cNvPr id="12290" name="Picture 2">
            <a:extLst>
              <a:ext uri="{FF2B5EF4-FFF2-40B4-BE49-F238E27FC236}">
                <a16:creationId xmlns:a16="http://schemas.microsoft.com/office/drawing/2014/main" id="{BDF1851A-A147-2F85-452A-6AE3A5F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1068353"/>
            <a:ext cx="5432425" cy="35322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CB10D0-10EB-9F08-D9B1-EB5B1E31E9A4}"/>
              </a:ext>
            </a:extLst>
          </p:cNvPr>
          <p:cNvSpPr/>
          <p:nvPr/>
        </p:nvSpPr>
        <p:spPr>
          <a:xfrm>
            <a:off x="3455988" y="2295525"/>
            <a:ext cx="1543050" cy="1543050"/>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9A4A972D-8190-8EB8-E321-70E03CB117E8}"/>
              </a:ext>
            </a:extLst>
          </p:cNvPr>
          <p:cNvSpPr txBox="1"/>
          <p:nvPr/>
        </p:nvSpPr>
        <p:spPr>
          <a:xfrm>
            <a:off x="0" y="2366233"/>
            <a:ext cx="3541713" cy="1200329"/>
          </a:xfrm>
          <a:prstGeom prst="rect">
            <a:avLst/>
          </a:prstGeom>
          <a:noFill/>
        </p:spPr>
        <p:txBody>
          <a:bodyPr wrap="square" rtlCol="0">
            <a:spAutoFit/>
          </a:bodyPr>
          <a:lstStyle/>
          <a:p>
            <a:pPr algn="ctr"/>
            <a:r>
              <a:rPr lang="en-US">
                <a:solidFill>
                  <a:schemeClr val="accent1"/>
                </a:solidFill>
              </a:rPr>
              <a:t>don't support multiple different kinds of puzzles</a:t>
            </a:r>
          </a:p>
          <a:p>
            <a:pPr algn="ctr"/>
            <a:endParaRPr lang="en-US">
              <a:solidFill>
                <a:schemeClr val="accent1"/>
              </a:solidFill>
            </a:endParaRPr>
          </a:p>
          <a:p>
            <a:pPr algn="ctr"/>
            <a:r>
              <a:rPr lang="en-US">
                <a:solidFill>
                  <a:schemeClr val="accent1"/>
                </a:solidFill>
              </a:rPr>
              <a:t>just make sudoku!</a:t>
            </a:r>
          </a:p>
        </p:txBody>
      </p:sp>
    </p:spTree>
    <p:extLst>
      <p:ext uri="{BB962C8B-B14F-4D97-AF65-F5344CB8AC3E}">
        <p14:creationId xmlns:p14="http://schemas.microsoft.com/office/powerpoint/2010/main" val="37025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doing the fun part first</a:t>
            </a:r>
          </a:p>
        </p:txBody>
      </p:sp>
      <p:pic>
        <p:nvPicPr>
          <p:cNvPr id="13314" name="Picture 2" descr="Shaolin Sudoku by AnimaxNeil">
            <a:extLst>
              <a:ext uri="{FF2B5EF4-FFF2-40B4-BE49-F238E27FC236}">
                <a16:creationId xmlns:a16="http://schemas.microsoft.com/office/drawing/2014/main" id="{D24E02A9-25AD-0857-B739-347C51E0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107" y="1377503"/>
            <a:ext cx="5198533"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84940A-A233-6A5F-4857-F3623A31110B}"/>
              </a:ext>
            </a:extLst>
          </p:cNvPr>
          <p:cNvSpPr txBox="1"/>
          <p:nvPr/>
        </p:nvSpPr>
        <p:spPr>
          <a:xfrm>
            <a:off x="120520" y="1892765"/>
            <a:ext cx="3416168" cy="1569660"/>
          </a:xfrm>
          <a:prstGeom prst="rect">
            <a:avLst/>
          </a:prstGeom>
          <a:noFill/>
        </p:spPr>
        <p:txBody>
          <a:bodyPr wrap="square" rtlCol="0">
            <a:spAutoFit/>
          </a:bodyPr>
          <a:lstStyle/>
          <a:p>
            <a:pPr algn="ctr"/>
            <a:r>
              <a:rPr lang="en-US" sz="2400">
                <a:solidFill>
                  <a:schemeClr val="accent1"/>
                </a:solidFill>
              </a:rPr>
              <a:t>don't make a fun animated menu screen</a:t>
            </a:r>
          </a:p>
          <a:p>
            <a:pPr algn="ctr"/>
            <a:endParaRPr lang="en-US" sz="2400">
              <a:solidFill>
                <a:schemeClr val="accent1"/>
              </a:solidFill>
            </a:endParaRPr>
          </a:p>
          <a:p>
            <a:pPr algn="ctr"/>
            <a:r>
              <a:rPr lang="en-US" sz="2400">
                <a:solidFill>
                  <a:schemeClr val="accent1"/>
                </a:solidFill>
              </a:rPr>
              <a:t>just make sudoku!</a:t>
            </a:r>
          </a:p>
        </p:txBody>
      </p:sp>
    </p:spTree>
    <p:extLst>
      <p:ext uri="{BB962C8B-B14F-4D97-AF65-F5344CB8AC3E}">
        <p14:creationId xmlns:p14="http://schemas.microsoft.com/office/powerpoint/2010/main" val="9473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skipping development steps</a:t>
            </a:r>
          </a:p>
        </p:txBody>
      </p:sp>
      <p:pic>
        <p:nvPicPr>
          <p:cNvPr id="14338" name="Picture 2" descr="enter image description here">
            <a:extLst>
              <a:ext uri="{FF2B5EF4-FFF2-40B4-BE49-F238E27FC236}">
                <a16:creationId xmlns:a16="http://schemas.microsoft.com/office/drawing/2014/main" id="{0DDC3386-25B2-AB9F-A255-6495B2C2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475988"/>
            <a:ext cx="2166938" cy="25534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93C8-E779-30CE-3ED2-4A4602E03F35}"/>
              </a:ext>
            </a:extLst>
          </p:cNvPr>
          <p:cNvSpPr txBox="1"/>
          <p:nvPr/>
        </p:nvSpPr>
        <p:spPr>
          <a:xfrm>
            <a:off x="3048000" y="1475988"/>
            <a:ext cx="5886450" cy="2554545"/>
          </a:xfrm>
          <a:prstGeom prst="rect">
            <a:avLst/>
          </a:prstGeom>
          <a:noFill/>
        </p:spPr>
        <p:txBody>
          <a:bodyPr wrap="square" rtlCol="0">
            <a:spAutoFit/>
          </a:bodyPr>
          <a:lstStyle/>
          <a:p>
            <a:r>
              <a:rPr lang="en-US" sz="2000">
                <a:solidFill>
                  <a:schemeClr val="accent1"/>
                </a:solidFill>
              </a:rPr>
              <a:t>consider making a board print to the terminal</a:t>
            </a:r>
          </a:p>
          <a:p>
            <a:r>
              <a:rPr lang="en-US" sz="2000">
                <a:solidFill>
                  <a:schemeClr val="accent1"/>
                </a:solidFill>
              </a:rPr>
              <a:t>before trying to get it working in Cow.java</a:t>
            </a:r>
          </a:p>
          <a:p>
            <a:endParaRPr lang="en-US" sz="2000">
              <a:solidFill>
                <a:schemeClr val="accent1"/>
              </a:solidFill>
            </a:endParaRPr>
          </a:p>
          <a:p>
            <a:r>
              <a:rPr lang="en-US" sz="2000">
                <a:solidFill>
                  <a:schemeClr val="accent1"/>
                </a:solidFill>
              </a:rPr>
              <a:t>consider just filling it with nonsense</a:t>
            </a:r>
            <a:br>
              <a:rPr lang="en-US" sz="2000">
                <a:solidFill>
                  <a:schemeClr val="accent1"/>
                </a:solidFill>
              </a:rPr>
            </a:br>
            <a:r>
              <a:rPr lang="en-US" sz="2000">
                <a:solidFill>
                  <a:schemeClr val="accent1"/>
                </a:solidFill>
              </a:rPr>
              <a:t>before filling it with a real board</a:t>
            </a:r>
          </a:p>
          <a:p>
            <a:endParaRPr lang="en-US" sz="2000">
              <a:solidFill>
                <a:schemeClr val="accent1"/>
              </a:solidFill>
            </a:endParaRPr>
          </a:p>
          <a:p>
            <a:r>
              <a:rPr lang="en-US" sz="2000">
                <a:solidFill>
                  <a:schemeClr val="accent1"/>
                </a:solidFill>
              </a:rPr>
              <a:t>consider hardcoding a starting board by hand</a:t>
            </a:r>
          </a:p>
          <a:p>
            <a:r>
              <a:rPr lang="en-US" sz="2000">
                <a:solidFill>
                  <a:schemeClr val="accent1"/>
                </a:solidFill>
              </a:rPr>
              <a:t>before implementing automatic board generation </a:t>
            </a:r>
          </a:p>
        </p:txBody>
      </p:sp>
    </p:spTree>
    <p:extLst>
      <p:ext uri="{BB962C8B-B14F-4D97-AF65-F5344CB8AC3E}">
        <p14:creationId xmlns:p14="http://schemas.microsoft.com/office/powerpoint/2010/main" val="19790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46D7-421B-9D24-C59C-5B6AAA124B52}"/>
              </a:ext>
            </a:extLst>
          </p:cNvPr>
          <p:cNvSpPr>
            <a:spLocks noGrp="1"/>
          </p:cNvSpPr>
          <p:nvPr>
            <p:ph type="title"/>
          </p:nvPr>
        </p:nvSpPr>
        <p:spPr/>
        <p:txBody>
          <a:bodyPr/>
          <a:lstStyle/>
          <a:p>
            <a:r>
              <a:rPr lang="en-US">
                <a:solidFill>
                  <a:srgbClr val="C60C91"/>
                </a:solidFill>
              </a:rPr>
              <a:t>then again, sometimes you just gotta go for it.</a:t>
            </a:r>
          </a:p>
        </p:txBody>
      </p:sp>
      <p:pic>
        <p:nvPicPr>
          <p:cNvPr id="15362" name="Picture 2" descr="Yolo Sticker for iOS &amp; Android | GIPHY">
            <a:extLst>
              <a:ext uri="{FF2B5EF4-FFF2-40B4-BE49-F238E27FC236}">
                <a16:creationId xmlns:a16="http://schemas.microsoft.com/office/drawing/2014/main" id="{AE07A9CF-488B-36D1-6BC5-C47043D9E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2" y="3110508"/>
            <a:ext cx="2733675" cy="153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know what they're going to implement first?</a:t>
            </a:r>
            <a:br>
              <a:rPr lang="en-US"/>
            </a:br>
            <a:br>
              <a:rPr lang="en-US"/>
            </a:br>
            <a:r>
              <a:rPr lang="en-US" sz="2000"/>
              <a:t>discuss amongst each other</a:t>
            </a:r>
            <a:r>
              <a:rPr lang="en-US"/>
              <a:t> </a:t>
            </a:r>
          </a:p>
        </p:txBody>
      </p:sp>
    </p:spTree>
    <p:extLst>
      <p:ext uri="{BB962C8B-B14F-4D97-AF65-F5344CB8AC3E}">
        <p14:creationId xmlns:p14="http://schemas.microsoft.com/office/powerpoint/2010/main" val="40090047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13738419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9B36D2-95B3-CDAD-6A90-4F4C3EED7B91}"/>
              </a:ext>
            </a:extLst>
          </p:cNvPr>
          <p:cNvSpPr>
            <a:spLocks noGrp="1"/>
          </p:cNvSpPr>
          <p:nvPr>
            <p:ph type="title"/>
          </p:nvPr>
        </p:nvSpPr>
        <p:spPr/>
        <p:txBody>
          <a:bodyPr>
            <a:normAutofit/>
          </a:bodyPr>
          <a:lstStyle/>
          <a:p>
            <a:r>
              <a:rPr lang="en-US" sz="3600"/>
              <a:t>final thoughts</a:t>
            </a:r>
          </a:p>
        </p:txBody>
      </p:sp>
      <p:sp>
        <p:nvSpPr>
          <p:cNvPr id="4" name="Content Placeholder 3">
            <a:extLst>
              <a:ext uri="{FF2B5EF4-FFF2-40B4-BE49-F238E27FC236}">
                <a16:creationId xmlns:a16="http://schemas.microsoft.com/office/drawing/2014/main" id="{7121CAAA-D0CB-EA0A-7AB7-2023E6D046E0}"/>
              </a:ext>
            </a:extLst>
          </p:cNvPr>
          <p:cNvSpPr>
            <a:spLocks noGrp="1"/>
          </p:cNvSpPr>
          <p:nvPr>
            <p:ph sz="quarter" idx="10"/>
          </p:nvPr>
        </p:nvSpPr>
        <p:spPr/>
        <p:txBody>
          <a:bodyPr>
            <a:normAutofit/>
          </a:bodyPr>
          <a:lstStyle/>
          <a:p>
            <a:r>
              <a:rPr lang="en-US" sz="2800"/>
              <a:t>don't be afraid to write code</a:t>
            </a:r>
          </a:p>
          <a:p>
            <a:r>
              <a:rPr lang="en-US" sz="2800"/>
              <a:t>don't be afraid to delete code</a:t>
            </a:r>
          </a:p>
          <a:p>
            <a:r>
              <a:rPr lang="en-US" sz="2800"/>
              <a:t>don't be (too) afraid to fail</a:t>
            </a:r>
          </a:p>
          <a:p>
            <a:r>
              <a:rPr lang="en-US" sz="2800"/>
              <a:t>you will be graded primarily on effort</a:t>
            </a:r>
          </a:p>
        </p:txBody>
      </p:sp>
    </p:spTree>
    <p:extLst>
      <p:ext uri="{BB962C8B-B14F-4D97-AF65-F5344CB8AC3E}">
        <p14:creationId xmlns:p14="http://schemas.microsoft.com/office/powerpoint/2010/main" val="4598008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1775183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EF0723-B1DA-C54C-9417-0F3BD59B527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02BCBF-3E20-C2BA-81B2-A6066624E467}"/>
              </a:ext>
            </a:extLst>
          </p:cNvPr>
          <p:cNvSpPr txBox="1"/>
          <p:nvPr/>
        </p:nvSpPr>
        <p:spPr>
          <a:xfrm>
            <a:off x="358346" y="863592"/>
            <a:ext cx="8396548" cy="3416320"/>
          </a:xfrm>
          <a:prstGeom prst="rect">
            <a:avLst/>
          </a:prstGeom>
          <a:noFill/>
        </p:spPr>
        <p:txBody>
          <a:bodyPr wrap="square" rtlCol="0" anchor="ctr">
            <a:spAutoFit/>
          </a:bodyPr>
          <a:lstStyle/>
          <a:p>
            <a:br>
              <a:rPr lang="en-US" sz="2400"/>
            </a:br>
            <a:r>
              <a:rPr lang="en-US" sz="3200">
                <a:solidFill>
                  <a:srgbClr val="DA5AFF"/>
                </a:solidFill>
              </a:rPr>
              <a:t>WARMUP</a:t>
            </a:r>
            <a:endParaRPr lang="en-US" sz="2400">
              <a:solidFill>
                <a:srgbClr val="DA5AFF"/>
              </a:solidFill>
            </a:endParaRPr>
          </a:p>
          <a:p>
            <a:r>
              <a:rPr lang="en-US" sz="2400">
                <a:solidFill>
                  <a:srgbClr val="DA5AFF"/>
                </a:solidFill>
              </a:rPr>
              <a:t>what is </a:t>
            </a:r>
            <a:r>
              <a:rPr lang="en-US" sz="2400">
                <a:solidFill>
                  <a:srgbClr val="F0BFFF"/>
                </a:solidFill>
              </a:rPr>
              <a:t>(0.1 + 0.1 + 0.1) </a:t>
            </a:r>
            <a:r>
              <a:rPr lang="en-US" sz="2400">
                <a:solidFill>
                  <a:srgbClr val="DA5AFF"/>
                </a:solidFill>
              </a:rPr>
              <a:t>?</a:t>
            </a:r>
          </a:p>
          <a:p>
            <a:r>
              <a:rPr lang="en-US" sz="2400">
                <a:solidFill>
                  <a:srgbClr val="DA5AFF"/>
                </a:solidFill>
              </a:rPr>
              <a:t>imagine you wanted to make this thing </a:t>
            </a:r>
            <a:r>
              <a:rPr lang="en-US" sz="2400">
                <a:solidFill>
                  <a:srgbClr val="DA5AFF"/>
                </a:solidFill>
                <a:sym typeface="Wingdings" panose="05000000000000000000" pitchFamily="2" charset="2"/>
              </a:rPr>
              <a:t></a:t>
            </a:r>
            <a:endParaRPr lang="en-US" sz="2400">
              <a:solidFill>
                <a:srgbClr val="DA5AFF"/>
              </a:solidFill>
            </a:endParaRPr>
          </a:p>
          <a:p>
            <a:r>
              <a:rPr lang="en-US" sz="2400">
                <a:solidFill>
                  <a:srgbClr val="DA5AFF"/>
                </a:solidFill>
              </a:rPr>
              <a:t>what would you implement 1st? 2nd?</a:t>
            </a:r>
          </a:p>
          <a:p>
            <a:r>
              <a:rPr lang="en-US" sz="2400">
                <a:solidFill>
                  <a:srgbClr val="DA5AFF"/>
                </a:solidFill>
              </a:rPr>
              <a:t>what would you implement LAST?</a:t>
            </a:r>
            <a:br>
              <a:rPr lang="en-US" sz="2400">
                <a:solidFill>
                  <a:schemeClr val="accent4"/>
                </a:solidFill>
              </a:rPr>
            </a:br>
            <a:r>
              <a:rPr lang="en-US" sz="3200">
                <a:solidFill>
                  <a:srgbClr val="F8836D"/>
                </a:solidFill>
              </a:rPr>
              <a:t>TODAY</a:t>
            </a:r>
            <a:endParaRPr lang="en-US" sz="2400">
              <a:solidFill>
                <a:srgbClr val="F8836D"/>
              </a:solidFill>
            </a:endParaRPr>
          </a:p>
          <a:p>
            <a:r>
              <a:rPr lang="en-US" sz="2400">
                <a:solidFill>
                  <a:srgbClr val="F8836D"/>
                </a:solidFill>
              </a:rPr>
              <a:t>who's to say</a:t>
            </a:r>
          </a:p>
        </p:txBody>
      </p:sp>
      <p:sp>
        <p:nvSpPr>
          <p:cNvPr id="2" name="AutoShape 2" descr="Binary tree - Wikipedia">
            <a:extLst>
              <a:ext uri="{FF2B5EF4-FFF2-40B4-BE49-F238E27FC236}">
                <a16:creationId xmlns:a16="http://schemas.microsoft.com/office/drawing/2014/main" id="{E527123D-41D2-0E64-9658-065BBA071F7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DN media">
            <a:extLst>
              <a:ext uri="{FF2B5EF4-FFF2-40B4-BE49-F238E27FC236}">
                <a16:creationId xmlns:a16="http://schemas.microsoft.com/office/drawing/2014/main" id="{34C87037-CBC1-FC57-FD38-A63EE04EF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122" y="2055295"/>
            <a:ext cx="3067878" cy="2718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3C5FBD-4352-D1B8-8EFD-0255680BC9D6}"/>
              </a:ext>
            </a:extLst>
          </p:cNvPr>
          <p:cNvSpPr txBox="1"/>
          <p:nvPr/>
        </p:nvSpPr>
        <p:spPr>
          <a:xfrm>
            <a:off x="6076122" y="4702279"/>
            <a:ext cx="3067877" cy="369332"/>
          </a:xfrm>
          <a:prstGeom prst="rect">
            <a:avLst/>
          </a:prstGeom>
          <a:noFill/>
        </p:spPr>
        <p:txBody>
          <a:bodyPr wrap="square">
            <a:spAutoFit/>
          </a:bodyPr>
          <a:lstStyle/>
          <a:p>
            <a:pPr algn="ctr"/>
            <a:r>
              <a:rPr lang="en-US" sz="1800" i="1">
                <a:solidFill>
                  <a:srgbClr val="DA5AFF"/>
                </a:solidFill>
              </a:rPr>
              <a:t>Bubble Bobble (NES)</a:t>
            </a:r>
            <a:endParaRPr lang="en-US" i="1"/>
          </a:p>
        </p:txBody>
      </p:sp>
    </p:spTree>
    <p:extLst>
      <p:ext uri="{BB962C8B-B14F-4D97-AF65-F5344CB8AC3E}">
        <p14:creationId xmlns:p14="http://schemas.microsoft.com/office/powerpoint/2010/main" val="12701915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8D5A6-32A0-2652-EEF4-4D303739629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8675592-4CD0-8082-9DFD-42108D06A8CD}"/>
              </a:ext>
            </a:extLst>
          </p:cNvPr>
          <p:cNvSpPr>
            <a:spLocks noGrp="1"/>
          </p:cNvSpPr>
          <p:nvPr>
            <p:ph type="title"/>
          </p:nvPr>
        </p:nvSpPr>
        <p:spPr>
          <a:xfrm>
            <a:off x="457200" y="254916"/>
            <a:ext cx="8229600" cy="1893924"/>
          </a:xfrm>
        </p:spPr>
        <p:txBody>
          <a:bodyPr/>
          <a:lstStyle/>
          <a:p>
            <a:r>
              <a:rPr lang="en-US" sz="8800">
                <a:solidFill>
                  <a:schemeClr val="accent6">
                    <a:lumMod val="75000"/>
                  </a:schemeClr>
                </a:solidFill>
              </a:rPr>
              <a:t>Week10a</a:t>
            </a:r>
          </a:p>
        </p:txBody>
      </p:sp>
      <p:sp>
        <p:nvSpPr>
          <p:cNvPr id="6" name="Content Placeholder 5">
            <a:extLst>
              <a:ext uri="{FF2B5EF4-FFF2-40B4-BE49-F238E27FC236}">
                <a16:creationId xmlns:a16="http://schemas.microsoft.com/office/drawing/2014/main" id="{AC52122A-5FA4-3F62-A4AA-DD29AA40B00F}"/>
              </a:ext>
            </a:extLst>
          </p:cNvPr>
          <p:cNvSpPr>
            <a:spLocks noGrp="1"/>
          </p:cNvSpPr>
          <p:nvPr>
            <p:ph sz="quarter" idx="10"/>
          </p:nvPr>
        </p:nvSpPr>
        <p:spPr>
          <a:xfrm>
            <a:off x="457200" y="1825553"/>
            <a:ext cx="4958862" cy="2894013"/>
          </a:xfrm>
        </p:spPr>
        <p:txBody>
          <a:bodyPr>
            <a:noAutofit/>
          </a:bodyPr>
          <a:lstStyle/>
          <a:p>
            <a:r>
              <a:rPr lang="en-US" sz="2400">
                <a:solidFill>
                  <a:schemeClr val="accent6">
                    <a:lumMod val="75000"/>
                  </a:schemeClr>
                </a:solidFill>
              </a:rPr>
              <a:t>binary search</a:t>
            </a:r>
          </a:p>
          <a:p>
            <a:r>
              <a:rPr lang="en-US" sz="2400">
                <a:solidFill>
                  <a:schemeClr val="accent6">
                    <a:lumMod val="75000"/>
                  </a:schemeClr>
                </a:solidFill>
              </a:rPr>
              <a:t>binary search trees</a:t>
            </a:r>
          </a:p>
        </p:txBody>
      </p:sp>
      <p:sp>
        <p:nvSpPr>
          <p:cNvPr id="13" name="TextBox 12">
            <a:extLst>
              <a:ext uri="{FF2B5EF4-FFF2-40B4-BE49-F238E27FC236}">
                <a16:creationId xmlns:a16="http://schemas.microsoft.com/office/drawing/2014/main" id="{091A8A21-0804-BD89-8EAE-8733D8DE8698}"/>
              </a:ext>
            </a:extLst>
          </p:cNvPr>
          <p:cNvSpPr txBox="1"/>
          <p:nvPr/>
        </p:nvSpPr>
        <p:spPr>
          <a:xfrm>
            <a:off x="457200" y="219651"/>
            <a:ext cx="5192189" cy="461665"/>
          </a:xfrm>
          <a:prstGeom prst="rect">
            <a:avLst/>
          </a:prstGeom>
          <a:noFill/>
        </p:spPr>
        <p:txBody>
          <a:bodyPr wrap="square" rtlCol="0">
            <a:spAutoFit/>
          </a:bodyPr>
          <a:lstStyle/>
          <a:p>
            <a:pPr>
              <a:tabLst>
                <a:tab pos="4851400" algn="l"/>
              </a:tabLst>
            </a:pPr>
            <a:r>
              <a:rPr lang="en-US" sz="2400">
                <a:solidFill>
                  <a:schemeClr val="accent6">
                    <a:lumMod val="75000"/>
                  </a:schemeClr>
                </a:solidFill>
                <a:ea typeface="Segoe UI Emoji" panose="020B0502040204020203" pitchFamily="34" charset="0"/>
              </a:rPr>
              <a:t>✨</a:t>
            </a:r>
            <a:r>
              <a:rPr lang="en-US" sz="2400" b="1">
                <a:solidFill>
                  <a:schemeClr val="accent6">
                    <a:lumMod val="75000"/>
                  </a:schemeClr>
                </a:solidFill>
                <a:ea typeface="Segoe UI Emoji" panose="020B0502040204020203" pitchFamily="34" charset="0"/>
              </a:rPr>
              <a:t>No Laptop</a:t>
            </a:r>
            <a:r>
              <a:rPr lang="en-US" sz="2400" b="1">
                <a:solidFill>
                  <a:schemeClr val="accent6">
                    <a:lumMod val="75000"/>
                  </a:schemeClr>
                </a:solidFill>
              </a:rPr>
              <a:t> Monday!</a:t>
            </a:r>
            <a:r>
              <a:rPr lang="en-US" sz="2400">
                <a:solidFill>
                  <a:schemeClr val="accent6">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E0D42E59-4375-ADF3-EEFB-095AC4142E90}"/>
              </a:ext>
            </a:extLst>
          </p:cNvPr>
          <p:cNvSpPr txBox="1"/>
          <p:nvPr/>
        </p:nvSpPr>
        <p:spPr>
          <a:xfrm>
            <a:off x="457200" y="2825642"/>
            <a:ext cx="8481489" cy="2062103"/>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3200" b="1">
                <a:solidFill>
                  <a:schemeClr val="accent6">
                    <a:lumMod val="75000"/>
                  </a:schemeClr>
                </a:solidFill>
                <a:cs typeface="Consolas" panose="020B0609020204030204" pitchFamily="49" charset="0"/>
              </a:rPr>
              <a:t>WARMUP</a:t>
            </a:r>
            <a:endParaRPr lang="en-US" sz="2400" b="1">
              <a:solidFill>
                <a:schemeClr val="accent6">
                  <a:lumMod val="75000"/>
                </a:schemeClr>
              </a:solidFill>
              <a:cs typeface="Consolas" panose="020B0609020204030204" pitchFamily="49" charset="0"/>
            </a:endParaRPr>
          </a:p>
          <a:p>
            <a:r>
              <a:rPr lang="en-US" sz="2400">
                <a:solidFill>
                  <a:schemeClr val="accent6">
                    <a:lumMod val="75000"/>
                  </a:schemeClr>
                </a:solidFill>
                <a:sym typeface="Wingdings" pitchFamily="2" charset="2"/>
              </a:rPr>
              <a:t>how long does it take to </a:t>
            </a:r>
            <a:r>
              <a:rPr lang="en-US" sz="2400" b="1">
                <a:solidFill>
                  <a:schemeClr val="accent6">
                    <a:lumMod val="75000"/>
                  </a:schemeClr>
                </a:solidFill>
                <a:sym typeface="Wingdings" pitchFamily="2" charset="2"/>
              </a:rPr>
              <a:t>find</a:t>
            </a:r>
            <a:r>
              <a:rPr lang="en-US" sz="2400">
                <a:solidFill>
                  <a:schemeClr val="accent6">
                    <a:lumMod val="75000"/>
                  </a:schemeClr>
                </a:solidFill>
                <a:sym typeface="Wingdings" pitchFamily="2" charset="2"/>
              </a:rPr>
              <a:t> (</a:t>
            </a:r>
            <a:r>
              <a:rPr lang="en-US" sz="2400" b="1">
                <a:solidFill>
                  <a:schemeClr val="accent6">
                    <a:lumMod val="75000"/>
                  </a:schemeClr>
                </a:solidFill>
                <a:sym typeface="Wingdings" pitchFamily="2" charset="2"/>
              </a:rPr>
              <a:t>search</a:t>
            </a:r>
            <a:r>
              <a:rPr lang="en-US" sz="2400">
                <a:solidFill>
                  <a:schemeClr val="accent6">
                    <a:lumMod val="75000"/>
                  </a:schemeClr>
                </a:solidFill>
                <a:sym typeface="Wingdings" pitchFamily="2" charset="2"/>
              </a:rPr>
              <a:t> for) something in...</a:t>
            </a:r>
          </a:p>
          <a:p>
            <a:r>
              <a:rPr lang="en-US" sz="2400">
                <a:solidFill>
                  <a:schemeClr val="accent6">
                    <a:lumMod val="75000"/>
                  </a:schemeClr>
                </a:solidFill>
                <a:sym typeface="Wingdings" pitchFamily="2" charset="2"/>
              </a:rPr>
              <a:t>  - an array list?</a:t>
            </a:r>
          </a:p>
          <a:p>
            <a:r>
              <a:rPr lang="en-US" sz="2400">
                <a:solidFill>
                  <a:schemeClr val="accent6">
                    <a:lumMod val="75000"/>
                  </a:schemeClr>
                </a:solidFill>
                <a:sym typeface="Wingdings" pitchFamily="2" charset="2"/>
              </a:rPr>
              <a:t>  - a linked list?</a:t>
            </a:r>
          </a:p>
          <a:p>
            <a:r>
              <a:rPr lang="en-US" sz="2400">
                <a:solidFill>
                  <a:schemeClr val="accent6">
                    <a:lumMod val="75000"/>
                  </a:schemeClr>
                </a:solidFill>
                <a:sym typeface="Wingdings" pitchFamily="2" charset="2"/>
              </a:rPr>
              <a:t>what if the list is sorted?</a:t>
            </a:r>
          </a:p>
        </p:txBody>
      </p:sp>
      <p:pic>
        <p:nvPicPr>
          <p:cNvPr id="4" name="Picture 3">
            <a:extLst>
              <a:ext uri="{FF2B5EF4-FFF2-40B4-BE49-F238E27FC236}">
                <a16:creationId xmlns:a16="http://schemas.microsoft.com/office/drawing/2014/main" id="{5B4407E8-C3CA-084E-69A8-3A6DDD1370B3}"/>
              </a:ext>
            </a:extLst>
          </p:cNvPr>
          <p:cNvPicPr>
            <a:picLocks noChangeAspect="1"/>
          </p:cNvPicPr>
          <p:nvPr/>
        </p:nvPicPr>
        <p:blipFill>
          <a:blip r:embed="rId3">
            <a:duotone>
              <a:schemeClr val="accent6">
                <a:shade val="45000"/>
                <a:satMod val="135000"/>
              </a:schemeClr>
              <a:prstClr val="white"/>
            </a:duotone>
          </a:blip>
          <a:stretch>
            <a:fillRect/>
          </a:stretch>
        </p:blipFill>
        <p:spPr>
          <a:xfrm>
            <a:off x="5416062" y="254916"/>
            <a:ext cx="3289300" cy="2616200"/>
          </a:xfrm>
          <a:prstGeom prst="rect">
            <a:avLst/>
          </a:prstGeom>
        </p:spPr>
      </p:pic>
    </p:spTree>
    <p:extLst>
      <p:ext uri="{BB962C8B-B14F-4D97-AF65-F5344CB8AC3E}">
        <p14:creationId xmlns:p14="http://schemas.microsoft.com/office/powerpoint/2010/main" val="1676523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340E-FA81-79A0-094F-03D87473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C802A-D5F8-B8B5-4C34-C68D7B27EFEB}"/>
              </a:ext>
            </a:extLst>
          </p:cNvPr>
          <p:cNvSpPr>
            <a:spLocks noGrp="1"/>
          </p:cNvSpPr>
          <p:nvPr>
            <p:ph type="title"/>
          </p:nvPr>
        </p:nvSpPr>
        <p:spPr/>
        <p:txBody>
          <a:bodyPr/>
          <a:lstStyle/>
          <a:p>
            <a:r>
              <a:rPr lang="en-US" sz="2000"/>
              <a:t>anyway.</a:t>
            </a:r>
          </a:p>
        </p:txBody>
      </p:sp>
    </p:spTree>
    <p:extLst>
      <p:ext uri="{BB962C8B-B14F-4D97-AF65-F5344CB8AC3E}">
        <p14:creationId xmlns:p14="http://schemas.microsoft.com/office/powerpoint/2010/main" val="298090550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EE7C7-63C4-750D-6C79-F21842371E0F}"/>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33360971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b="1"/>
              <a:t>review:</a:t>
            </a:r>
            <a:r>
              <a:rPr lang="en-US"/>
              <a:t> sorted</a:t>
            </a:r>
          </a:p>
        </p:txBody>
      </p:sp>
    </p:spTree>
    <p:extLst>
      <p:ext uri="{BB962C8B-B14F-4D97-AF65-F5344CB8AC3E}">
        <p14:creationId xmlns:p14="http://schemas.microsoft.com/office/powerpoint/2010/main" val="1862647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sorted</a:t>
            </a:r>
          </a:p>
        </p:txBody>
      </p:sp>
    </p:spTree>
    <p:extLst>
      <p:ext uri="{BB962C8B-B14F-4D97-AF65-F5344CB8AC3E}">
        <p14:creationId xmlns:p14="http://schemas.microsoft.com/office/powerpoint/2010/main" val="22895796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9AC39-D574-56FA-25F4-C54BC36BABB4}"/>
              </a:ext>
            </a:extLst>
          </p:cNvPr>
          <p:cNvSpPr>
            <a:spLocks noGrp="1"/>
          </p:cNvSpPr>
          <p:nvPr>
            <p:ph type="title"/>
          </p:nvPr>
        </p:nvSpPr>
        <p:spPr/>
        <p:txBody>
          <a:bodyPr/>
          <a:lstStyle/>
          <a:p>
            <a:r>
              <a:rPr lang="en-US"/>
              <a:t>sorted</a:t>
            </a:r>
          </a:p>
        </p:txBody>
      </p:sp>
      <p:sp>
        <p:nvSpPr>
          <p:cNvPr id="4" name="Content Placeholder 3">
            <a:extLst>
              <a:ext uri="{FF2B5EF4-FFF2-40B4-BE49-F238E27FC236}">
                <a16:creationId xmlns:a16="http://schemas.microsoft.com/office/drawing/2014/main" id="{2A32893B-BE9E-BC78-0C42-362663BB309A}"/>
              </a:ext>
            </a:extLst>
          </p:cNvPr>
          <p:cNvSpPr>
            <a:spLocks noGrp="1"/>
          </p:cNvSpPr>
          <p:nvPr>
            <p:ph sz="quarter" idx="10"/>
          </p:nvPr>
        </p:nvSpPr>
        <p:spPr/>
        <p:txBody>
          <a:bodyPr/>
          <a:lstStyle/>
          <a:p>
            <a:r>
              <a:rPr lang="en-US"/>
              <a:t>a sequence is </a:t>
            </a:r>
            <a:r>
              <a:rPr lang="en-US" b="1"/>
              <a:t>sorted</a:t>
            </a:r>
            <a:r>
              <a:rPr lang="en-US"/>
              <a:t> if its elements are "in order"</a:t>
            </a:r>
          </a:p>
          <a:p>
            <a:pPr lvl="1"/>
            <a:r>
              <a:rPr lang="en-US"/>
              <a:t>by convention, this means ascending order (going up from left to right)</a:t>
            </a:r>
          </a:p>
          <a:p>
            <a:pPr lvl="2"/>
            <a:r>
              <a:rPr lang="en-US">
                <a:latin typeface="+mj-lt"/>
              </a:rPr>
              <a:t>[1, 2, 5, 6, 9, 13]</a:t>
            </a:r>
            <a:r>
              <a:rPr lang="en-US"/>
              <a:t> is sorted</a:t>
            </a:r>
          </a:p>
          <a:p>
            <a:pPr lvl="2"/>
            <a:r>
              <a:rPr lang="en-US">
                <a:latin typeface="+mj-lt"/>
              </a:rPr>
              <a:t>[9, 5, 1, 2, 6, 13]</a:t>
            </a:r>
            <a:r>
              <a:rPr lang="en-US"/>
              <a:t> is </a:t>
            </a:r>
            <a:r>
              <a:rPr lang="en-US" b="1"/>
              <a:t>unsorted</a:t>
            </a:r>
            <a:r>
              <a:rPr lang="en-US"/>
              <a:t> (NOT sored)</a:t>
            </a:r>
          </a:p>
        </p:txBody>
      </p:sp>
    </p:spTree>
    <p:extLst>
      <p:ext uri="{BB962C8B-B14F-4D97-AF65-F5344CB8AC3E}">
        <p14:creationId xmlns:p14="http://schemas.microsoft.com/office/powerpoint/2010/main" val="29625825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2293089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97839-73A3-8DE8-EE27-BE1021883F8B}"/>
              </a:ext>
            </a:extLst>
          </p:cNvPr>
          <p:cNvSpPr>
            <a:spLocks noGrp="1"/>
          </p:cNvSpPr>
          <p:nvPr>
            <p:ph type="title"/>
          </p:nvPr>
        </p:nvSpPr>
        <p:spPr/>
        <p:txBody>
          <a:bodyPr/>
          <a:lstStyle/>
          <a:p>
            <a:r>
              <a:rPr lang="en-US"/>
              <a:t>search</a:t>
            </a:r>
          </a:p>
        </p:txBody>
      </p:sp>
      <p:sp>
        <p:nvSpPr>
          <p:cNvPr id="4" name="Content Placeholder 3">
            <a:extLst>
              <a:ext uri="{FF2B5EF4-FFF2-40B4-BE49-F238E27FC236}">
                <a16:creationId xmlns:a16="http://schemas.microsoft.com/office/drawing/2014/main" id="{92F259F1-05EF-5868-D8DC-DC5B1F70A7DC}"/>
              </a:ext>
            </a:extLst>
          </p:cNvPr>
          <p:cNvSpPr>
            <a:spLocks noGrp="1"/>
          </p:cNvSpPr>
          <p:nvPr>
            <p:ph sz="quarter" idx="10"/>
          </p:nvPr>
        </p:nvSpPr>
        <p:spPr/>
        <p:txBody>
          <a:bodyPr/>
          <a:lstStyle/>
          <a:p>
            <a:r>
              <a:rPr lang="en-US"/>
              <a:t>to </a:t>
            </a:r>
            <a:r>
              <a:rPr lang="en-US" b="1"/>
              <a:t>search</a:t>
            </a:r>
            <a:r>
              <a:rPr lang="en-US"/>
              <a:t> means to look for something (in some data structure)</a:t>
            </a:r>
          </a:p>
          <a:p>
            <a:pPr lvl="1"/>
            <a:r>
              <a:rPr lang="en-US"/>
              <a:t>a simple search problem is finding a given value in an array / list</a:t>
            </a:r>
            <a:br>
              <a:rPr lang="en-US"/>
            </a:br>
            <a:endParaRPr lang="en-US"/>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latin typeface="+mj-lt"/>
              </a:rPr>
            </a:br>
            <a:r>
              <a:rPr lang="en-US">
                <a:solidFill>
                  <a:srgbClr val="00007F"/>
                </a:solidFill>
                <a:latin typeface="+mj-lt"/>
              </a:rPr>
              <a:t>int</a:t>
            </a:r>
            <a:r>
              <a:rPr lang="en-US">
                <a:latin typeface="+mj-lt"/>
              </a:rPr>
              <a:t> find(</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 </a:t>
            </a:r>
            <a:r>
              <a:rPr lang="en-US">
                <a:solidFill>
                  <a:schemeClr val="bg2"/>
                </a:solidFill>
                <a:latin typeface="+mj-lt"/>
              </a:rPr>
              <a:t>...</a:t>
            </a:r>
            <a:r>
              <a:rPr lang="en-US">
                <a:latin typeface="+mj-lt"/>
              </a:rPr>
              <a:t> } </a:t>
            </a:r>
          </a:p>
          <a:p>
            <a:pPr lvl="1"/>
            <a:endParaRPr lang="en-US">
              <a:latin typeface="+mj-lt"/>
            </a:endParaRPr>
          </a:p>
          <a:p>
            <a:pPr lvl="1"/>
            <a:r>
              <a:rPr lang="en-US">
                <a:solidFill>
                  <a:srgbClr val="007B00"/>
                </a:solidFill>
                <a:latin typeface="Consolas"/>
              </a:rPr>
              <a:t>// Option B</a:t>
            </a:r>
            <a:br>
              <a:rPr lang="en-US">
                <a:solidFill>
                  <a:srgbClr val="000000"/>
                </a:solidFill>
                <a:latin typeface="Consolas"/>
              </a:rPr>
            </a:br>
            <a:r>
              <a:rPr lang="en-US">
                <a:solidFill>
                  <a:srgbClr val="000000"/>
                </a:solidFill>
                <a:latin typeface="Consolas"/>
              </a:rPr>
              <a:t>class FindResult {</a:t>
            </a:r>
            <a:br>
              <a:rPr lang="en-US">
                <a:solidFill>
                  <a:srgbClr val="000000"/>
                </a:solidFill>
                <a:latin typeface="Consolas"/>
              </a:rPr>
            </a:br>
            <a:r>
              <a:rPr lang="en-US">
                <a:solidFill>
                  <a:srgbClr val="000000"/>
                </a:solidFill>
                <a:latin typeface="Consolas"/>
              </a:rPr>
              <a:t>    boolean success;</a:t>
            </a:r>
            <a:br>
              <a:rPr lang="en-US">
                <a:solidFill>
                  <a:srgbClr val="000000"/>
                </a:solidFill>
                <a:latin typeface="Consolas"/>
              </a:rPr>
            </a:br>
            <a:r>
              <a:rPr lang="en-US">
                <a:solidFill>
                  <a:srgbClr val="000000"/>
                </a:solidFill>
                <a:latin typeface="Consolas"/>
              </a:rPr>
              <a:t>    int index;</a:t>
            </a:r>
            <a:br>
              <a:rPr lang="en-US">
                <a:solidFill>
                  <a:srgbClr val="000000"/>
                </a:solidFill>
                <a:latin typeface="Consolas"/>
              </a:rPr>
            </a:br>
            <a:r>
              <a:rPr lang="en-US">
                <a:solidFill>
                  <a:srgbClr val="000000"/>
                </a:solidFill>
                <a:latin typeface="Consolas"/>
              </a:rPr>
              <a:t>}</a:t>
            </a:r>
            <a:br>
              <a:rPr lang="en-US">
                <a:solidFill>
                  <a:srgbClr val="000000"/>
                </a:solidFill>
                <a:latin typeface="Consolas"/>
              </a:rPr>
            </a:br>
            <a:r>
              <a:rPr lang="en-US">
                <a:solidFill>
                  <a:srgbClr val="00007F"/>
                </a:solidFill>
                <a:latin typeface="Consolas"/>
              </a:rPr>
              <a:t>FindResult</a:t>
            </a:r>
            <a:r>
              <a:rPr lang="en-US">
                <a:solidFill>
                  <a:srgbClr val="000000"/>
                </a:solidFill>
                <a:latin typeface="Consolas"/>
              </a:rPr>
              <a:t> find(</a:t>
            </a:r>
            <a:r>
              <a:rPr lang="en-US">
                <a:solidFill>
                  <a:srgbClr val="00007F"/>
                </a:solidFill>
                <a:latin typeface="Consolas"/>
              </a:rPr>
              <a:t>int[]</a:t>
            </a:r>
            <a:r>
              <a:rPr lang="en-US">
                <a:solidFill>
                  <a:srgbClr val="000000"/>
                </a:solidFill>
                <a:latin typeface="Consolas"/>
              </a:rPr>
              <a:t> array, </a:t>
            </a:r>
            <a:r>
              <a:rPr lang="en-US">
                <a:solidFill>
                  <a:srgbClr val="00007F"/>
                </a:solidFill>
                <a:latin typeface="Consolas"/>
              </a:rPr>
              <a:t>int</a:t>
            </a:r>
            <a:r>
              <a:rPr lang="en-US">
                <a:solidFill>
                  <a:srgbClr val="000000"/>
                </a:solidFill>
                <a:latin typeface="Consolas"/>
              </a:rPr>
              <a:t> value) { </a:t>
            </a:r>
            <a:r>
              <a:rPr lang="en-US">
                <a:solidFill>
                  <a:srgbClr val="7F7F7F"/>
                </a:solidFill>
                <a:latin typeface="Consolas"/>
              </a:rPr>
              <a:t>...</a:t>
            </a:r>
            <a:r>
              <a:rPr lang="en-US">
                <a:solidFill>
                  <a:srgbClr val="000000"/>
                </a:solidFill>
                <a:latin typeface="Consolas"/>
              </a:rPr>
              <a:t> }</a:t>
            </a:r>
            <a:endParaRPr lang="en-US">
              <a:latin typeface="+mj-lt"/>
            </a:endParaRPr>
          </a:p>
        </p:txBody>
      </p:sp>
    </p:spTree>
    <p:extLst>
      <p:ext uri="{BB962C8B-B14F-4D97-AF65-F5344CB8AC3E}">
        <p14:creationId xmlns:p14="http://schemas.microsoft.com/office/powerpoint/2010/main" val="28811493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linear search</a:t>
            </a:r>
            <a:br>
              <a:rPr lang="en-US"/>
            </a:br>
            <a:r>
              <a:rPr lang="en-US" sz="3600"/>
              <a:t>(of an array / array list)</a:t>
            </a:r>
            <a:endParaRPr lang="en-US"/>
          </a:p>
        </p:txBody>
      </p:sp>
    </p:spTree>
    <p:extLst>
      <p:ext uri="{BB962C8B-B14F-4D97-AF65-F5344CB8AC3E}">
        <p14:creationId xmlns:p14="http://schemas.microsoft.com/office/powerpoint/2010/main" val="5111853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linear search (brute force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linear search </a:t>
            </a:r>
            <a:r>
              <a:rPr lang="en-US"/>
              <a:t>looks at each element one by one</a:t>
            </a:r>
          </a:p>
          <a:p>
            <a:pPr lvl="1"/>
            <a:r>
              <a:rPr lang="en-US"/>
              <a:t>linear search works whether or not the list is sorted</a:t>
            </a:r>
          </a:p>
          <a:p>
            <a:pPr lvl="1"/>
            <a:r>
              <a:rPr lang="en-US"/>
              <a:t>linear search is </a:t>
            </a:r>
            <a:r>
              <a:rPr lang="en-US" b="1"/>
              <a:t>O(n)</a:t>
            </a:r>
            <a:r>
              <a:rPr lang="en-US"/>
              <a:t> (linear time) 😐</a:t>
            </a:r>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solidFill>
                  <a:srgbClr val="00007F"/>
                </a:solidFill>
                <a:latin typeface="+mj-lt"/>
              </a:rPr>
            </a:br>
            <a:r>
              <a:rPr lang="en-US">
                <a:solidFill>
                  <a:srgbClr val="00007F"/>
                </a:solidFill>
                <a:latin typeface="+mj-lt"/>
              </a:rPr>
              <a:t>int</a:t>
            </a:r>
            <a:r>
              <a:rPr lang="en-US">
                <a:latin typeface="+mj-lt"/>
              </a:rPr>
              <a:t> linearSearch(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a:t>
            </a:r>
            <a:br>
              <a:rPr lang="en-US">
                <a:latin typeface="+mj-lt"/>
              </a:rPr>
            </a:br>
            <a:r>
              <a:rPr lang="en-US">
                <a:latin typeface="+mj-lt"/>
              </a:rPr>
              <a:t>    </a:t>
            </a:r>
            <a:r>
              <a:rPr lang="en-US">
                <a:solidFill>
                  <a:srgbClr val="0000FF"/>
                </a:solidFill>
                <a:latin typeface="+mj-lt"/>
              </a:rPr>
              <a:t>for</a:t>
            </a:r>
            <a:r>
              <a:rPr lang="en-US">
                <a:latin typeface="+mj-lt"/>
              </a:rPr>
              <a:t> (</a:t>
            </a:r>
            <a:r>
              <a:rPr lang="en-US">
                <a:solidFill>
                  <a:srgbClr val="00007F"/>
                </a:solidFill>
                <a:latin typeface="+mj-lt"/>
              </a:rPr>
              <a:t>int</a:t>
            </a:r>
            <a:r>
              <a:rPr lang="en-US">
                <a:latin typeface="+mj-lt"/>
              </a:rPr>
              <a:t> i = 0; i &lt; array.length; ++i) {</a:t>
            </a:r>
            <a:br>
              <a:rPr lang="en-US">
                <a:latin typeface="+mj-lt"/>
              </a:rPr>
            </a:br>
            <a:r>
              <a:rPr lang="en-US">
                <a:latin typeface="+mj-lt"/>
              </a:rPr>
              <a:t>        </a:t>
            </a:r>
            <a:r>
              <a:rPr lang="en-US">
                <a:solidFill>
                  <a:srgbClr val="0000FF"/>
                </a:solidFill>
                <a:latin typeface="+mj-lt"/>
              </a:rPr>
              <a:t>if</a:t>
            </a:r>
            <a:r>
              <a:rPr lang="en-US">
                <a:latin typeface="+mj-lt"/>
              </a:rPr>
              <a:t> (array[i] == value) {</a:t>
            </a:r>
            <a:br>
              <a:rPr lang="en-US">
                <a:latin typeface="+mj-lt"/>
              </a:rPr>
            </a:br>
            <a:r>
              <a:rPr lang="en-US">
                <a:latin typeface="+mj-lt"/>
              </a:rPr>
              <a:t>            </a:t>
            </a:r>
            <a:r>
              <a:rPr lang="en-US">
                <a:solidFill>
                  <a:srgbClr val="0000FF"/>
                </a:solidFill>
                <a:latin typeface="+mj-lt"/>
              </a:rPr>
              <a:t>return</a:t>
            </a:r>
            <a:r>
              <a:rPr lang="en-US">
                <a:latin typeface="+mj-lt"/>
              </a:rPr>
              <a:t> i;</a:t>
            </a:r>
            <a:br>
              <a:rPr lang="en-US">
                <a:latin typeface="+mj-lt"/>
              </a:rPr>
            </a:br>
            <a:r>
              <a:rPr lang="en-US">
                <a:latin typeface="+mj-lt"/>
              </a:rPr>
              <a:t>        }</a:t>
            </a:r>
            <a:br>
              <a:rPr lang="en-US">
                <a:latin typeface="+mj-lt"/>
              </a:rPr>
            </a:br>
            <a:r>
              <a:rPr lang="en-US">
                <a:latin typeface="+mj-lt"/>
              </a:rPr>
              <a:t>    }</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9B5B6"/>
                </a:solidFill>
                <a:latin typeface="+mj-lt"/>
              </a:rPr>
              <a:t>-1</a:t>
            </a:r>
            <a:r>
              <a:rPr lang="en-US">
                <a:latin typeface="+mj-lt"/>
              </a:rPr>
              <a:t>;</a:t>
            </a:r>
            <a:br>
              <a:rPr lang="en-US">
                <a:latin typeface="+mj-lt"/>
              </a:rPr>
            </a:br>
            <a:r>
              <a:rPr lang="en-US">
                <a:latin typeface="+mj-lt"/>
              </a:rPr>
              <a:t>}</a:t>
            </a:r>
            <a:endParaRPr lang="en-US" b="1"/>
          </a:p>
          <a:p>
            <a:pPr marL="342886" lvl="1" indent="0">
              <a:buNone/>
            </a:pPr>
            <a:endParaRPr lang="en-US"/>
          </a:p>
        </p:txBody>
      </p:sp>
    </p:spTree>
    <p:extLst>
      <p:ext uri="{BB962C8B-B14F-4D97-AF65-F5344CB8AC3E}">
        <p14:creationId xmlns:p14="http://schemas.microsoft.com/office/powerpoint/2010/main" val="36897659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[13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3602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rgbClr val="0000FF"/>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6062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p:txBody>
          <a:bodyPr/>
          <a:lstStyle/>
          <a:p>
            <a:r>
              <a:rPr lang="en-US" sz="4000"/>
              <a:t>the fundamental point is that maybe it's nice to reuse code</a:t>
            </a:r>
          </a:p>
        </p:txBody>
      </p:sp>
    </p:spTree>
    <p:extLst>
      <p:ext uri="{BB962C8B-B14F-4D97-AF65-F5344CB8AC3E}">
        <p14:creationId xmlns:p14="http://schemas.microsoft.com/office/powerpoint/2010/main" val="10462796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02867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75154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52543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409330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2470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379234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85744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6503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b="1">
                <a:solidFill>
                  <a:srgbClr val="0000FF"/>
                </a:solidFill>
                <a:highlight>
                  <a:srgbClr val="FFFF00"/>
                </a:highlight>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06761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80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a:xfrm>
            <a:off x="457200" y="3562350"/>
            <a:ext cx="3949700" cy="857250"/>
          </a:xfrm>
        </p:spPr>
        <p:txBody>
          <a:bodyPr/>
          <a:lstStyle/>
          <a:p>
            <a:r>
              <a:rPr lang="en-US" sz="3200"/>
              <a:t>maybe</a:t>
            </a:r>
          </a:p>
        </p:txBody>
      </p:sp>
      <p:pic>
        <p:nvPicPr>
          <p:cNvPr id="3074" name="Picture 2" descr="LLVM: llvm::VPDef Class Reference">
            <a:extLst>
              <a:ext uri="{FF2B5EF4-FFF2-40B4-BE49-F238E27FC236}">
                <a16:creationId xmlns:a16="http://schemas.microsoft.com/office/drawing/2014/main" id="{6534C2E2-8FD2-35D8-A08B-7F64A05D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450" y="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79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49656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rgbClr val="0000FF"/>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551638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888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140649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724145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513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77079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034925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588259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400" b="1"/>
              <a:t>final note:</a:t>
            </a:r>
            <a:r>
              <a:rPr lang="en-US" sz="2400"/>
              <a:t> inheritance doesn’t simplify a problem so much as  </a:t>
            </a:r>
            <a:r>
              <a:rPr lang="en-US" sz="4800"/>
              <a:t>i t  s p r e a d s  i t  o u t</a:t>
            </a:r>
            <a:br>
              <a:rPr lang="en-US" sz="4800"/>
            </a:br>
            <a:r>
              <a:rPr lang="en-US" sz="2400"/>
              <a:t>(and spreads it </a:t>
            </a:r>
            <a:r>
              <a:rPr lang="en-US" sz="2400" i="1"/>
              <a:t>around</a:t>
            </a:r>
            <a:r>
              <a:rPr lang="en-US" sz="2400"/>
              <a:t>?)</a:t>
            </a:r>
            <a:endParaRPr lang="en-US" sz="4800"/>
          </a:p>
        </p:txBody>
      </p:sp>
    </p:spTree>
    <p:extLst>
      <p:ext uri="{BB962C8B-B14F-4D97-AF65-F5344CB8AC3E}">
        <p14:creationId xmlns:p14="http://schemas.microsoft.com/office/powerpoint/2010/main" val="56284182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08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9968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3212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7156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483334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9751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509142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08889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05201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1887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2930-231A-1C8C-5F6E-543D60D6C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277CB-A6B6-1309-A429-8E3AE2134CC6}"/>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044393AB-D102-CDA5-8578-B91A599D84EE}"/>
              </a:ext>
            </a:extLst>
          </p:cNvPr>
          <p:cNvSpPr>
            <a:spLocks noGrp="1"/>
          </p:cNvSpPr>
          <p:nvPr>
            <p:ph sz="quarter" idx="10"/>
          </p:nvPr>
        </p:nvSpPr>
        <p:spPr/>
        <p:txBody>
          <a:bodyPr>
            <a:normAutofit/>
          </a:bodyPr>
          <a:lstStyle/>
          <a:p>
            <a:pPr marL="0" indent="0">
              <a:buNone/>
            </a:pPr>
            <a:r>
              <a:rPr lang="en-US" b="1">
                <a:solidFill>
                  <a:srgbClr val="7F0055"/>
                </a:solidFill>
                <a:effectLst/>
                <a:latin typeface="Menlo" panose="020B0609030804020204" pitchFamily="49" charset="0"/>
              </a:rPr>
              <a:t>public</a:t>
            </a:r>
            <a:r>
              <a:rPr lang="en-US">
                <a:effectLst/>
                <a:latin typeface="Menlo" panose="020B0609030804020204" pitchFamily="49" charset="0"/>
              </a:rPr>
              <a:t> </a:t>
            </a:r>
            <a:r>
              <a:rPr lang="en-US" b="1">
                <a:solidFill>
                  <a:srgbClr val="7F0055"/>
                </a:solidFill>
                <a:effectLst/>
                <a:latin typeface="Menlo" panose="020B0609030804020204" pitchFamily="49" charset="0"/>
              </a:rPr>
              <a:t>class</a:t>
            </a:r>
            <a:r>
              <a:rPr lang="en-US">
                <a:effectLst/>
                <a:latin typeface="Menlo" panose="020B0609030804020204" pitchFamily="49" charset="0"/>
              </a:rPr>
              <a:t> ArrayList&lt;E&gt;</a:t>
            </a:r>
            <a:endParaRPr lang="en-US" sz="1200"/>
          </a:p>
        </p:txBody>
      </p:sp>
    </p:spTree>
    <p:extLst>
      <p:ext uri="{BB962C8B-B14F-4D97-AF65-F5344CB8AC3E}">
        <p14:creationId xmlns:p14="http://schemas.microsoft.com/office/powerpoint/2010/main" val="284772206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7852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1154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440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030359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619530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7822393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698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sz="4000"/>
              <a:t>if we know that an array is sorted... can we search it faster?</a:t>
            </a:r>
          </a:p>
        </p:txBody>
      </p:sp>
    </p:spTree>
    <p:extLst>
      <p:ext uri="{BB962C8B-B14F-4D97-AF65-F5344CB8AC3E}">
        <p14:creationId xmlns:p14="http://schemas.microsoft.com/office/powerpoint/2010/main" val="125915402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yes 🚀</a:t>
            </a:r>
          </a:p>
        </p:txBody>
      </p:sp>
    </p:spTree>
    <p:extLst>
      <p:ext uri="{BB962C8B-B14F-4D97-AF65-F5344CB8AC3E}">
        <p14:creationId xmlns:p14="http://schemas.microsoft.com/office/powerpoint/2010/main" val="19109550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1936E-1FA1-C588-3A6B-8505D91ED6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BF678A-8A7C-21B4-3D50-0ACA357DBA60}"/>
              </a:ext>
            </a:extLst>
          </p:cNvPr>
          <p:cNvSpPr>
            <a:spLocks noGrp="1"/>
          </p:cNvSpPr>
          <p:nvPr>
            <p:ph type="title"/>
          </p:nvPr>
        </p:nvSpPr>
        <p:spPr/>
        <p:txBody>
          <a:bodyPr/>
          <a:lstStyle/>
          <a:p>
            <a:r>
              <a:rPr lang="en-US" sz="2800"/>
              <a:t>unless it's a linked list</a:t>
            </a:r>
            <a:br>
              <a:rPr lang="en-US" sz="2800"/>
            </a:br>
            <a:r>
              <a:rPr lang="en-US" sz="2800"/>
              <a:t>💀</a:t>
            </a:r>
          </a:p>
        </p:txBody>
      </p:sp>
    </p:spTree>
    <p:extLst>
      <p:ext uri="{BB962C8B-B14F-4D97-AF65-F5344CB8AC3E}">
        <p14:creationId xmlns:p14="http://schemas.microsoft.com/office/powerpoint/2010/main" val="1205498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22BC-E551-F60F-9178-8C1FDF641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F5AE7-BB79-D45E-5A84-C3F1D50D7772}"/>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ACDF3C96-2182-CD52-97C8-C7C23C93FBFF}"/>
              </a:ext>
            </a:extLst>
          </p:cNvPr>
          <p:cNvSpPr>
            <a:spLocks noGrp="1"/>
          </p:cNvSpPr>
          <p:nvPr>
            <p:ph sz="quarter" idx="10"/>
          </p:nvPr>
        </p:nvSpPr>
        <p:spPr/>
        <p:txBody>
          <a:bodyPr>
            <a:normAutofit/>
          </a:bodyPr>
          <a:lstStyle/>
          <a:p>
            <a:pPr marL="0" indent="0">
              <a:buNone/>
            </a:pPr>
            <a:r>
              <a:rPr lang="en-US" b="1">
                <a:solidFill>
                  <a:srgbClr val="7F0055"/>
                </a:solidFill>
                <a:effectLst/>
                <a:latin typeface="Menlo" panose="020B0609030804020204" pitchFamily="49" charset="0"/>
              </a:rPr>
              <a:t>public</a:t>
            </a:r>
            <a:r>
              <a:rPr lang="en-US">
                <a:effectLst/>
                <a:latin typeface="Menlo" panose="020B0609030804020204" pitchFamily="49" charset="0"/>
              </a:rPr>
              <a:t> </a:t>
            </a:r>
            <a:r>
              <a:rPr lang="en-US" b="1">
                <a:solidFill>
                  <a:srgbClr val="7F0055"/>
                </a:solidFill>
                <a:effectLst/>
                <a:latin typeface="Menlo" panose="020B0609030804020204" pitchFamily="49" charset="0"/>
              </a:rPr>
              <a:t>class</a:t>
            </a:r>
            <a:r>
              <a:rPr lang="en-US">
                <a:effectLst/>
                <a:latin typeface="Menlo" panose="020B0609030804020204" pitchFamily="49" charset="0"/>
              </a:rPr>
              <a:t> ArrayList&lt;E&gt; </a:t>
            </a:r>
            <a:r>
              <a:rPr lang="en-US" b="1">
                <a:solidFill>
                  <a:srgbClr val="7F0055"/>
                </a:solidFill>
                <a:effectLst/>
                <a:latin typeface="Menlo" panose="020B0609030804020204" pitchFamily="49" charset="0"/>
              </a:rPr>
              <a:t>extends</a:t>
            </a:r>
            <a:r>
              <a:rPr lang="en-US">
                <a:effectLst/>
                <a:latin typeface="Menlo" panose="020B0609030804020204" pitchFamily="49" charset="0"/>
              </a:rPr>
              <a:t> AbstractList&lt;E&gt;</a:t>
            </a:r>
          </a:p>
          <a:p>
            <a:pPr marL="0" indent="0">
              <a:buNone/>
            </a:pPr>
            <a:r>
              <a:rPr lang="en-US">
                <a:effectLst/>
                <a:latin typeface="Menlo" panose="020B0609030804020204" pitchFamily="49" charset="0"/>
              </a:rPr>
              <a:t>                       </a:t>
            </a:r>
            <a:r>
              <a:rPr lang="en-US" b="1">
                <a:solidFill>
                  <a:srgbClr val="7F0055"/>
                </a:solidFill>
                <a:effectLst/>
                <a:latin typeface="Menlo" panose="020B0609030804020204" pitchFamily="49" charset="0"/>
              </a:rPr>
              <a:t>implements</a:t>
            </a:r>
            <a:r>
              <a:rPr lang="en-US">
                <a:effectLst/>
                <a:latin typeface="Menlo" panose="020B0609030804020204" pitchFamily="49" charset="0"/>
              </a:rPr>
              <a:t> List&lt;E&gt;,</a:t>
            </a:r>
            <a:br>
              <a:rPr lang="en-US">
                <a:effectLst/>
                <a:latin typeface="Menlo" panose="020B0609030804020204" pitchFamily="49" charset="0"/>
              </a:rPr>
            </a:br>
            <a:r>
              <a:rPr lang="en-US">
                <a:effectLst/>
                <a:latin typeface="Menlo" panose="020B0609030804020204" pitchFamily="49" charset="0"/>
              </a:rPr>
              <a:t>                                  RandomAccess,</a:t>
            </a:r>
          </a:p>
          <a:p>
            <a:pPr marL="0" indent="0">
              <a:buNone/>
            </a:pPr>
            <a:r>
              <a:rPr lang="en-US">
                <a:latin typeface="Menlo" panose="020B0609030804020204" pitchFamily="49" charset="0"/>
              </a:rPr>
              <a:t>                                  </a:t>
            </a:r>
            <a:r>
              <a:rPr lang="en-US">
                <a:effectLst/>
                <a:latin typeface="Menlo" panose="020B0609030804020204" pitchFamily="49" charset="0"/>
              </a:rPr>
              <a:t>Cloneable,</a:t>
            </a:r>
          </a:p>
          <a:p>
            <a:pPr marL="0" indent="0">
              <a:buNone/>
            </a:pPr>
            <a:r>
              <a:rPr lang="en-US">
                <a:latin typeface="Menlo" panose="020B0609030804020204" pitchFamily="49" charset="0"/>
              </a:rPr>
              <a:t>                                  </a:t>
            </a:r>
            <a:r>
              <a:rPr lang="en-US">
                <a:effectLst/>
                <a:latin typeface="Menlo" panose="020B0609030804020204" pitchFamily="49" charset="0"/>
              </a:rPr>
              <a:t>java.io.Serializable</a:t>
            </a:r>
          </a:p>
          <a:p>
            <a:pPr marL="0" indent="0">
              <a:buNone/>
            </a:pPr>
            <a:endParaRPr lang="en-US" sz="1200">
              <a:effectLst/>
              <a:latin typeface="Menlo" panose="020B0609030804020204" pitchFamily="49" charset="0"/>
            </a:endParaRPr>
          </a:p>
          <a:p>
            <a:pPr marL="0" indent="0">
              <a:buNone/>
            </a:pPr>
            <a:endParaRPr lang="en-US" sz="1200"/>
          </a:p>
        </p:txBody>
      </p:sp>
    </p:spTree>
    <p:extLst>
      <p:ext uri="{BB962C8B-B14F-4D97-AF65-F5344CB8AC3E}">
        <p14:creationId xmlns:p14="http://schemas.microsoft.com/office/powerpoint/2010/main" val="216292423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array / array list)</a:t>
            </a:r>
            <a:endParaRPr lang="en-US"/>
          </a:p>
        </p:txBody>
      </p:sp>
    </p:spTree>
    <p:extLst>
      <p:ext uri="{BB962C8B-B14F-4D97-AF65-F5344CB8AC3E}">
        <p14:creationId xmlns:p14="http://schemas.microsoft.com/office/powerpoint/2010/main" val="37019123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a:t>
            </a:r>
            <a:r>
              <a:rPr lang="en-US"/>
              <a:t> is an O(log n) algorithm for searching a sorted array 🙂</a:t>
            </a:r>
          </a:p>
          <a:p>
            <a:pPr lvl="1"/>
            <a:r>
              <a:rPr lang="en-US"/>
              <a:t>binary search</a:t>
            </a:r>
            <a:r>
              <a:rPr lang="en-US" b="1"/>
              <a:t> </a:t>
            </a:r>
            <a:r>
              <a:rPr lang="en-US"/>
              <a:t>works by "cutting the array in half" over and over</a:t>
            </a:r>
          </a:p>
          <a:p>
            <a:pPr lvl="1"/>
            <a:r>
              <a:rPr lang="en-US" b="1">
                <a:solidFill>
                  <a:schemeClr val="accent1">
                    <a:lumMod val="50000"/>
                  </a:schemeClr>
                </a:solidFill>
              </a:rPr>
              <a:t>☠️ binary search only applies if the array is sorted</a:t>
            </a:r>
          </a:p>
        </p:txBody>
      </p:sp>
    </p:spTree>
    <p:extLst>
      <p:ext uri="{BB962C8B-B14F-4D97-AF65-F5344CB8AC3E}">
        <p14:creationId xmlns:p14="http://schemas.microsoft.com/office/powerpoint/2010/main" val="5639161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92005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DB2D6C5-79A4-1F25-E367-E49963CF5E7A}"/>
              </a:ext>
            </a:extLst>
          </p:cNvPr>
          <p:cNvSpPr txBox="1"/>
          <p:nvPr/>
        </p:nvSpPr>
        <p:spPr>
          <a:xfrm>
            <a:off x="4120588" y="1014681"/>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FF"/>
                </a:solidFill>
                <a:effectLst/>
                <a:uLnTx/>
                <a:uFillTx/>
                <a:latin typeface="Consolas"/>
                <a:ea typeface="+mn-ea"/>
                <a:cs typeface="+mn-cs"/>
              </a:rPr>
              <a:t>10</a:t>
            </a:r>
            <a:r>
              <a:rPr kumimoji="0" lang="en-US" sz="16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41554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59391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154DF0A-4852-89DB-1A28-40300947B4C9}"/>
              </a:ext>
            </a:extLst>
          </p:cNvPr>
          <p:cNvSpPr txBox="1"/>
          <p:nvPr/>
        </p:nvSpPr>
        <p:spPr>
          <a:xfrm>
            <a:off x="6377651" y="1037830"/>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FF"/>
                </a:solidFill>
                <a:effectLst/>
                <a:uLnTx/>
                <a:uFillTx/>
                <a:latin typeface="Consolas"/>
                <a:ea typeface="+mn-ea"/>
                <a:cs typeface="+mn-cs"/>
              </a:rPr>
              <a:t>16</a:t>
            </a:r>
            <a:r>
              <a:rPr kumimoji="0" lang="en-US" sz="16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32979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417440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6C0473-F1E2-47FD-37A7-474D451232DD}"/>
              </a:ext>
            </a:extLst>
          </p:cNvPr>
          <p:cNvSpPr txBox="1"/>
          <p:nvPr/>
        </p:nvSpPr>
        <p:spPr>
          <a:xfrm>
            <a:off x="6400801" y="1014681"/>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nsolas"/>
                <a:ea typeface="+mn-ea"/>
                <a:cs typeface="+mn-cs"/>
              </a:rPr>
              <a:t>17 &lt; </a:t>
            </a:r>
            <a:r>
              <a:rPr kumimoji="0" lang="en-US" sz="1600" b="1" i="0" u="none" strike="noStrike" kern="1200" cap="none" spc="0" normalizeH="0" baseline="0" noProof="0">
                <a:ln>
                  <a:noFill/>
                </a:ln>
                <a:solidFill>
                  <a:srgbClr val="0000FF"/>
                </a:solidFill>
                <a:effectLst/>
                <a:uLnTx/>
                <a:uFillTx/>
                <a:latin typeface="Consolas"/>
                <a:ea typeface="+mn-ea"/>
                <a:cs typeface="+mn-cs"/>
              </a:rPr>
              <a:t>18</a:t>
            </a:r>
            <a:endParaRPr kumimoji="0" lang="en-US" sz="16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6668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160572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922E936-88C3-2DEC-31E8-4BDA8B69214F}"/>
              </a:ext>
            </a:extLst>
          </p:cNvPr>
          <p:cNvSpPr txBox="1"/>
          <p:nvPr/>
        </p:nvSpPr>
        <p:spPr>
          <a:xfrm>
            <a:off x="6308204" y="1026255"/>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nsolas"/>
                <a:ea typeface="+mn-ea"/>
                <a:cs typeface="+mn-cs"/>
              </a:rPr>
              <a:t>17 == </a:t>
            </a:r>
            <a:r>
              <a:rPr kumimoji="0" lang="en-US" sz="1600" b="1" i="0" u="none" strike="noStrike" kern="1200" cap="none" spc="0" normalizeH="0" baseline="0" noProof="0">
                <a:ln>
                  <a:noFill/>
                </a:ln>
                <a:solidFill>
                  <a:srgbClr val="0000FF"/>
                </a:solidFill>
                <a:effectLst/>
                <a:uLnTx/>
                <a:uFillTx/>
                <a:latin typeface="Consolas"/>
                <a:ea typeface="+mn-ea"/>
                <a:cs typeface="+mn-cs"/>
              </a:rPr>
              <a:t>17</a:t>
            </a:r>
            <a:endParaRPr kumimoji="0" lang="en-US" sz="16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472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indiana, let it go 🎥</a:t>
            </a:r>
          </a:p>
        </p:txBody>
      </p:sp>
    </p:spTree>
    <p:extLst>
      <p:ext uri="{BB962C8B-B14F-4D97-AF65-F5344CB8AC3E}">
        <p14:creationId xmlns:p14="http://schemas.microsoft.com/office/powerpoint/2010/main" val="283418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ABA1-1B60-4091-21D8-145F2DEA64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1C2E4-7F5C-1796-FA3F-989AD32F18E1}"/>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DB843FAA-5BB9-CD31-39EF-2AC13A9DDE22}"/>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abstract</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class</a:t>
            </a:r>
            <a:r>
              <a:rPr lang="en-US" sz="1400">
                <a:effectLst/>
                <a:latin typeface="Menlo" panose="020B0609030804020204" pitchFamily="49" charset="0"/>
              </a:rPr>
              <a:t> AbstractList&lt;E&gt; </a:t>
            </a:r>
            <a:r>
              <a:rPr lang="en-US" sz="1400" b="1">
                <a:solidFill>
                  <a:srgbClr val="7F0055"/>
                </a:solidFill>
                <a:effectLst/>
                <a:latin typeface="Menlo" panose="020B0609030804020204" pitchFamily="49" charset="0"/>
              </a:rPr>
              <a:t>extends</a:t>
            </a:r>
            <a:r>
              <a:rPr lang="en-US" sz="1400" b="1">
                <a:solidFill>
                  <a:srgbClr val="7F0055"/>
                </a:solidFill>
                <a:latin typeface="Menlo" panose="020B0609030804020204" pitchFamily="49" charset="0"/>
              </a:rPr>
              <a:t> </a:t>
            </a:r>
            <a:r>
              <a:rPr lang="en-US" sz="1400">
                <a:effectLst/>
                <a:latin typeface="Menlo" panose="020B0609030804020204" pitchFamily="49" charset="0"/>
              </a:rPr>
              <a:t>AbstractCollection&lt;E&gt;</a:t>
            </a:r>
          </a:p>
          <a:p>
            <a:pPr marL="0" indent="0">
              <a:buNone/>
            </a:pPr>
            <a:r>
              <a:rPr lang="en-US" sz="1400" b="1">
                <a:solidFill>
                  <a:srgbClr val="7F0055"/>
                </a:solidFill>
                <a:latin typeface="Menlo" panose="020B0609030804020204" pitchFamily="49" charset="0"/>
              </a:rPr>
              <a:t>                                      </a:t>
            </a:r>
            <a:r>
              <a:rPr lang="en-US" sz="1400" b="1">
                <a:solidFill>
                  <a:srgbClr val="7F0055"/>
                </a:solidFill>
                <a:effectLst/>
                <a:latin typeface="Menlo" panose="020B0609030804020204" pitchFamily="49" charset="0"/>
              </a:rPr>
              <a:t>implements</a:t>
            </a:r>
            <a:r>
              <a:rPr lang="en-US" sz="1400">
                <a:effectLst/>
                <a:latin typeface="Menlo" panose="020B0609030804020204" pitchFamily="49" charset="0"/>
              </a:rPr>
              <a:t> List&lt;E&gt; {</a:t>
            </a:r>
          </a:p>
        </p:txBody>
      </p:sp>
    </p:spTree>
    <p:extLst>
      <p:ext uri="{BB962C8B-B14F-4D97-AF65-F5344CB8AC3E}">
        <p14:creationId xmlns:p14="http://schemas.microsoft.com/office/powerpoint/2010/main" val="19140515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73387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E1E3C-C74C-2D79-655E-68791CE165F8}"/>
              </a:ext>
            </a:extLst>
          </p:cNvPr>
          <p:cNvSpPr>
            <a:spLocks noGrp="1"/>
          </p:cNvSpPr>
          <p:nvPr>
            <p:ph type="title"/>
          </p:nvPr>
        </p:nvSpPr>
        <p:spPr/>
        <p:txBody>
          <a:bodyPr/>
          <a:lstStyle/>
          <a:p>
            <a:r>
              <a:rPr lang="en-US"/>
              <a:t>☠️</a:t>
            </a:r>
            <a:br>
              <a:rPr lang="en-US"/>
            </a:br>
            <a:r>
              <a:rPr lang="en-US" b="1">
                <a:solidFill>
                  <a:schemeClr val="accent1">
                    <a:lumMod val="50000"/>
                  </a:schemeClr>
                </a:solidFill>
              </a:rPr>
              <a:t>implementating binary search is surprisingly tricky!</a:t>
            </a:r>
            <a:br>
              <a:rPr lang="en-US"/>
            </a:br>
            <a:br>
              <a:rPr lang="en-US"/>
            </a:br>
            <a:r>
              <a:rPr lang="en-US" sz="2800"/>
              <a:t>make sure you test thoroughly!</a:t>
            </a:r>
            <a:endParaRPr lang="en-US"/>
          </a:p>
        </p:txBody>
      </p:sp>
    </p:spTree>
    <p:extLst>
      <p:ext uri="{BB962C8B-B14F-4D97-AF65-F5344CB8AC3E}">
        <p14:creationId xmlns:p14="http://schemas.microsoft.com/office/powerpoint/2010/main" val="328195413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 hint:</a:t>
            </a:r>
            <a:r>
              <a:rPr lang="en-US" sz="2000"/>
              <a:t> binary search</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826B0F38-B664-2B8D-CE65-BF89BAD41792}"/>
              </a:ext>
            </a:extLst>
          </p:cNvPr>
          <p:cNvSpPr txBox="1">
            <a:spLocks/>
          </p:cNvSpPr>
          <p:nvPr/>
        </p:nvSpPr>
        <p:spPr>
          <a:xfrm>
            <a:off x="457200" y="1078781"/>
            <a:ext cx="8229600" cy="667168"/>
          </a:xfrm>
          <a:prstGeom prst="rect">
            <a:avLst/>
          </a:prstGeom>
        </p:spPr>
        <p:txBody>
          <a:bodyPr vert="horz" lIns="91440" tIns="45720" rIns="91440" bIns="45720" rtlCol="0" anchor="ct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2  4  5  6  8  9  10  11  13  15  16  17  18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2  4  5  6  8  9  10  11  13  15  16  17  18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i = 0</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j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32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250109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323F-E343-5277-D4D9-4F4B1AFA89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36D965-1422-BFBB-68B7-187A155F0127}"/>
              </a:ext>
            </a:extLst>
          </p:cNvPr>
          <p:cNvSpPr>
            <a:spLocks noGrp="1"/>
          </p:cNvSpPr>
          <p:nvPr>
            <p:ph type="title"/>
          </p:nvPr>
        </p:nvSpPr>
        <p:spPr/>
        <p:txBody>
          <a:bodyPr/>
          <a:lstStyle/>
          <a:p>
            <a:r>
              <a:rPr lang="en-US" b="1"/>
              <a:t>review:</a:t>
            </a:r>
            <a:br>
              <a:rPr lang="en-US" b="1"/>
            </a:br>
            <a:r>
              <a:rPr lang="en-US"/>
              <a:t> binary tree</a:t>
            </a:r>
          </a:p>
        </p:txBody>
      </p:sp>
    </p:spTree>
    <p:extLst>
      <p:ext uri="{BB962C8B-B14F-4D97-AF65-F5344CB8AC3E}">
        <p14:creationId xmlns:p14="http://schemas.microsoft.com/office/powerpoint/2010/main" val="322078622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94F7-2FEE-4A2B-C257-3181360EE41C}"/>
              </a:ext>
            </a:extLst>
          </p:cNvPr>
          <p:cNvSpPr>
            <a:spLocks noGrp="1"/>
          </p:cNvSpPr>
          <p:nvPr>
            <p:ph type="title"/>
          </p:nvPr>
        </p:nvSpPr>
        <p:spPr/>
        <p:txBody>
          <a:bodyPr/>
          <a:lstStyle/>
          <a:p>
            <a:r>
              <a:rPr lang="en-US"/>
              <a:t>binary tree</a:t>
            </a:r>
          </a:p>
        </p:txBody>
      </p:sp>
    </p:spTree>
    <p:extLst>
      <p:ext uri="{BB962C8B-B14F-4D97-AF65-F5344CB8AC3E}">
        <p14:creationId xmlns:p14="http://schemas.microsoft.com/office/powerpoint/2010/main" val="17900147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2E7A-8BF7-2379-E010-6396124563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F82A39-9C31-D566-7063-82449B49357C}"/>
              </a:ext>
            </a:extLst>
          </p:cNvPr>
          <p:cNvSpPr>
            <a:spLocks noGrp="1"/>
          </p:cNvSpPr>
          <p:nvPr>
            <p:ph type="title"/>
          </p:nvPr>
        </p:nvSpPr>
        <p:spPr/>
        <p:txBody>
          <a:bodyPr/>
          <a:lstStyle/>
          <a:p>
            <a:r>
              <a:rPr lang="en-US"/>
              <a:t>binary tree</a:t>
            </a:r>
          </a:p>
        </p:txBody>
      </p:sp>
      <p:sp>
        <p:nvSpPr>
          <p:cNvPr id="4" name="Content Placeholder 3">
            <a:extLst>
              <a:ext uri="{FF2B5EF4-FFF2-40B4-BE49-F238E27FC236}">
                <a16:creationId xmlns:a16="http://schemas.microsoft.com/office/drawing/2014/main" id="{2FA2FACB-B41B-1B00-BACA-CAE81F01183D}"/>
              </a:ext>
            </a:extLst>
          </p:cNvPr>
          <p:cNvSpPr>
            <a:spLocks noGrp="1"/>
          </p:cNvSpPr>
          <p:nvPr>
            <p:ph sz="quarter" idx="10"/>
          </p:nvPr>
        </p:nvSpPr>
        <p:spPr/>
        <p:txBody>
          <a:bodyPr/>
          <a:lstStyle/>
          <a:p>
            <a:r>
              <a:rPr lang="en-US"/>
              <a:t>a </a:t>
            </a:r>
            <a:r>
              <a:rPr lang="en-US" b="1"/>
              <a:t>binary tree</a:t>
            </a:r>
            <a:r>
              <a:rPr lang="en-US"/>
              <a:t> is a tree in which each node has &lt;= 2 children</a:t>
            </a:r>
          </a:p>
        </p:txBody>
      </p:sp>
      <p:grpSp>
        <p:nvGrpSpPr>
          <p:cNvPr id="60" name="Group 59">
            <a:extLst>
              <a:ext uri="{FF2B5EF4-FFF2-40B4-BE49-F238E27FC236}">
                <a16:creationId xmlns:a16="http://schemas.microsoft.com/office/drawing/2014/main" id="{049478C1-6ACA-2519-F47F-79BE62139DF8}"/>
              </a:ext>
            </a:extLst>
          </p:cNvPr>
          <p:cNvGrpSpPr/>
          <p:nvPr/>
        </p:nvGrpSpPr>
        <p:grpSpPr>
          <a:xfrm>
            <a:off x="1647313" y="1625321"/>
            <a:ext cx="5479942" cy="2552351"/>
            <a:chOff x="1110743" y="2028702"/>
            <a:chExt cx="6284732" cy="2927192"/>
          </a:xfrm>
        </p:grpSpPr>
        <p:cxnSp>
          <p:nvCxnSpPr>
            <p:cNvPr id="33" name="Straight Arrow Connector 32">
              <a:extLst>
                <a:ext uri="{FF2B5EF4-FFF2-40B4-BE49-F238E27FC236}">
                  <a16:creationId xmlns:a16="http://schemas.microsoft.com/office/drawing/2014/main" id="{8943E466-C45E-5B49-A6A3-486AAE40D4C9}"/>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17949535-0569-2F7D-C140-5EDC6DF05B19}"/>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32B136E2-40AA-6EEF-4A92-DE87E0CF4CD1}"/>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552EF36-0F92-9DB4-ED7E-FDE2B6217475}"/>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4C8F69E0-C7EF-F70D-D636-8E446AFC26F0}"/>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7B02F378-8E59-E440-F0F7-CF673888EAD0}"/>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7F0EB280-A227-2EAA-179B-01604D987A2A}"/>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A4C15669-E87A-ADA7-3785-BB0CA641E2E9}"/>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BAD20F1C-7099-6FB9-57BD-819A6FA1C5A3}"/>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11E2D729-42E5-B5E8-7CBE-DD369C233CF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7954B10D-31E6-DECC-E274-B29B899E6C11}"/>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6E1A6CC5-9EF4-E260-4982-469D6767C7B8}"/>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8AD8EA81-A058-F69D-6C44-28BA795055D8}"/>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B3629DE1-3FD0-2CE2-5A40-0A18E2FBD31F}"/>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D54D47FA-C3B3-8C62-81DA-A64ECDEA49C7}"/>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874A176C-6CA9-ECF0-0AFC-FF274882058D}"/>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05A576B9-A57A-5676-9A9D-B4203614F247}"/>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70D3F355-BD8F-1C1C-2AD5-6E17ACEB4919}"/>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F7D13B31-4D1A-C33B-BDDB-4CB22DBB57F9}"/>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7CEE7A4A-3B1B-9426-DF9C-1EC38FB06A79}"/>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82C2390-B3CB-9352-43F8-89EE4D162CB1}"/>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841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75AA-F726-9C01-9FB4-5738A87570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D9FFC5-9554-C679-548E-2DAC904281FB}"/>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2AFBE"/>
                </a:solidFill>
                <a:effectLst/>
                <a:uLnTx/>
                <a:uFillTx/>
                <a:latin typeface="Arial"/>
                <a:ea typeface="Segoe UI Emoji" panose="020B0502040204020203" pitchFamily="34" charset="0"/>
                <a:cs typeface="+mn-cs"/>
              </a:rPr>
              <a:t>🧠 </a:t>
            </a:r>
            <a:r>
              <a:rPr lang="en-US" sz="4000" kern="1200">
                <a:solidFill>
                  <a:srgbClr val="FF6DC6"/>
                </a:solidFill>
                <a:latin typeface="Arial"/>
                <a:ea typeface="Segoe UI Emoji" panose="020B0502040204020203" pitchFamily="34" charset="0"/>
                <a:cs typeface="+mn-cs"/>
              </a:rPr>
              <a:t>can</a:t>
            </a: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 a linked list be seen as a binary tree?</a:t>
            </a:r>
            <a:endParaRPr lang="en-US" sz="4000"/>
          </a:p>
        </p:txBody>
      </p:sp>
    </p:spTree>
    <p:extLst>
      <p:ext uri="{BB962C8B-B14F-4D97-AF65-F5344CB8AC3E}">
        <p14:creationId xmlns:p14="http://schemas.microsoft.com/office/powerpoint/2010/main" val="36105758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2003-0067-0591-AAF1-3BAD2C38F8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A710CA-EA90-72FF-2A2D-B256D381C09C}"/>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technically, yes </a:t>
            </a:r>
            <a: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(assuming no cycles)</a:t>
            </a:r>
            <a:b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all nodes have &lt;= 2 children</a:t>
            </a:r>
            <a:b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(tail has 0 children, all other nodes have 1 child)</a:t>
            </a:r>
            <a:endParaRPr lang="en-US" sz="4000"/>
          </a:p>
        </p:txBody>
      </p:sp>
    </p:spTree>
    <p:extLst>
      <p:ext uri="{BB962C8B-B14F-4D97-AF65-F5344CB8AC3E}">
        <p14:creationId xmlns:p14="http://schemas.microsoft.com/office/powerpoint/2010/main" val="129664154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8C62-0F54-AD77-4E5C-8B69719B05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A591AF-25F7-B1E4-1CDD-BFFB00AAC1FC}"/>
              </a:ext>
            </a:extLst>
          </p:cNvPr>
          <p:cNvSpPr>
            <a:spLocks noGrp="1"/>
          </p:cNvSpPr>
          <p:nvPr>
            <p:ph type="title"/>
          </p:nvPr>
        </p:nvSpPr>
        <p:spPr/>
        <p:txBody>
          <a:bodyPr/>
          <a:lstStyle/>
          <a:p>
            <a:r>
              <a:rPr lang="en-US"/>
              <a:t>ordered binary tree</a:t>
            </a:r>
          </a:p>
        </p:txBody>
      </p:sp>
    </p:spTree>
    <p:extLst>
      <p:ext uri="{BB962C8B-B14F-4D97-AF65-F5344CB8AC3E}">
        <p14:creationId xmlns:p14="http://schemas.microsoft.com/office/powerpoint/2010/main" val="347588986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CF5C3-B386-2476-136D-E116E439BA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AEDB48-B817-5C3B-AAD7-28C40F2267ED}"/>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984B2952-AD2E-7DE5-E8D8-095F79FE1A9B}"/>
              </a:ext>
            </a:extLst>
          </p:cNvPr>
          <p:cNvSpPr>
            <a:spLocks noGrp="1"/>
          </p:cNvSpPr>
          <p:nvPr>
            <p:ph sz="quarter" idx="10"/>
          </p:nvPr>
        </p:nvSpPr>
        <p:spPr/>
        <p:txBody>
          <a:bodyPr/>
          <a:lstStyle/>
          <a:p>
            <a:pPr marL="284163" indent="-284163">
              <a:tabLst>
                <a:tab pos="2227263" algn="l"/>
              </a:tabLst>
            </a:pPr>
            <a:r>
              <a:rPr lang="en-US"/>
              <a:t>each </a:t>
            </a:r>
            <a:r>
              <a:rPr lang="en-US" b="1">
                <a:solidFill>
                  <a:schemeClr val="accent4"/>
                </a:solidFill>
              </a:rPr>
              <a:t>node</a:t>
            </a:r>
            <a:r>
              <a:rPr lang="en-US"/>
              <a:t> has a </a:t>
            </a:r>
            <a:r>
              <a:rPr lang="en-US" b="1">
                <a:solidFill>
                  <a:schemeClr val="accent1"/>
                </a:solidFill>
              </a:rPr>
              <a:t>left child</a:t>
            </a:r>
            <a:r>
              <a:rPr lang="en-US"/>
              <a:t> and a </a:t>
            </a:r>
            <a:r>
              <a:rPr lang="en-US" b="1">
                <a:solidFill>
                  <a:schemeClr val="accent5"/>
                </a:solidFill>
              </a:rPr>
              <a:t>right child</a:t>
            </a:r>
            <a:br>
              <a:rPr lang="en-US" b="1">
                <a:solidFill>
                  <a:schemeClr val="accent5"/>
                </a:solidFill>
              </a:rPr>
            </a:br>
            <a:r>
              <a:rPr lang="en-US"/>
              <a:t>(either or both children can be </a:t>
            </a:r>
            <a:r>
              <a:rPr lang="en-US">
                <a:latin typeface="+mj-lt"/>
              </a:rPr>
              <a:t>null</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3DE33727-72CE-5A35-1937-9CD374598983}"/>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9530EE84-FB9D-DB87-55B1-ABE7BC458C9E}"/>
                </a:ext>
              </a:extLst>
            </p:cNvPr>
            <p:cNvCxnSpPr>
              <a:cxnSpLocks/>
              <a:stCxn id="6" idx="3"/>
              <a:endCxn id="7"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264AF49D-4955-8426-C0E1-8F55C578D90B}"/>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5</a:t>
              </a:r>
            </a:p>
          </p:txBody>
        </p:sp>
        <p:sp>
          <p:nvSpPr>
            <p:cNvPr id="7" name="Oval 6">
              <a:extLst>
                <a:ext uri="{FF2B5EF4-FFF2-40B4-BE49-F238E27FC236}">
                  <a16:creationId xmlns:a16="http://schemas.microsoft.com/office/drawing/2014/main" id="{B066939C-2C18-C8C8-1134-93E93B8815C6}"/>
                </a:ext>
              </a:extLst>
            </p:cNvPr>
            <p:cNvSpPr/>
            <p:nvPr/>
          </p:nvSpPr>
          <p:spPr>
            <a:xfrm>
              <a:off x="1589246" y="3623794"/>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9FD977BB-B88A-2F79-2744-7FDEBAAD833E}"/>
                </a:ext>
              </a:extLst>
            </p:cNvPr>
            <p:cNvCxnSpPr>
              <a:cxnSpLocks/>
              <a:stCxn id="7" idx="3"/>
              <a:endCxn id="10"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27ACB1DF-0C90-E0FC-D570-71551B30FCFF}"/>
                </a:ext>
              </a:extLst>
            </p:cNvPr>
            <p:cNvCxnSpPr>
              <a:cxnSpLocks/>
              <a:stCxn id="7" idx="5"/>
              <a:endCxn id="11"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56FB538-A9E9-45AA-AEA2-C8C67033DB03}"/>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A666183A-74EA-0427-72C9-176399CA327E}"/>
                </a:ext>
              </a:extLst>
            </p:cNvPr>
            <p:cNvSpPr/>
            <p:nvPr/>
          </p:nvSpPr>
          <p:spPr>
            <a:xfrm>
              <a:off x="1997674"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EFEFFF52-E360-FC47-04B4-14998BD87E44}"/>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2CDFFE50-6B38-62C5-BEEF-08F264757CE1}"/>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B221CCF3-4527-0863-FD71-6BCAFCF6708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16</a:t>
              </a:r>
            </a:p>
          </p:txBody>
        </p:sp>
        <p:sp>
          <p:nvSpPr>
            <p:cNvPr id="15" name="Oval 14">
              <a:extLst>
                <a:ext uri="{FF2B5EF4-FFF2-40B4-BE49-F238E27FC236}">
                  <a16:creationId xmlns:a16="http://schemas.microsoft.com/office/drawing/2014/main" id="{5D50ED2C-457B-4023-D202-92E90DD4705B}"/>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13</a:t>
              </a:r>
            </a:p>
          </p:txBody>
        </p:sp>
        <p:cxnSp>
          <p:nvCxnSpPr>
            <p:cNvPr id="16" name="Straight Arrow Connector 15">
              <a:extLst>
                <a:ext uri="{FF2B5EF4-FFF2-40B4-BE49-F238E27FC236}">
                  <a16:creationId xmlns:a16="http://schemas.microsoft.com/office/drawing/2014/main" id="{FB5C5D2F-658E-A5D1-9770-2B5CE7D8FCAB}"/>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AC3F0AC7-A6F9-E612-9B28-2C5FDA5BA684}"/>
                </a:ext>
              </a:extLst>
            </p:cNvPr>
            <p:cNvCxnSpPr>
              <a:cxnSpLocks/>
              <a:stCxn id="15" idx="5"/>
              <a:endCxn id="19"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1A402AE2-1BB5-D6C9-9312-8FC8C3C0161D}"/>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11</a:t>
              </a:r>
            </a:p>
          </p:txBody>
        </p:sp>
        <p:sp>
          <p:nvSpPr>
            <p:cNvPr id="19" name="Oval 18">
              <a:extLst>
                <a:ext uri="{FF2B5EF4-FFF2-40B4-BE49-F238E27FC236}">
                  <a16:creationId xmlns:a16="http://schemas.microsoft.com/office/drawing/2014/main" id="{35A02185-FC60-7DF4-9CC3-CBDCD4BE2790}"/>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15</a:t>
              </a:r>
            </a:p>
          </p:txBody>
        </p:sp>
        <p:sp>
          <p:nvSpPr>
            <p:cNvPr id="20" name="Oval 19">
              <a:extLst>
                <a:ext uri="{FF2B5EF4-FFF2-40B4-BE49-F238E27FC236}">
                  <a16:creationId xmlns:a16="http://schemas.microsoft.com/office/drawing/2014/main" id="{175F9D56-468F-0446-CA92-FA2149955AD9}"/>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18</a:t>
              </a:r>
            </a:p>
          </p:txBody>
        </p:sp>
        <p:cxnSp>
          <p:nvCxnSpPr>
            <p:cNvPr id="21" name="Straight Arrow Connector 20">
              <a:extLst>
                <a:ext uri="{FF2B5EF4-FFF2-40B4-BE49-F238E27FC236}">
                  <a16:creationId xmlns:a16="http://schemas.microsoft.com/office/drawing/2014/main" id="{5A21900D-229D-A6A6-9546-5F9FB1EDB627}"/>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4084F830-1D82-1AE8-E8C2-98B8DCCC7EFC}"/>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17</a:t>
              </a:r>
            </a:p>
          </p:txBody>
        </p:sp>
        <p:sp>
          <p:nvSpPr>
            <p:cNvPr id="23" name="Oval 22">
              <a:extLst>
                <a:ext uri="{FF2B5EF4-FFF2-40B4-BE49-F238E27FC236}">
                  <a16:creationId xmlns:a16="http://schemas.microsoft.com/office/drawing/2014/main" id="{D2ADC91C-D5B1-E59F-B181-76D2D0A34F19}"/>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10</a:t>
              </a:r>
            </a:p>
          </p:txBody>
        </p:sp>
        <p:cxnSp>
          <p:nvCxnSpPr>
            <p:cNvPr id="24" name="Straight Arrow Connector 23">
              <a:extLst>
                <a:ext uri="{FF2B5EF4-FFF2-40B4-BE49-F238E27FC236}">
                  <a16:creationId xmlns:a16="http://schemas.microsoft.com/office/drawing/2014/main" id="{D2330658-066E-BA9E-ECB7-C8AE7A6986B2}"/>
                </a:ext>
              </a:extLst>
            </p:cNvPr>
            <p:cNvCxnSpPr>
              <a:cxnSpLocks/>
              <a:stCxn id="23" idx="3"/>
              <a:endCxn id="6"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A0E21F46-992D-9FBD-6177-CBF609B0B28D}"/>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7" name="TextBox 26">
            <a:extLst>
              <a:ext uri="{FF2B5EF4-FFF2-40B4-BE49-F238E27FC236}">
                <a16:creationId xmlns:a16="http://schemas.microsoft.com/office/drawing/2014/main" id="{40B0035D-E433-8345-80C7-40C442F043F5}"/>
              </a:ext>
            </a:extLst>
          </p:cNvPr>
          <p:cNvSpPr txBox="1"/>
          <p:nvPr/>
        </p:nvSpPr>
        <p:spPr>
          <a:xfrm>
            <a:off x="1191669" y="2787811"/>
            <a:ext cx="911669"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6E22E"/>
                </a:solidFill>
                <a:effectLst/>
                <a:uLnTx/>
                <a:uFillTx/>
                <a:latin typeface="Consolas"/>
                <a:ea typeface="+mn-ea"/>
                <a:cs typeface="+mn-cs"/>
              </a:rPr>
              <a:t>node</a:t>
            </a:r>
            <a:endParaRPr kumimoji="0" lang="en-US" sz="2400" b="1" i="0" u="none" strike="noStrike" kern="1200" cap="none" spc="0" normalizeH="0" baseline="0" noProof="0">
              <a:ln>
                <a:noFill/>
              </a:ln>
              <a:solidFill>
                <a:srgbClr val="000000"/>
              </a:solidFill>
              <a:effectLst/>
              <a:uLnTx/>
              <a:uFillTx/>
              <a:latin typeface="Consolas"/>
              <a:ea typeface="+mn-ea"/>
              <a:cs typeface="+mn-cs"/>
            </a:endParaRPr>
          </a:p>
        </p:txBody>
      </p:sp>
      <p:sp>
        <p:nvSpPr>
          <p:cNvPr id="28" name="TextBox 27">
            <a:extLst>
              <a:ext uri="{FF2B5EF4-FFF2-40B4-BE49-F238E27FC236}">
                <a16:creationId xmlns:a16="http://schemas.microsoft.com/office/drawing/2014/main" id="{2045F21E-C74A-688F-4C4D-64EDC1324BDC}"/>
              </a:ext>
            </a:extLst>
          </p:cNvPr>
          <p:cNvSpPr txBox="1"/>
          <p:nvPr/>
        </p:nvSpPr>
        <p:spPr>
          <a:xfrm>
            <a:off x="88140" y="4242553"/>
            <a:ext cx="204115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Consolas"/>
                <a:ea typeface="+mn-ea"/>
                <a:cs typeface="+mn-cs"/>
              </a:rPr>
              <a:t>node.leftChild</a:t>
            </a:r>
          </a:p>
        </p:txBody>
      </p:sp>
      <p:sp>
        <p:nvSpPr>
          <p:cNvPr id="29" name="TextBox 28">
            <a:extLst>
              <a:ext uri="{FF2B5EF4-FFF2-40B4-BE49-F238E27FC236}">
                <a16:creationId xmlns:a16="http://schemas.microsoft.com/office/drawing/2014/main" id="{60FBE66D-F595-0B41-6E1C-F614C288D9CB}"/>
              </a:ext>
            </a:extLst>
          </p:cNvPr>
          <p:cNvSpPr txBox="1"/>
          <p:nvPr/>
        </p:nvSpPr>
        <p:spPr>
          <a:xfrm>
            <a:off x="2350242" y="4222631"/>
            <a:ext cx="210225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D9ED"/>
                </a:solidFill>
                <a:effectLst/>
                <a:uLnTx/>
                <a:uFillTx/>
                <a:latin typeface="Consolas"/>
                <a:ea typeface="+mn-ea"/>
                <a:cs typeface="+mn-cs"/>
              </a:rPr>
              <a:t>node.rightChild</a:t>
            </a:r>
          </a:p>
        </p:txBody>
      </p:sp>
    </p:spTree>
    <p:extLst>
      <p:ext uri="{BB962C8B-B14F-4D97-AF65-F5344CB8AC3E}">
        <p14:creationId xmlns:p14="http://schemas.microsoft.com/office/powerpoint/2010/main" val="2422947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BC1E2-049D-7322-9504-08B0C15A9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3CBFE-B0BC-B9F9-91A1-9A8C47BB6857}"/>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AD23B529-C8E2-A591-32B6-DD63348836FF}"/>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abstract</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class</a:t>
            </a:r>
            <a:r>
              <a:rPr lang="en-US" sz="1400">
                <a:effectLst/>
                <a:latin typeface="Menlo" panose="020B0609030804020204" pitchFamily="49" charset="0"/>
              </a:rPr>
              <a:t> AbstractCollection&lt;E&gt; </a:t>
            </a:r>
            <a:r>
              <a:rPr lang="en-US" sz="1400" b="1">
                <a:solidFill>
                  <a:srgbClr val="7F0055"/>
                </a:solidFill>
                <a:effectLst/>
                <a:latin typeface="Menlo" panose="020B0609030804020204" pitchFamily="49" charset="0"/>
              </a:rPr>
              <a:t>implements</a:t>
            </a:r>
            <a:r>
              <a:rPr lang="en-US" sz="1400">
                <a:effectLst/>
                <a:latin typeface="Menlo" panose="020B0609030804020204" pitchFamily="49" charset="0"/>
              </a:rPr>
              <a:t> Collection&lt;E&gt; {</a:t>
            </a:r>
          </a:p>
        </p:txBody>
      </p:sp>
    </p:spTree>
    <p:extLst>
      <p:ext uri="{BB962C8B-B14F-4D97-AF65-F5344CB8AC3E}">
        <p14:creationId xmlns:p14="http://schemas.microsoft.com/office/powerpoint/2010/main" val="9374000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7D691-594D-92CC-EEFA-C6C47EAD93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DB82C0-01DD-1D81-8A7C-9098996D62AF}"/>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90503CF-E866-28BD-D3B2-35BAC14D05A3}"/>
              </a:ext>
            </a:extLst>
          </p:cNvPr>
          <p:cNvSpPr>
            <a:spLocks noGrp="1"/>
          </p:cNvSpPr>
          <p:nvPr>
            <p:ph sz="quarter" idx="10"/>
          </p:nvPr>
        </p:nvSpPr>
        <p:spPr/>
        <p:txBody>
          <a:bodyPr/>
          <a:lstStyle/>
          <a:p>
            <a:r>
              <a:rPr lang="en-US"/>
              <a:t>each </a:t>
            </a:r>
            <a:r>
              <a:rPr lang="en-US">
                <a:solidFill>
                  <a:schemeClr val="accent4"/>
                </a:solidFill>
              </a:rPr>
              <a:t>node</a:t>
            </a:r>
            <a:r>
              <a:rPr lang="en-US"/>
              <a:t> has a </a:t>
            </a:r>
            <a:r>
              <a:rPr lang="en-US" b="1">
                <a:solidFill>
                  <a:schemeClr val="accent1"/>
                </a:solidFill>
              </a:rPr>
              <a:t>left subtree</a:t>
            </a:r>
            <a:r>
              <a:rPr lang="en-US"/>
              <a:t> and a </a:t>
            </a:r>
            <a:r>
              <a:rPr lang="en-US" b="1">
                <a:solidFill>
                  <a:schemeClr val="accent5"/>
                </a:solidFill>
              </a:rPr>
              <a:t>right subtree</a:t>
            </a:r>
            <a:br>
              <a:rPr lang="en-US" b="1">
                <a:solidFill>
                  <a:schemeClr val="accent5"/>
                </a:solidFill>
              </a:rPr>
            </a:br>
            <a:r>
              <a:rPr lang="en-US"/>
              <a:t>(and </a:t>
            </a:r>
            <a:r>
              <a:rPr lang="en-US" b="1">
                <a:solidFill>
                  <a:schemeClr val="accent1"/>
                </a:solidFill>
              </a:rPr>
              <a:t>left descendants</a:t>
            </a:r>
            <a:r>
              <a:rPr lang="en-US"/>
              <a:t> and </a:t>
            </a:r>
            <a:r>
              <a:rPr lang="en-US" b="1">
                <a:solidFill>
                  <a:schemeClr val="accent5"/>
                </a:solidFill>
              </a:rPr>
              <a:t>right descendants</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365E54FD-8F59-61ED-E606-AE550D123471}"/>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EE8C6706-9E0B-4804-2B42-F79B27449393}"/>
                </a:ext>
              </a:extLst>
            </p:cNvPr>
            <p:cNvCxnSpPr>
              <a:cxnSpLocks/>
              <a:stCxn id="6" idx="3"/>
              <a:endCxn id="7" idx="0"/>
            </p:cNvCxnSpPr>
            <p:nvPr/>
          </p:nvCxnSpPr>
          <p:spPr>
            <a:xfrm flipH="1">
              <a:off x="1828497" y="3232937"/>
              <a:ext cx="717754" cy="390857"/>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6CB38157-A9E7-979A-9E77-34CD72B3B2FC}"/>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7" name="Oval 6">
              <a:extLst>
                <a:ext uri="{FF2B5EF4-FFF2-40B4-BE49-F238E27FC236}">
                  <a16:creationId xmlns:a16="http://schemas.microsoft.com/office/drawing/2014/main" id="{F462BF29-5EC2-B7AE-5B28-FEA4D03FF661}"/>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74019D65-913B-691F-C4A8-7D21AFC88B9D}"/>
                </a:ext>
              </a:extLst>
            </p:cNvPr>
            <p:cNvCxnSpPr>
              <a:cxnSpLocks/>
              <a:stCxn id="7" idx="3"/>
              <a:endCxn id="10" idx="0"/>
            </p:cNvCxnSpPr>
            <p:nvPr/>
          </p:nvCxnSpPr>
          <p:spPr>
            <a:xfrm flipH="1">
              <a:off x="1349994" y="4032222"/>
              <a:ext cx="309327"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A8C2F6B6-D217-0013-54A3-BFA8DC0DA997}"/>
                </a:ext>
              </a:extLst>
            </p:cNvPr>
            <p:cNvCxnSpPr>
              <a:cxnSpLocks/>
              <a:stCxn id="7" idx="5"/>
              <a:endCxn id="11" idx="0"/>
            </p:cNvCxnSpPr>
            <p:nvPr/>
          </p:nvCxnSpPr>
          <p:spPr>
            <a:xfrm>
              <a:off x="1997674" y="4032222"/>
              <a:ext cx="239251"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63C1DE93-941C-C1C7-2BAF-704ECC5CF7EB}"/>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DA09E94-2188-378E-5488-641F47E146B3}"/>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3C32E268-1B32-58D6-6FFB-56FFD68DD4EE}"/>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4EDBB65D-3F9C-42A4-256A-75B83329106D}"/>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1EDE1D7-6433-7370-0C16-22E440C894BA}"/>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44DFA0E7-9DA0-299E-28D8-8B4C17F9D9ED}"/>
                </a:ext>
              </a:extLst>
            </p:cNvPr>
            <p:cNvSpPr/>
            <p:nvPr/>
          </p:nvSpPr>
          <p:spPr>
            <a:xfrm>
              <a:off x="5143112" y="3623794"/>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6" name="Straight Arrow Connector 15">
              <a:extLst>
                <a:ext uri="{FF2B5EF4-FFF2-40B4-BE49-F238E27FC236}">
                  <a16:creationId xmlns:a16="http://schemas.microsoft.com/office/drawing/2014/main" id="{27005193-CA59-5801-B937-590ED3DFA581}"/>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chemeClr val="accent1"/>
              </a:solidFill>
              <a:prstDash val="solid"/>
              <a:miter lim="800000"/>
              <a:tailEnd type="triangle"/>
            </a:ln>
            <a:effectLst/>
          </p:spPr>
        </p:cxnSp>
        <p:cxnSp>
          <p:nvCxnSpPr>
            <p:cNvPr id="17" name="Straight Arrow Connector 16">
              <a:extLst>
                <a:ext uri="{FF2B5EF4-FFF2-40B4-BE49-F238E27FC236}">
                  <a16:creationId xmlns:a16="http://schemas.microsoft.com/office/drawing/2014/main" id="{9AA1F20E-64A4-64B2-3821-388B9A3E7764}"/>
                </a:ext>
              </a:extLst>
            </p:cNvPr>
            <p:cNvCxnSpPr>
              <a:cxnSpLocks/>
              <a:stCxn id="15" idx="5"/>
              <a:endCxn id="19" idx="0"/>
            </p:cNvCxnSpPr>
            <p:nvPr/>
          </p:nvCxnSpPr>
          <p:spPr>
            <a:xfrm>
              <a:off x="5551540" y="4032222"/>
              <a:ext cx="239251" cy="445170"/>
            </a:xfrm>
            <a:prstGeom prst="straightConnector1">
              <a:avLst/>
            </a:prstGeom>
            <a:noFill/>
            <a:ln w="38100" cap="flat" cmpd="sng" algn="ctr">
              <a:solidFill>
                <a:schemeClr val="accent1"/>
              </a:solidFill>
              <a:prstDash val="solid"/>
              <a:miter lim="800000"/>
              <a:tailEnd type="triangle"/>
            </a:ln>
            <a:effectLst/>
          </p:spPr>
        </p:cxnSp>
        <p:sp>
          <p:nvSpPr>
            <p:cNvPr id="18" name="Oval 17">
              <a:extLst>
                <a:ext uri="{FF2B5EF4-FFF2-40B4-BE49-F238E27FC236}">
                  <a16:creationId xmlns:a16="http://schemas.microsoft.com/office/drawing/2014/main" id="{A57478E6-6829-80D0-3A65-53742538FB65}"/>
                </a:ext>
              </a:extLst>
            </p:cNvPr>
            <p:cNvSpPr/>
            <p:nvPr/>
          </p:nvSpPr>
          <p:spPr>
            <a:xfrm>
              <a:off x="4664609"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8F6E0DFA-A271-0B32-E3C1-BDA1AEC3526A}"/>
                </a:ext>
              </a:extLst>
            </p:cNvPr>
            <p:cNvSpPr/>
            <p:nvPr/>
          </p:nvSpPr>
          <p:spPr>
            <a:xfrm>
              <a:off x="5551540"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20" name="Oval 19">
              <a:extLst>
                <a:ext uri="{FF2B5EF4-FFF2-40B4-BE49-F238E27FC236}">
                  <a16:creationId xmlns:a16="http://schemas.microsoft.com/office/drawing/2014/main" id="{53599AE0-111B-6E46-10F5-AE24068B976E}"/>
                </a:ext>
              </a:extLst>
            </p:cNvPr>
            <p:cNvSpPr/>
            <p:nvPr/>
          </p:nvSpPr>
          <p:spPr>
            <a:xfrm>
              <a:off x="6916972" y="3623794"/>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21" name="Straight Arrow Connector 20">
              <a:extLst>
                <a:ext uri="{FF2B5EF4-FFF2-40B4-BE49-F238E27FC236}">
                  <a16:creationId xmlns:a16="http://schemas.microsoft.com/office/drawing/2014/main" id="{0D4986AD-DE74-8C49-B182-84B9986B4509}"/>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chemeClr val="accent5"/>
              </a:solidFill>
              <a:prstDash val="solid"/>
              <a:miter lim="800000"/>
              <a:tailEnd type="triangle"/>
            </a:ln>
            <a:effectLst/>
          </p:spPr>
        </p:cxnSp>
        <p:sp>
          <p:nvSpPr>
            <p:cNvPr id="22" name="Oval 21">
              <a:extLst>
                <a:ext uri="{FF2B5EF4-FFF2-40B4-BE49-F238E27FC236}">
                  <a16:creationId xmlns:a16="http://schemas.microsoft.com/office/drawing/2014/main" id="{C31FC8D3-D2CE-7C6A-9978-E261EEF80E79}"/>
                </a:ext>
              </a:extLst>
            </p:cNvPr>
            <p:cNvSpPr/>
            <p:nvPr/>
          </p:nvSpPr>
          <p:spPr>
            <a:xfrm>
              <a:off x="6438470" y="4477392"/>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23" name="Oval 22">
              <a:extLst>
                <a:ext uri="{FF2B5EF4-FFF2-40B4-BE49-F238E27FC236}">
                  <a16:creationId xmlns:a16="http://schemas.microsoft.com/office/drawing/2014/main" id="{B8DDD208-6CB0-E8D4-958F-1A8C26E27F3E}"/>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8912D5A-6101-FF93-BB0F-FD8AC1E705BD}"/>
                </a:ext>
              </a:extLst>
            </p:cNvPr>
            <p:cNvCxnSpPr>
              <a:cxnSpLocks/>
              <a:stCxn id="23" idx="3"/>
              <a:endCxn id="6" idx="7"/>
            </p:cNvCxnSpPr>
            <p:nvPr/>
          </p:nvCxnSpPr>
          <p:spPr>
            <a:xfrm flipH="1">
              <a:off x="2884603" y="2435825"/>
              <a:ext cx="1407962" cy="45876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5E180C0-EA05-C4D4-1ECE-F9C38C990946}"/>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42472386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77392-371F-E1BE-6DC9-3ECD70F3D0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1DE84E-9CD2-CE49-5633-AB56B00282FF}"/>
              </a:ext>
            </a:extLst>
          </p:cNvPr>
          <p:cNvSpPr>
            <a:spLocks noGrp="1"/>
          </p:cNvSpPr>
          <p:nvPr>
            <p:ph type="title"/>
          </p:nvPr>
        </p:nvSpPr>
        <p:spPr/>
        <p:txBody>
          <a:bodyPr/>
          <a:lstStyle/>
          <a:p>
            <a:r>
              <a:rPr lang="en-US" sz="7200"/>
              <a:t>binary search tree</a:t>
            </a:r>
          </a:p>
        </p:txBody>
      </p:sp>
    </p:spTree>
    <p:extLst>
      <p:ext uri="{BB962C8B-B14F-4D97-AF65-F5344CB8AC3E}">
        <p14:creationId xmlns:p14="http://schemas.microsoft.com/office/powerpoint/2010/main" val="10310467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 tree</a:t>
            </a:r>
          </a:p>
        </p:txBody>
      </p:sp>
    </p:spTree>
    <p:extLst>
      <p:ext uri="{BB962C8B-B14F-4D97-AF65-F5344CB8AC3E}">
        <p14:creationId xmlns:p14="http://schemas.microsoft.com/office/powerpoint/2010/main" val="13624620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a:t>
            </a:r>
            <a:r>
              <a:rPr lang="en-US" b="1">
                <a:solidFill>
                  <a:schemeClr val="accent6"/>
                </a:solidFill>
              </a:rPr>
              <a:t>every</a:t>
            </a:r>
            <a:r>
              <a:rPr lang="en-US"/>
              <a:t> node follows:</a:t>
            </a:r>
            <a:br>
              <a:rPr lang="en-US"/>
            </a:br>
            <a:r>
              <a:rPr lang="en-US"/>
              <a:t>"a node's value is </a:t>
            </a:r>
            <a:r>
              <a:rPr lang="en-US" b="1"/>
              <a:t>greater than the values of </a:t>
            </a:r>
            <a:r>
              <a:rPr lang="en-US" b="1">
                <a:solidFill>
                  <a:schemeClr val="accent6"/>
                </a:solidFill>
              </a:rPr>
              <a:t>all</a:t>
            </a:r>
            <a:r>
              <a:rPr lang="en-US" b="1"/>
              <a:t> nodes in its left subtree</a:t>
            </a:r>
            <a:br>
              <a:rPr lang="en-US" b="1"/>
            </a:br>
            <a:r>
              <a:rPr lang="en-US"/>
              <a:t>and </a:t>
            </a:r>
            <a:r>
              <a:rPr lang="en-US" b="1"/>
              <a:t>less than the values of </a:t>
            </a:r>
            <a:r>
              <a:rPr lang="en-US" b="1">
                <a:solidFill>
                  <a:schemeClr val="accent6"/>
                </a:solidFill>
              </a:rPr>
              <a:t>all</a:t>
            </a:r>
            <a:r>
              <a:rPr lang="en-US" b="1"/>
              <a:t>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762127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AF6AA5B4-C653-C9AC-0137-3F49C7733AB2}"/>
              </a:ext>
            </a:extLst>
          </p:cNvPr>
          <p:cNvSpPr txBox="1"/>
          <p:nvPr/>
        </p:nvSpPr>
        <p:spPr>
          <a:xfrm>
            <a:off x="3206722" y="291348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5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6" name="TextBox 5">
            <a:extLst>
              <a:ext uri="{FF2B5EF4-FFF2-40B4-BE49-F238E27FC236}">
                <a16:creationId xmlns:a16="http://schemas.microsoft.com/office/drawing/2014/main" id="{FE71AE88-E76B-64A8-0674-BCE1C4501A18}"/>
              </a:ext>
            </a:extLst>
          </p:cNvPr>
          <p:cNvSpPr txBox="1"/>
          <p:nvPr/>
        </p:nvSpPr>
        <p:spPr>
          <a:xfrm>
            <a:off x="2482133" y="3470829"/>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2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7" name="TextBox 6">
            <a:extLst>
              <a:ext uri="{FF2B5EF4-FFF2-40B4-BE49-F238E27FC236}">
                <a16:creationId xmlns:a16="http://schemas.microsoft.com/office/drawing/2014/main" id="{004F700F-C3DB-6362-9CA8-D4F8EBB06023}"/>
              </a:ext>
            </a:extLst>
          </p:cNvPr>
          <p:cNvSpPr txBox="1"/>
          <p:nvPr/>
        </p:nvSpPr>
        <p:spPr>
          <a:xfrm>
            <a:off x="1334808" y="4708847"/>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8" name="TextBox 7">
            <a:extLst>
              <a:ext uri="{FF2B5EF4-FFF2-40B4-BE49-F238E27FC236}">
                <a16:creationId xmlns:a16="http://schemas.microsoft.com/office/drawing/2014/main" id="{CF7E49E5-50E7-DEC4-B7DC-C2753B20ACAC}"/>
              </a:ext>
            </a:extLst>
          </p:cNvPr>
          <p:cNvSpPr txBox="1"/>
          <p:nvPr/>
        </p:nvSpPr>
        <p:spPr>
          <a:xfrm>
            <a:off x="2688107" y="454169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4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9" name="TextBox 8">
            <a:extLst>
              <a:ext uri="{FF2B5EF4-FFF2-40B4-BE49-F238E27FC236}">
                <a16:creationId xmlns:a16="http://schemas.microsoft.com/office/drawing/2014/main" id="{AC046044-49AE-FD6A-FA3D-B9C0CC85E90A}"/>
              </a:ext>
            </a:extLst>
          </p:cNvPr>
          <p:cNvSpPr txBox="1"/>
          <p:nvPr/>
        </p:nvSpPr>
        <p:spPr>
          <a:xfrm>
            <a:off x="6366601" y="2626368"/>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16</a:t>
            </a:r>
          </a:p>
        </p:txBody>
      </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15</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11</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13</a:t>
            </a:r>
          </a:p>
        </p:txBody>
      </p:sp>
    </p:spTree>
    <p:extLst>
      <p:ext uri="{BB962C8B-B14F-4D97-AF65-F5344CB8AC3E}">
        <p14:creationId xmlns:p14="http://schemas.microsoft.com/office/powerpoint/2010/main" val="135139668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16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16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15</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11</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13</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Tree>
    <p:extLst>
      <p:ext uri="{BB962C8B-B14F-4D97-AF65-F5344CB8AC3E}">
        <p14:creationId xmlns:p14="http://schemas.microsoft.com/office/powerpoint/2010/main" val="42539079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solidFill>
                  <a:schemeClr val="bg2">
                    <a:lumMod val="20000"/>
                    <a:lumOff val="80000"/>
                  </a:schemeClr>
                </a:solidFill>
              </a:rPr>
              <a:t>in a </a:t>
            </a:r>
            <a:r>
              <a:rPr lang="en-US" b="1">
                <a:solidFill>
                  <a:schemeClr val="bg2">
                    <a:lumMod val="20000"/>
                    <a:lumOff val="80000"/>
                  </a:schemeClr>
                </a:solidFill>
              </a:rPr>
              <a:t>binary search tree</a:t>
            </a:r>
            <a:r>
              <a:rPr lang="en-US">
                <a:solidFill>
                  <a:schemeClr val="bg2">
                    <a:lumMod val="20000"/>
                    <a:lumOff val="80000"/>
                  </a:schemeClr>
                </a:solidFill>
              </a:rPr>
              <a:t> (</a:t>
            </a:r>
            <a:r>
              <a:rPr lang="en-US" b="1">
                <a:solidFill>
                  <a:schemeClr val="bg2">
                    <a:lumMod val="20000"/>
                    <a:lumOff val="80000"/>
                  </a:schemeClr>
                </a:solidFill>
              </a:rPr>
              <a:t>BST</a:t>
            </a:r>
            <a:r>
              <a:rPr lang="en-US">
                <a:solidFill>
                  <a:schemeClr val="bg2">
                    <a:lumMod val="20000"/>
                    <a:lumOff val="80000"/>
                  </a:schemeClr>
                </a:solidFill>
              </a:rPr>
              <a:t>, sorted binary tree) </a:t>
            </a:r>
            <a:r>
              <a:rPr lang="en-US" sz="2000" b="1"/>
              <a:t>every</a:t>
            </a:r>
            <a:r>
              <a:rPr lang="en-US"/>
              <a:t> </a:t>
            </a:r>
            <a:r>
              <a:rPr lang="en-US">
                <a:solidFill>
                  <a:schemeClr val="bg2">
                    <a:lumMod val="20000"/>
                    <a:lumOff val="80000"/>
                  </a:schemeClr>
                </a:solidFill>
              </a:rPr>
              <a:t>node follows:</a:t>
            </a:r>
            <a:br>
              <a:rPr lang="en-US">
                <a:solidFill>
                  <a:schemeClr val="bg2">
                    <a:lumMod val="20000"/>
                    <a:lumOff val="80000"/>
                  </a:schemeClr>
                </a:solidFill>
              </a:rPr>
            </a:br>
            <a:r>
              <a:rPr lang="en-US">
                <a:solidFill>
                  <a:schemeClr val="bg2">
                    <a:lumMod val="20000"/>
                    <a:lumOff val="80000"/>
                  </a:schemeClr>
                </a:solidFill>
              </a:rPr>
              <a:t>"a node's value is </a:t>
            </a:r>
            <a:r>
              <a:rPr lang="en-US" b="1">
                <a:solidFill>
                  <a:schemeClr val="bg2">
                    <a:lumMod val="20000"/>
                    <a:lumOff val="80000"/>
                  </a:schemeClr>
                </a:solidFill>
              </a:rPr>
              <a:t>greater than the values of </a:t>
            </a:r>
            <a:r>
              <a:rPr lang="en-US" sz="2000" b="1"/>
              <a:t>all</a:t>
            </a:r>
            <a:r>
              <a:rPr lang="en-US" b="1"/>
              <a:t> </a:t>
            </a:r>
            <a:r>
              <a:rPr lang="en-US" b="1">
                <a:solidFill>
                  <a:schemeClr val="bg2">
                    <a:lumMod val="20000"/>
                    <a:lumOff val="80000"/>
                  </a:schemeClr>
                </a:solidFill>
              </a:rPr>
              <a:t>nodes in its left subtree</a:t>
            </a:r>
            <a:br>
              <a:rPr lang="en-US" b="1">
                <a:solidFill>
                  <a:schemeClr val="bg2">
                    <a:lumMod val="20000"/>
                    <a:lumOff val="80000"/>
                  </a:schemeClr>
                </a:solidFill>
              </a:rPr>
            </a:br>
            <a:r>
              <a:rPr lang="en-US">
                <a:solidFill>
                  <a:schemeClr val="bg2">
                    <a:lumMod val="20000"/>
                    <a:lumOff val="80000"/>
                  </a:schemeClr>
                </a:solidFill>
              </a:rPr>
              <a:t>and </a:t>
            </a:r>
            <a:r>
              <a:rPr lang="en-US" b="1">
                <a:solidFill>
                  <a:schemeClr val="bg2">
                    <a:lumMod val="20000"/>
                    <a:lumOff val="80000"/>
                  </a:schemeClr>
                </a:solidFill>
              </a:rPr>
              <a:t>less than the values of </a:t>
            </a:r>
            <a:r>
              <a:rPr lang="en-US" sz="2000" b="1"/>
              <a:t>all</a:t>
            </a:r>
            <a:r>
              <a:rPr lang="en-US" b="1"/>
              <a:t> </a:t>
            </a:r>
            <a:r>
              <a:rPr lang="en-US" b="1">
                <a:solidFill>
                  <a:schemeClr val="bg2">
                    <a:lumMod val="20000"/>
                    <a:lumOff val="80000"/>
                  </a:schemeClr>
                </a:solidFill>
              </a:rPr>
              <a:t>nodes in its right subtree</a:t>
            </a:r>
            <a:r>
              <a:rPr lang="en-US">
                <a:solidFill>
                  <a:schemeClr val="bg2">
                    <a:lumMod val="20000"/>
                    <a:lumOff val="80000"/>
                  </a:schemeClr>
                </a:solidFill>
              </a:rPr>
              <a:t>"</a:t>
            </a:r>
            <a:endParaRPr lang="en-US" b="1">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a:solidFill>
            <a:schemeClr val="bg1"/>
          </a:solidFill>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31573114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0018C1-E88C-A521-446A-6F2F6BFEFFC5}"/>
              </a:ext>
            </a:extLst>
          </p:cNvPr>
          <p:cNvSpPr>
            <a:spLocks noGrp="1"/>
          </p:cNvSpPr>
          <p:nvPr>
            <p:ph type="title"/>
          </p:nvPr>
        </p:nvSpPr>
        <p:spPr/>
        <p:txBody>
          <a:bodyPr/>
          <a:lstStyle/>
          <a:p>
            <a:r>
              <a:rPr lang="en-US"/>
              <a:t>is it a BST?</a:t>
            </a:r>
          </a:p>
        </p:txBody>
      </p:sp>
    </p:spTree>
    <p:extLst>
      <p:ext uri="{BB962C8B-B14F-4D97-AF65-F5344CB8AC3E}">
        <p14:creationId xmlns:p14="http://schemas.microsoft.com/office/powerpoint/2010/main" val="12108962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17A48-ED8C-683E-3311-D345D21105AD}"/>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96FEDA22-40DB-DE90-5326-AD8839BF94FC}"/>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4C3BB5D5-C34B-6275-F81B-8D7E45E2C9BA}"/>
              </a:ext>
            </a:extLst>
          </p:cNvPr>
          <p:cNvSpPr txBox="1"/>
          <p:nvPr/>
        </p:nvSpPr>
        <p:spPr>
          <a:xfrm>
            <a:off x="110684" y="1187573"/>
            <a:ext cx="4213654" cy="1938992"/>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000000"/>
                </a:solidFill>
                <a:effectLst/>
                <a:uLnTx/>
                <a:uFillTx/>
                <a:latin typeface="Arial"/>
                <a:ea typeface="+mn-ea"/>
                <a:cs typeface="+mn-cs"/>
              </a:rPr>
            </a:br>
            <a:br>
              <a:rPr kumimoji="0" lang="en-US" sz="2400" b="0" i="0" u="none" strike="noStrike" kern="1200" cap="none" spc="0" normalizeH="0" baseline="0" noProof="0">
                <a:ln>
                  <a:noFill/>
                </a:ln>
                <a:solidFill>
                  <a:srgbClr val="F92671"/>
                </a:solidFill>
                <a:effectLst/>
                <a:uLnTx/>
                <a:uFillTx/>
                <a:latin typeface="Arial"/>
                <a:ea typeface="+mn-ea"/>
                <a:cs typeface="+mn-cs"/>
              </a:rPr>
            </a:br>
            <a:r>
              <a:rPr kumimoji="0" lang="en-US" sz="2400" b="1" i="0" u="none" strike="noStrike" kern="1200" cap="none" spc="0" normalizeH="0" baseline="0" noProof="0">
                <a:ln>
                  <a:noFill/>
                </a:ln>
                <a:solidFill>
                  <a:srgbClr val="FD971F"/>
                </a:solidFill>
                <a:effectLst/>
                <a:uLnTx/>
                <a:uFillTx/>
                <a:latin typeface="Arial"/>
                <a:ea typeface="+mn-ea"/>
                <a:cs typeface="+mn-cs"/>
              </a:rPr>
              <a:t>Is It A Binary Search Tree</a:t>
            </a:r>
            <a:r>
              <a:rPr kumimoji="0" lang="en-US" sz="2400" b="0" i="0" u="none" strike="noStrike" kern="1200" cap="none" spc="0" normalizeH="0" baseline="0" noProof="0">
                <a:ln>
                  <a:noFill/>
                </a:ln>
                <a:solidFill>
                  <a:srgbClr val="FD971F"/>
                </a:solidFill>
                <a:effectLst/>
                <a:uLnTx/>
                <a:uFillTx/>
                <a:latin typeface="Arial"/>
                <a:ea typeface="+mn-ea"/>
                <a:cs typeface="+mn-cs"/>
              </a:rPr>
              <a:t>?</a:t>
            </a:r>
            <a:br>
              <a:rPr kumimoji="0" lang="en-US" sz="2400" b="0" i="0" u="none" strike="noStrike" kern="1200" cap="none" spc="0" normalizeH="0" baseline="0" noProof="0">
                <a:ln>
                  <a:noFill/>
                </a:ln>
                <a:solidFill>
                  <a:srgbClr val="A6E22E"/>
                </a:solidFill>
                <a:effectLst/>
                <a:uLnTx/>
                <a:uFillTx/>
                <a:latin typeface="Arial"/>
                <a:ea typeface="+mn-ea"/>
                <a:cs typeface="+mn-cs"/>
              </a:rPr>
            </a:br>
            <a:endParaRPr kumimoji="0" lang="en-US" sz="2400" b="0" i="0" u="none" strike="noStrike" kern="1200" cap="none" spc="0" normalizeH="0" baseline="0" noProof="0">
              <a:ln>
                <a:noFill/>
              </a:ln>
              <a:solidFill>
                <a:srgbClr val="A6E22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6E22E"/>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F8F15E13-B47E-A70B-E2C5-01E15D9BFEC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3A3CB4E2-8565-DCC4-4E3D-78D834595B78}"/>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0445F348-2E80-C402-B0E6-A527C3E5D8E4}"/>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2EEAF01D-2721-79FF-EAA4-BD70BA2BBDB1}"/>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0E4C83F3-5822-ECCC-8DB2-9DD0D9DAF067}"/>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77E07D9B-8FD0-ACF1-0EEF-4694B121458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3</a:t>
              </a:r>
            </a:p>
          </p:txBody>
        </p:sp>
      </p:grpSp>
      <p:grpSp>
        <p:nvGrpSpPr>
          <p:cNvPr id="72" name="Group 71">
            <a:extLst>
              <a:ext uri="{FF2B5EF4-FFF2-40B4-BE49-F238E27FC236}">
                <a16:creationId xmlns:a16="http://schemas.microsoft.com/office/drawing/2014/main" id="{FFA8454F-8812-A85D-1DA4-EB9EE0ADEA64}"/>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A029DC93-864C-1287-7AC8-88FEFBE65DC5}"/>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C7C9E678-3EEB-AD0A-AB7A-3112B6E9756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D0EDB083-30E0-E875-F6E4-F403D6E10614}"/>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3339AA82-3B03-5BB3-E45E-E5E48F14FF42}"/>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CD054722-0E89-AF83-D35A-760D9F1A32BF}"/>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64193E17-D184-40B9-FDC1-9486A554FF5B}"/>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3785039A-AB9E-D31E-1F30-0D20E6585C3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5FB4CEFE-A742-1DA2-ECF3-6AE6763E5F74}"/>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ABD0381D-4909-50FC-9232-08104929DAC2}"/>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B870048B-04BD-0CE7-BB74-7272D5962636}"/>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03778ACF-A68C-8B13-FF7A-3F941E2209AE}"/>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5B2095E5-C824-2407-9F36-36BAF8B3347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A85BCFE-C5FF-16BE-79E8-0956C66CB4A0}"/>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3A74E851-27FE-8CE0-E285-3326DF93CEB1}"/>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8C5AD605-6EB4-3B14-4A79-4E4444B91D6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8983CDAB-7171-378A-B1CC-68A55F36189F}"/>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FF48E55B-7A1C-D6CA-4A8F-1DC87A6F9847}"/>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45A07C6D-B508-8FE8-4923-E503A5658BBE}"/>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8CCD93FC-688A-A9C8-9C9B-4D4BEF78B49A}"/>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CD9117A5-7C41-E69F-D9AD-93F9DACD8FCE}"/>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2F1A6EDE-24E8-FFA4-F5EE-154620B311B8}"/>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8B6FC747-A52D-B8C0-A20D-B99283B84B2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4303F1B4-154F-FF36-C12B-92F6B43F6327}"/>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FBA2918F-7FA9-7819-8BE2-32C0DC07E6E8}"/>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91088979-4F95-D873-39F5-07D3EB7D06F3}"/>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6FBC30B8-316F-B9AB-DEA8-EFE768D3B27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D13F7701-5E00-D7DF-F9BE-2BDBA8E01744}"/>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1EE74BE9-AD2B-B4C8-C9A1-7F07274697F0}"/>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55056364-A896-AABD-1F73-6108D7862E72}"/>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65CFB1EF-58D9-9F39-1276-1697C265C805}"/>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072976FA-7F3C-E05E-ACA5-198CFE25C2CE}"/>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520A0C21-F8F0-35A9-36CF-E590D6B5106F}"/>
                </a:ext>
              </a:extLst>
            </p:cNvPr>
            <p:cNvSpPr/>
            <p:nvPr/>
          </p:nvSpPr>
          <p:spPr>
            <a:xfrm>
              <a:off x="7824578" y="160715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BE320544-8CDD-853A-28A6-C1263C8D71F0}"/>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B2C6D8CC-AF27-23B4-D5BA-D4BE14856569}"/>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C77CDBF3-BB58-0601-86B3-E7C7B966B750}"/>
                </a:ext>
              </a:extLst>
            </p:cNvPr>
            <p:cNvSpPr/>
            <p:nvPr/>
          </p:nvSpPr>
          <p:spPr>
            <a:xfrm>
              <a:off x="8135052" y="2679614"/>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107" name="Oval 106">
              <a:extLst>
                <a:ext uri="{FF2B5EF4-FFF2-40B4-BE49-F238E27FC236}">
                  <a16:creationId xmlns:a16="http://schemas.microsoft.com/office/drawing/2014/main" id="{CAABF403-918F-AA35-2996-142D45531E0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81E4A783-DD65-D5CE-CFAE-F9CB0C30C251}"/>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F9C1B7F8-07EE-C7FC-406C-C88004AC63D3}"/>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1FB09EBA-7444-A079-3D0C-AF50CC0D70D5}"/>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530CEE48-E14C-9FD2-2042-19C9E1789C34}"/>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3</a:t>
              </a:r>
            </a:p>
          </p:txBody>
        </p:sp>
        <p:sp>
          <p:nvSpPr>
            <p:cNvPr id="142" name="Oval 141">
              <a:extLst>
                <a:ext uri="{FF2B5EF4-FFF2-40B4-BE49-F238E27FC236}">
                  <a16:creationId xmlns:a16="http://schemas.microsoft.com/office/drawing/2014/main" id="{3C3AFCAF-C9EE-38FA-B8BF-AB8D46039AD4}"/>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76C1F959-4FA9-3D8B-28E9-AAC18A603AC5}"/>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02F654A3-8307-0B45-3894-DDFCC17E9CAF}"/>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9B8EAAF2-F861-769A-0357-41035B2C3624}"/>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46" name="Straight Arrow Connector 145">
              <a:extLst>
                <a:ext uri="{FF2B5EF4-FFF2-40B4-BE49-F238E27FC236}">
                  <a16:creationId xmlns:a16="http://schemas.microsoft.com/office/drawing/2014/main" id="{552F27F3-D58E-628C-0885-65D5CFA4A327}"/>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163" name="TextBox 162">
            <a:extLst>
              <a:ext uri="{FF2B5EF4-FFF2-40B4-BE49-F238E27FC236}">
                <a16:creationId xmlns:a16="http://schemas.microsoft.com/office/drawing/2014/main" id="{8FA1684E-5145-3E11-8A40-8F84D7C2991D}"/>
              </a:ext>
            </a:extLst>
          </p:cNvPr>
          <p:cNvSpPr txBox="1"/>
          <p:nvPr/>
        </p:nvSpPr>
        <p:spPr>
          <a:xfrm>
            <a:off x="94644" y="2464846"/>
            <a:ext cx="4373197" cy="132343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in a </a:t>
            </a:r>
            <a:r>
              <a:rPr kumimoji="0" lang="en-US" sz="1600" b="1" i="0" u="none" strike="noStrike" kern="1200" cap="none" spc="0" normalizeH="0" baseline="0" noProof="0">
                <a:ln>
                  <a:noFill/>
                </a:ln>
                <a:solidFill>
                  <a:srgbClr val="000000"/>
                </a:solidFill>
                <a:effectLst/>
                <a:uLnTx/>
                <a:uFillTx/>
                <a:latin typeface="Arial"/>
                <a:ea typeface="+mn-ea"/>
                <a:cs typeface="+mn-cs"/>
              </a:rPr>
              <a:t>binary search tree</a:t>
            </a:r>
            <a:r>
              <a:rPr kumimoji="0" lang="en-US" sz="1600" b="0" i="0" u="none" strike="noStrike" kern="1200" cap="none" spc="0" normalizeH="0" baseline="0" noProof="0">
                <a:ln>
                  <a:noFill/>
                </a:ln>
                <a:solidFill>
                  <a:srgbClr val="000000"/>
                </a:solidFill>
                <a:effectLst/>
                <a:uLnTx/>
                <a:uFillTx/>
                <a:latin typeface="Arial"/>
                <a:ea typeface="+mn-ea"/>
                <a:cs typeface="+mn-cs"/>
              </a:rPr>
              <a:t> (sorted binary tree) </a:t>
            </a:r>
            <a:r>
              <a:rPr kumimoji="0" lang="en-US" sz="1600" b="1" i="0" u="none" strike="noStrike" kern="1200" cap="none" spc="0" normalizeH="0" baseline="0" noProof="0">
                <a:ln>
                  <a:noFill/>
                </a:ln>
                <a:solidFill>
                  <a:srgbClr val="FD971F"/>
                </a:solidFill>
                <a:effectLst/>
                <a:uLnTx/>
                <a:uFillTx/>
                <a:latin typeface="Arial"/>
                <a:ea typeface="+mn-ea"/>
                <a:cs typeface="+mn-cs"/>
              </a:rPr>
              <a:t>every</a:t>
            </a:r>
            <a:r>
              <a:rPr kumimoji="0" lang="en-US" sz="1600" b="0" i="0" u="none" strike="noStrike" kern="1200" cap="none" spc="0" normalizeH="0" baseline="0" noProof="0">
                <a:ln>
                  <a:noFill/>
                </a:ln>
                <a:solidFill>
                  <a:srgbClr val="000000"/>
                </a:solidFill>
                <a:effectLst/>
                <a:uLnTx/>
                <a:uFillTx/>
                <a:latin typeface="Arial"/>
                <a:ea typeface="+mn-ea"/>
                <a:cs typeface="+mn-cs"/>
              </a:rPr>
              <a:t> node follows:</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"a node's value is </a:t>
            </a:r>
            <a:r>
              <a:rPr kumimoji="0" lang="en-US" sz="1600" b="1" i="0" u="none" strike="noStrike" kern="1200" cap="none" spc="0" normalizeH="0" baseline="0" noProof="0">
                <a:ln>
                  <a:noFill/>
                </a:ln>
                <a:solidFill>
                  <a:srgbClr val="000000"/>
                </a:solidFill>
                <a:effectLst/>
                <a:uLnTx/>
                <a:uFillTx/>
                <a:latin typeface="Arial"/>
                <a:ea typeface="+mn-ea"/>
                <a:cs typeface="+mn-cs"/>
              </a:rPr>
              <a:t>greater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left subtree </a:t>
            </a:r>
            <a:r>
              <a:rPr kumimoji="0" lang="en-US" sz="1600" b="0" i="0" u="none" strike="noStrike" kern="1200" cap="none" spc="0" normalizeH="0" baseline="0" noProof="0">
                <a:ln>
                  <a:noFill/>
                </a:ln>
                <a:solidFill>
                  <a:srgbClr val="000000"/>
                </a:solidFill>
                <a:effectLst/>
                <a:uLnTx/>
                <a:uFillTx/>
                <a:latin typeface="Arial"/>
                <a:ea typeface="+mn-ea"/>
                <a:cs typeface="+mn-cs"/>
              </a:rPr>
              <a:t>and </a:t>
            </a:r>
            <a:r>
              <a:rPr kumimoji="0" lang="en-US" sz="1600" b="1" i="0" u="none" strike="noStrike" kern="1200" cap="none" spc="0" normalizeH="0" baseline="0" noProof="0">
                <a:ln>
                  <a:noFill/>
                </a:ln>
                <a:solidFill>
                  <a:srgbClr val="000000"/>
                </a:solidFill>
                <a:effectLst/>
                <a:uLnTx/>
                <a:uFillTx/>
                <a:latin typeface="Arial"/>
                <a:ea typeface="+mn-ea"/>
                <a:cs typeface="+mn-cs"/>
              </a:rPr>
              <a:t>less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right subtree</a:t>
            </a:r>
            <a:r>
              <a:rPr kumimoji="0" lang="en-US" sz="1600" b="0" i="0" u="none" strike="noStrike" kern="1200" cap="none" spc="0" normalizeH="0" baseline="0" noProof="0">
                <a:ln>
                  <a:noFill/>
                </a:ln>
                <a:solidFill>
                  <a:srgbClr val="000000"/>
                </a:solidFill>
                <a:effectLst/>
                <a:uLnTx/>
                <a:uFillTx/>
                <a:latin typeface="Arial"/>
                <a:ea typeface="+mn-ea"/>
                <a:cs typeface="+mn-cs"/>
              </a:rPr>
              <a:t>"</a:t>
            </a:r>
            <a:endParaRPr kumimoji="0" lang="en-US" sz="1600" b="1" i="0" u="none" strike="noStrike" kern="1200" cap="none" spc="0" normalizeH="0" baseline="0" noProof="0">
              <a:ln>
                <a:noFill/>
              </a:ln>
              <a:solidFill>
                <a:srgbClr val="F2AFBE"/>
              </a:solidFill>
              <a:effectLst/>
              <a:uLnTx/>
              <a:uFillTx/>
              <a:latin typeface="Arial"/>
              <a:ea typeface="+mn-ea"/>
              <a:cs typeface="+mn-cs"/>
            </a:endParaRPr>
          </a:p>
        </p:txBody>
      </p:sp>
    </p:spTree>
    <p:extLst>
      <p:ext uri="{BB962C8B-B14F-4D97-AF65-F5344CB8AC3E}">
        <p14:creationId xmlns:p14="http://schemas.microsoft.com/office/powerpoint/2010/main" val="30038731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CBA2-8082-9B62-7142-C4EBA2DFB9B7}"/>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D81BD7D8-CEBF-3EA3-27E6-F9C8E84E1D46}"/>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CA986217-CEEE-B3B6-F893-C8996BA69DA0}"/>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43151C15-5951-FA2F-1896-B7AEF28333F5}"/>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ECA6BE1B-767D-850A-C884-9B7417DD7BE1}"/>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D585F550-FFD8-6D6F-57B7-38B3304E5415}"/>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977D8447-92E8-4BD4-21C8-9081F9AE5408}"/>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136E8E53-BAEC-582B-A25F-BD65E9F5A850}"/>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3</a:t>
              </a:r>
            </a:p>
          </p:txBody>
        </p:sp>
      </p:grpSp>
      <p:grpSp>
        <p:nvGrpSpPr>
          <p:cNvPr id="72" name="Group 71">
            <a:extLst>
              <a:ext uri="{FF2B5EF4-FFF2-40B4-BE49-F238E27FC236}">
                <a16:creationId xmlns:a16="http://schemas.microsoft.com/office/drawing/2014/main" id="{6D4FC421-F875-AA5E-EC4E-A21B79E84098}"/>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E497DCAA-24EF-60D7-9445-F62874D4DFDB}"/>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D1F378D6-BF5B-AEF0-2DB7-2485CBA34B1B}"/>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3B24A414-E356-A64E-390A-91CDC6957CC4}"/>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CB80579B-2F53-697C-9A01-CAF62F4D7478}"/>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F104A098-CBCB-5C1E-A0F9-5662BB746E41}"/>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971F2FC8-4E6B-048F-FA50-08FE9A74A225}"/>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76F808C1-8B2E-FE61-3A25-DE95007FD7EC}"/>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0DF514D2-1EE7-4344-AA52-A3A50FB4335A}"/>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66C54C9B-4A1A-B639-B303-CA8B004A7F05}"/>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4118B86E-98E6-0A16-AF16-B098BC2D7F5E}"/>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12E6C873-865A-406C-060A-889F04FB01D7}"/>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278B9D31-8394-6048-0E4E-DE17AD22BF1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859B785F-3B9A-ACD7-B5BD-615592E8EE48}"/>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7A8015B9-49E5-00DB-BB42-BEDEC14442FD}"/>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9CD42FD4-5255-FAB5-04BB-FE73BF222B33}"/>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BFA40BA1-D1F2-46C2-D9BA-5D291DA97D48}"/>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0971E1A9-F8AE-FB70-B270-BBDF7D286AFE}"/>
                </a:ext>
              </a:extLst>
            </p:cNvPr>
            <p:cNvSpPr/>
            <p:nvPr/>
          </p:nvSpPr>
          <p:spPr>
            <a:xfrm>
              <a:off x="6984428" y="4307409"/>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AB831A9C-53F0-53D3-00DE-E86AFFD9DD86}"/>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280B11A4-CF15-2CC2-730D-55A6DCB41310}"/>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619A5512-A1AE-8B42-6CB3-528A67D0E545}"/>
                </a:ext>
              </a:extLst>
            </p:cNvPr>
            <p:cNvSpPr/>
            <p:nvPr/>
          </p:nvSpPr>
          <p:spPr>
            <a:xfrm>
              <a:off x="6360516" y="5420402"/>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7311526F-9FB4-E388-1C71-2C1739C53534}"/>
                </a:ext>
              </a:extLst>
            </p:cNvPr>
            <p:cNvSpPr/>
            <p:nvPr/>
          </p:nvSpPr>
          <p:spPr>
            <a:xfrm>
              <a:off x="7516971"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FC736330-5081-B7A9-4FC2-F098DC5E9B7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125FA814-EE54-CE26-7BF8-F53B70C353EE}"/>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385B7114-0E56-EBF5-BFEE-0EE998B6F5C2}"/>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6BC8F7E6-A7C3-8FA5-BB7E-A36AAFF963B1}"/>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443DA722-57B4-8BBE-A3B9-A10E14CA6047}"/>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B743C724-9B9B-659C-5D84-290AE2DE20D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C147D5CF-9508-79D8-4A06-A3118578A4C3}"/>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AD846133-CAA5-45C2-D16B-50737DF11CED}"/>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6CCA1FF0-8C5C-4223-72E4-3F77F702F524}"/>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2CD4C813-2F73-69EF-68B6-B2BDD9C63161}"/>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E171B274-1007-4CDB-10CB-27922BA9F003}"/>
                </a:ext>
              </a:extLst>
            </p:cNvPr>
            <p:cNvSpPr/>
            <p:nvPr/>
          </p:nvSpPr>
          <p:spPr>
            <a:xfrm>
              <a:off x="7824578" y="1607150"/>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C896F6B5-EDC6-57A2-11E8-433FD2AFAA25}"/>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AF0927BF-D7DF-74A1-BEED-6AFE50B900FB}"/>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7B85ECBB-4188-5865-94BB-77E0E6F87ECC}"/>
                </a:ext>
              </a:extLst>
            </p:cNvPr>
            <p:cNvSpPr/>
            <p:nvPr/>
          </p:nvSpPr>
          <p:spPr>
            <a:xfrm>
              <a:off x="8135052" y="2679614"/>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107" name="Oval 106">
              <a:extLst>
                <a:ext uri="{FF2B5EF4-FFF2-40B4-BE49-F238E27FC236}">
                  <a16:creationId xmlns:a16="http://schemas.microsoft.com/office/drawing/2014/main" id="{F6CDCF11-E8B7-96E0-B5DF-9A7421AB7C28}"/>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E24AB89F-CF12-8247-EE51-5EBA348BF915}"/>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581C9E0C-0D25-8A1F-10F6-F95448E9A81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BA8A33DB-6E25-3BB2-0469-5473AC5A669B}"/>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312CE0D0-89C6-BD9E-72CD-E79383CEE4E1}"/>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3</a:t>
              </a:r>
            </a:p>
          </p:txBody>
        </p:sp>
        <p:sp>
          <p:nvSpPr>
            <p:cNvPr id="142" name="Oval 141">
              <a:extLst>
                <a:ext uri="{FF2B5EF4-FFF2-40B4-BE49-F238E27FC236}">
                  <a16:creationId xmlns:a16="http://schemas.microsoft.com/office/drawing/2014/main" id="{7FC83EAC-EEDA-3716-6C64-DE9EF718C715}"/>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6D5A8B64-7495-09B1-5E39-404BC16B9715}"/>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DD931E5B-9A30-7FFE-82E0-18FAD42E3057}"/>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C7547FAB-837E-BF98-89E4-FF0B47552387}"/>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46" name="Straight Arrow Connector 145">
              <a:extLst>
                <a:ext uri="{FF2B5EF4-FFF2-40B4-BE49-F238E27FC236}">
                  <a16:creationId xmlns:a16="http://schemas.microsoft.com/office/drawing/2014/main" id="{7743CCE6-1978-B883-6B38-CE62391FAFF7}"/>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4FD8140E-CBCC-AAAD-9C3F-28C5A5C9056E}"/>
              </a:ext>
            </a:extLst>
          </p:cNvPr>
          <p:cNvSpPr txBox="1"/>
          <p:nvPr/>
        </p:nvSpPr>
        <p:spPr>
          <a:xfrm>
            <a:off x="94644" y="2464846"/>
            <a:ext cx="4373197" cy="132343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in a </a:t>
            </a:r>
            <a:r>
              <a:rPr kumimoji="0" lang="en-US" sz="1600" b="1" i="0" u="none" strike="noStrike" kern="1200" cap="none" spc="0" normalizeH="0" baseline="0" noProof="0">
                <a:ln>
                  <a:noFill/>
                </a:ln>
                <a:solidFill>
                  <a:srgbClr val="000000"/>
                </a:solidFill>
                <a:effectLst/>
                <a:uLnTx/>
                <a:uFillTx/>
                <a:latin typeface="Arial"/>
                <a:ea typeface="+mn-ea"/>
                <a:cs typeface="+mn-cs"/>
              </a:rPr>
              <a:t>binary search tree</a:t>
            </a:r>
            <a:r>
              <a:rPr kumimoji="0" lang="en-US" sz="1600" b="0" i="0" u="none" strike="noStrike" kern="1200" cap="none" spc="0" normalizeH="0" baseline="0" noProof="0">
                <a:ln>
                  <a:noFill/>
                </a:ln>
                <a:solidFill>
                  <a:srgbClr val="000000"/>
                </a:solidFill>
                <a:effectLst/>
                <a:uLnTx/>
                <a:uFillTx/>
                <a:latin typeface="Arial"/>
                <a:ea typeface="+mn-ea"/>
                <a:cs typeface="+mn-cs"/>
              </a:rPr>
              <a:t> (sorted binary tree) </a:t>
            </a:r>
            <a:r>
              <a:rPr kumimoji="0" lang="en-US" sz="1600" b="1" i="0" u="none" strike="noStrike" kern="1200" cap="none" spc="0" normalizeH="0" baseline="0" noProof="0">
                <a:ln>
                  <a:noFill/>
                </a:ln>
                <a:solidFill>
                  <a:srgbClr val="FD971F"/>
                </a:solidFill>
                <a:effectLst/>
                <a:uLnTx/>
                <a:uFillTx/>
                <a:latin typeface="Arial"/>
                <a:ea typeface="+mn-ea"/>
                <a:cs typeface="+mn-cs"/>
              </a:rPr>
              <a:t>every</a:t>
            </a:r>
            <a:r>
              <a:rPr kumimoji="0" lang="en-US" sz="1600" b="0" i="0" u="none" strike="noStrike" kern="1200" cap="none" spc="0" normalizeH="0" baseline="0" noProof="0">
                <a:ln>
                  <a:noFill/>
                </a:ln>
                <a:solidFill>
                  <a:srgbClr val="000000"/>
                </a:solidFill>
                <a:effectLst/>
                <a:uLnTx/>
                <a:uFillTx/>
                <a:latin typeface="Arial"/>
                <a:ea typeface="+mn-ea"/>
                <a:cs typeface="+mn-cs"/>
              </a:rPr>
              <a:t> node follows:</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"a node's value is </a:t>
            </a:r>
            <a:r>
              <a:rPr kumimoji="0" lang="en-US" sz="1600" b="1" i="0" u="none" strike="noStrike" kern="1200" cap="none" spc="0" normalizeH="0" baseline="0" noProof="0">
                <a:ln>
                  <a:noFill/>
                </a:ln>
                <a:solidFill>
                  <a:srgbClr val="000000"/>
                </a:solidFill>
                <a:effectLst/>
                <a:uLnTx/>
                <a:uFillTx/>
                <a:latin typeface="Arial"/>
                <a:ea typeface="+mn-ea"/>
                <a:cs typeface="+mn-cs"/>
              </a:rPr>
              <a:t>greater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left subtree </a:t>
            </a:r>
            <a:r>
              <a:rPr kumimoji="0" lang="en-US" sz="1600" b="0" i="0" u="none" strike="noStrike" kern="1200" cap="none" spc="0" normalizeH="0" baseline="0" noProof="0">
                <a:ln>
                  <a:noFill/>
                </a:ln>
                <a:solidFill>
                  <a:srgbClr val="000000"/>
                </a:solidFill>
                <a:effectLst/>
                <a:uLnTx/>
                <a:uFillTx/>
                <a:latin typeface="Arial"/>
                <a:ea typeface="+mn-ea"/>
                <a:cs typeface="+mn-cs"/>
              </a:rPr>
              <a:t>and </a:t>
            </a:r>
            <a:r>
              <a:rPr kumimoji="0" lang="en-US" sz="1600" b="1" i="0" u="none" strike="noStrike" kern="1200" cap="none" spc="0" normalizeH="0" baseline="0" noProof="0">
                <a:ln>
                  <a:noFill/>
                </a:ln>
                <a:solidFill>
                  <a:srgbClr val="000000"/>
                </a:solidFill>
                <a:effectLst/>
                <a:uLnTx/>
                <a:uFillTx/>
                <a:latin typeface="Arial"/>
                <a:ea typeface="+mn-ea"/>
                <a:cs typeface="+mn-cs"/>
              </a:rPr>
              <a:t>less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right subtree</a:t>
            </a:r>
            <a:r>
              <a:rPr kumimoji="0" lang="en-US" sz="1600" b="0" i="0" u="none" strike="noStrike" kern="1200" cap="none" spc="0" normalizeH="0" baseline="0" noProof="0">
                <a:ln>
                  <a:noFill/>
                </a:ln>
                <a:solidFill>
                  <a:srgbClr val="000000"/>
                </a:solidFill>
                <a:effectLst/>
                <a:uLnTx/>
                <a:uFillTx/>
                <a:latin typeface="Arial"/>
                <a:ea typeface="+mn-ea"/>
                <a:cs typeface="+mn-cs"/>
              </a:rPr>
              <a:t>"</a:t>
            </a:r>
            <a:endParaRPr kumimoji="0" lang="en-US" sz="1600" b="1" i="0" u="none" strike="noStrike" kern="1200" cap="none" spc="0" normalizeH="0" baseline="0" noProof="0">
              <a:ln>
                <a:noFill/>
              </a:ln>
              <a:solidFill>
                <a:srgbClr val="F2AFBE"/>
              </a:solidFill>
              <a:effectLst/>
              <a:uLnTx/>
              <a:uFillTx/>
              <a:latin typeface="Arial"/>
              <a:ea typeface="+mn-ea"/>
              <a:cs typeface="+mn-cs"/>
            </a:endParaRPr>
          </a:p>
        </p:txBody>
      </p:sp>
    </p:spTree>
    <p:extLst>
      <p:ext uri="{BB962C8B-B14F-4D97-AF65-F5344CB8AC3E}">
        <p14:creationId xmlns:p14="http://schemas.microsoft.com/office/powerpoint/2010/main" val="89306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4763-0399-9DD2-8DA9-A7F0B4096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2C374-0282-1FEC-D252-46B384A4EBEB}"/>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3247AD7B-0BF9-F491-EF82-17A8C21D4835}"/>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interface</a:t>
            </a:r>
            <a:r>
              <a:rPr lang="en-US" sz="1400">
                <a:effectLst/>
                <a:latin typeface="Menlo" panose="020B0609030804020204" pitchFamily="49" charset="0"/>
              </a:rPr>
              <a:t> Collection&lt;E&gt; </a:t>
            </a:r>
            <a:r>
              <a:rPr lang="en-US" sz="1400" b="1">
                <a:solidFill>
                  <a:srgbClr val="7F0055"/>
                </a:solidFill>
                <a:effectLst/>
                <a:latin typeface="Menlo" panose="020B0609030804020204" pitchFamily="49" charset="0"/>
              </a:rPr>
              <a:t>extends</a:t>
            </a:r>
            <a:r>
              <a:rPr lang="en-US" sz="1400">
                <a:effectLst/>
                <a:latin typeface="Menlo" panose="020B0609030804020204" pitchFamily="49" charset="0"/>
              </a:rPr>
              <a:t> Iterable&lt;E&gt; {</a:t>
            </a:r>
          </a:p>
        </p:txBody>
      </p:sp>
    </p:spTree>
    <p:extLst>
      <p:ext uri="{BB962C8B-B14F-4D97-AF65-F5344CB8AC3E}">
        <p14:creationId xmlns:p14="http://schemas.microsoft.com/office/powerpoint/2010/main" val="24582421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binary search tree)</a:t>
            </a:r>
            <a:endParaRPr lang="en-US"/>
          </a:p>
        </p:txBody>
      </p:sp>
    </p:spTree>
    <p:extLst>
      <p:ext uri="{BB962C8B-B14F-4D97-AF65-F5344CB8AC3E}">
        <p14:creationId xmlns:p14="http://schemas.microsoft.com/office/powerpoint/2010/main" val="42628202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a BST in half" over and over</a:t>
            </a:r>
          </a:p>
          <a:p>
            <a:pPr lvl="1"/>
            <a:r>
              <a:rPr lang="en-US" b="1"/>
              <a:t>binary search only works when the binary tree is sorted</a:t>
            </a:r>
            <a:br>
              <a:rPr lang="en-US" b="1"/>
            </a:br>
            <a:r>
              <a:rPr lang="en-US" b="1"/>
              <a:t>(is a binary search tree)</a:t>
            </a:r>
          </a:p>
          <a:p>
            <a:pPr lvl="1"/>
            <a:r>
              <a:rPr lang="en-US"/>
              <a:t>binary search is </a:t>
            </a:r>
            <a:r>
              <a:rPr lang="en-US" b="1"/>
              <a:t>O(log n)</a:t>
            </a:r>
            <a:r>
              <a:rPr lang="en-US"/>
              <a:t> if the tree is "balanced"</a:t>
            </a:r>
            <a:r>
              <a:rPr lang="en-US" b="1"/>
              <a:t> </a:t>
            </a:r>
            <a:r>
              <a:rPr lang="en-US"/>
              <a:t>🙂</a:t>
            </a:r>
          </a:p>
          <a:p>
            <a:pPr lvl="2"/>
            <a:r>
              <a:rPr lang="en-US" b="1">
                <a:solidFill>
                  <a:schemeClr val="bg2">
                    <a:lumMod val="60000"/>
                    <a:lumOff val="40000"/>
                  </a:schemeClr>
                </a:solidFill>
              </a:rPr>
              <a:t>balanced</a:t>
            </a:r>
            <a:r>
              <a:rPr lang="en-US">
                <a:solidFill>
                  <a:schemeClr val="bg2">
                    <a:lumMod val="60000"/>
                    <a:lumOff val="40000"/>
                  </a:schemeClr>
                </a:solidFill>
              </a:rPr>
              <a:t> means each node's children are similar in height</a:t>
            </a:r>
            <a:br>
              <a:rPr lang="en-US" b="1">
                <a:solidFill>
                  <a:schemeClr val="bg2">
                    <a:lumMod val="60000"/>
                    <a:lumOff val="40000"/>
                  </a:schemeClr>
                </a:solidFill>
              </a:rPr>
            </a:br>
            <a:r>
              <a:rPr lang="en-US">
                <a:solidFill>
                  <a:schemeClr val="bg2">
                    <a:lumMod val="60000"/>
                    <a:lumOff val="40000"/>
                  </a:schemeClr>
                </a:solidFill>
              </a:rPr>
              <a:t>(intuitive understanding of this is sufficient; will discuss more on Fri)</a:t>
            </a:r>
          </a:p>
        </p:txBody>
      </p:sp>
      <p:grpSp>
        <p:nvGrpSpPr>
          <p:cNvPr id="72" name="Group 71">
            <a:extLst>
              <a:ext uri="{FF2B5EF4-FFF2-40B4-BE49-F238E27FC236}">
                <a16:creationId xmlns:a16="http://schemas.microsoft.com/office/drawing/2014/main" id="{EA0BBBB7-98CF-AB8D-06C5-3DD847CAEE41}"/>
              </a:ext>
            </a:extLst>
          </p:cNvPr>
          <p:cNvGrpSpPr/>
          <p:nvPr/>
        </p:nvGrpSpPr>
        <p:grpSpPr>
          <a:xfrm>
            <a:off x="1251109" y="3003922"/>
            <a:ext cx="3160312" cy="1898654"/>
            <a:chOff x="1251109" y="3003922"/>
            <a:chExt cx="3160312" cy="1898654"/>
          </a:xfrm>
        </p:grpSpPr>
        <p:grpSp>
          <p:nvGrpSpPr>
            <p:cNvPr id="36" name="Group 35">
              <a:extLst>
                <a:ext uri="{FF2B5EF4-FFF2-40B4-BE49-F238E27FC236}">
                  <a16:creationId xmlns:a16="http://schemas.microsoft.com/office/drawing/2014/main" id="{C4058523-5F9F-9177-102D-57F38804B03E}"/>
                </a:ext>
              </a:extLst>
            </p:cNvPr>
            <p:cNvGrpSpPr/>
            <p:nvPr/>
          </p:nvGrpSpPr>
          <p:grpSpPr>
            <a:xfrm>
              <a:off x="1251109" y="3003922"/>
              <a:ext cx="3160312" cy="1393868"/>
              <a:chOff x="1726685" y="2227592"/>
              <a:chExt cx="8727105" cy="3849125"/>
            </a:xfrm>
          </p:grpSpPr>
          <p:cxnSp>
            <p:nvCxnSpPr>
              <p:cNvPr id="37" name="Straight Arrow Connector 36">
                <a:extLst>
                  <a:ext uri="{FF2B5EF4-FFF2-40B4-BE49-F238E27FC236}">
                    <a16:creationId xmlns:a16="http://schemas.microsoft.com/office/drawing/2014/main" id="{34677789-20A8-385D-298C-63A640124469}"/>
                  </a:ext>
                </a:extLst>
              </p:cNvPr>
              <p:cNvCxnSpPr>
                <a:cxnSpLocks/>
                <a:stCxn id="39" idx="3"/>
                <a:endCxn id="40"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E22763-5C90-E277-E2DB-0D723960C9CD}"/>
                  </a:ext>
                </a:extLst>
              </p:cNvPr>
              <p:cNvCxnSpPr>
                <a:cxnSpLocks/>
                <a:stCxn id="39" idx="5"/>
                <a:endCxn id="45" idx="0"/>
              </p:cNvCxnSpPr>
              <p:nvPr/>
            </p:nvCxnSpPr>
            <p:spPr>
              <a:xfrm>
                <a:off x="403959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39" name="Oval 38">
                <a:extLst>
                  <a:ext uri="{FF2B5EF4-FFF2-40B4-BE49-F238E27FC236}">
                    <a16:creationId xmlns:a16="http://schemas.microsoft.com/office/drawing/2014/main" id="{0154FABE-BB43-B2B8-FF16-38FEC6F6F425}"/>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40" name="Oval 39">
                <a:extLst>
                  <a:ext uri="{FF2B5EF4-FFF2-40B4-BE49-F238E27FC236}">
                    <a16:creationId xmlns:a16="http://schemas.microsoft.com/office/drawing/2014/main" id="{1D3412BB-C8D7-91B8-853F-03E2295F88D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41" name="Straight Arrow Connector 40">
                <a:extLst>
                  <a:ext uri="{FF2B5EF4-FFF2-40B4-BE49-F238E27FC236}">
                    <a16:creationId xmlns:a16="http://schemas.microsoft.com/office/drawing/2014/main" id="{FCB213D0-5F21-BD61-9AC0-048ECFBF46A2}"/>
                  </a:ext>
                </a:extLst>
              </p:cNvPr>
              <p:cNvCxnSpPr>
                <a:cxnSpLocks/>
                <a:stCxn id="40" idx="3"/>
                <a:endCxn id="43"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3" name="Oval 42">
                <a:extLst>
                  <a:ext uri="{FF2B5EF4-FFF2-40B4-BE49-F238E27FC236}">
                    <a16:creationId xmlns:a16="http://schemas.microsoft.com/office/drawing/2014/main" id="{C3818DDB-A73A-7CAB-CE08-682B7FBC687C}"/>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45" name="Oval 44">
                <a:extLst>
                  <a:ext uri="{FF2B5EF4-FFF2-40B4-BE49-F238E27FC236}">
                    <a16:creationId xmlns:a16="http://schemas.microsoft.com/office/drawing/2014/main" id="{301BC637-7D88-48B5-46A8-F4DE927515E9}"/>
                  </a:ext>
                </a:extLst>
              </p:cNvPr>
              <p:cNvSpPr/>
              <p:nvPr/>
            </p:nvSpPr>
            <p:spPr>
              <a:xfrm>
                <a:off x="4663506"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46" name="Straight Arrow Connector 45">
                <a:extLst>
                  <a:ext uri="{FF2B5EF4-FFF2-40B4-BE49-F238E27FC236}">
                    <a16:creationId xmlns:a16="http://schemas.microsoft.com/office/drawing/2014/main" id="{7DB51BF8-FED8-9904-D293-17F1259CB1B7}"/>
                  </a:ext>
                </a:extLst>
              </p:cNvPr>
              <p:cNvCxnSpPr>
                <a:cxnSpLocks/>
                <a:stCxn id="45" idx="3"/>
                <a:endCxn id="48" idx="0"/>
              </p:cNvCxnSpPr>
              <p:nvPr/>
            </p:nvCxnSpPr>
            <p:spPr>
              <a:xfrm flipH="1">
                <a:off x="4351550"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3DF934E0-ACD7-BEF2-4875-CFE50C44B409}"/>
                  </a:ext>
                </a:extLst>
              </p:cNvPr>
              <p:cNvCxnSpPr>
                <a:cxnSpLocks/>
                <a:stCxn id="45" idx="5"/>
                <a:endCxn id="49" idx="0"/>
              </p:cNvCxnSpPr>
              <p:nvPr/>
            </p:nvCxnSpPr>
            <p:spPr>
              <a:xfrm>
                <a:off x="5196049"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8" name="Oval 47">
                <a:extLst>
                  <a:ext uri="{FF2B5EF4-FFF2-40B4-BE49-F238E27FC236}">
                    <a16:creationId xmlns:a16="http://schemas.microsoft.com/office/drawing/2014/main" id="{35BBB2B1-51BB-89C4-5195-99CA97257930}"/>
                  </a:ext>
                </a:extLst>
              </p:cNvPr>
              <p:cNvSpPr/>
              <p:nvPr/>
            </p:nvSpPr>
            <p:spPr>
              <a:xfrm>
                <a:off x="4039594"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49" name="Oval 48">
                <a:extLst>
                  <a:ext uri="{FF2B5EF4-FFF2-40B4-BE49-F238E27FC236}">
                    <a16:creationId xmlns:a16="http://schemas.microsoft.com/office/drawing/2014/main" id="{E23A8118-3F82-A167-4E39-E29B098BB2CA}"/>
                  </a:ext>
                </a:extLst>
              </p:cNvPr>
              <p:cNvSpPr/>
              <p:nvPr/>
            </p:nvSpPr>
            <p:spPr>
              <a:xfrm>
                <a:off x="5196049"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50" name="Straight Arrow Connector 49">
                <a:extLst>
                  <a:ext uri="{FF2B5EF4-FFF2-40B4-BE49-F238E27FC236}">
                    <a16:creationId xmlns:a16="http://schemas.microsoft.com/office/drawing/2014/main" id="{3173992B-D7C2-CA8E-F82F-AAE3D6A620A2}"/>
                  </a:ext>
                </a:extLst>
              </p:cNvPr>
              <p:cNvCxnSpPr>
                <a:cxnSpLocks/>
                <a:stCxn id="52" idx="3"/>
                <a:endCxn id="53" idx="0"/>
              </p:cNvCxnSpPr>
              <p:nvPr/>
            </p:nvCxnSpPr>
            <p:spPr>
              <a:xfrm flipH="1">
                <a:off x="729638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CD5C904D-2E05-50FD-ED34-1C4C55115F36}"/>
                  </a:ext>
                </a:extLst>
              </p:cNvPr>
              <p:cNvCxnSpPr>
                <a:cxnSpLocks/>
                <a:stCxn id="52" idx="5"/>
                <a:endCxn id="56" idx="0"/>
              </p:cNvCxnSpPr>
              <p:nvPr/>
            </p:nvCxnSpPr>
            <p:spPr>
              <a:xfrm>
                <a:off x="8673425"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2" name="Oval 51">
                <a:extLst>
                  <a:ext uri="{FF2B5EF4-FFF2-40B4-BE49-F238E27FC236}">
                    <a16:creationId xmlns:a16="http://schemas.microsoft.com/office/drawing/2014/main" id="{F7BCBB31-94C1-5476-6106-B3032D015556}"/>
                  </a:ext>
                </a:extLst>
              </p:cNvPr>
              <p:cNvSpPr/>
              <p:nvPr/>
            </p:nvSpPr>
            <p:spPr>
              <a:xfrm>
                <a:off x="8140883"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53" name="Oval 52">
                <a:extLst>
                  <a:ext uri="{FF2B5EF4-FFF2-40B4-BE49-F238E27FC236}">
                    <a16:creationId xmlns:a16="http://schemas.microsoft.com/office/drawing/2014/main" id="{4B73249D-0A67-2AE7-0AEB-FA57A8E31716}"/>
                  </a:ext>
                </a:extLst>
              </p:cNvPr>
              <p:cNvSpPr/>
              <p:nvPr/>
            </p:nvSpPr>
            <p:spPr>
              <a:xfrm>
                <a:off x="6984428"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54" name="Straight Arrow Connector 53">
                <a:extLst>
                  <a:ext uri="{FF2B5EF4-FFF2-40B4-BE49-F238E27FC236}">
                    <a16:creationId xmlns:a16="http://schemas.microsoft.com/office/drawing/2014/main" id="{A2E2331D-F692-13A3-501E-4AC40224B191}"/>
                  </a:ext>
                </a:extLst>
              </p:cNvPr>
              <p:cNvCxnSpPr>
                <a:cxnSpLocks/>
                <a:endCxn id="55" idx="0"/>
              </p:cNvCxnSpPr>
              <p:nvPr/>
            </p:nvCxnSpPr>
            <p:spPr>
              <a:xfrm flipH="1">
                <a:off x="8985379" y="4872354"/>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5" name="Oval 54">
                <a:extLst>
                  <a:ext uri="{FF2B5EF4-FFF2-40B4-BE49-F238E27FC236}">
                    <a16:creationId xmlns:a16="http://schemas.microsoft.com/office/drawing/2014/main" id="{7347E7DB-7313-02CC-3626-E80825EEDA59}"/>
                  </a:ext>
                </a:extLst>
              </p:cNvPr>
              <p:cNvSpPr/>
              <p:nvPr/>
            </p:nvSpPr>
            <p:spPr>
              <a:xfrm>
                <a:off x="8673424" y="5452804"/>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56" name="Oval 55">
                <a:extLst>
                  <a:ext uri="{FF2B5EF4-FFF2-40B4-BE49-F238E27FC236}">
                    <a16:creationId xmlns:a16="http://schemas.microsoft.com/office/drawing/2014/main" id="{13F5FA11-506F-3378-43A0-ACE6F9EE8B35}"/>
                  </a:ext>
                </a:extLst>
              </p:cNvPr>
              <p:cNvSpPr/>
              <p:nvPr/>
            </p:nvSpPr>
            <p:spPr>
              <a:xfrm>
                <a:off x="929733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57" name="Oval 56">
                <a:extLst>
                  <a:ext uri="{FF2B5EF4-FFF2-40B4-BE49-F238E27FC236}">
                    <a16:creationId xmlns:a16="http://schemas.microsoft.com/office/drawing/2014/main" id="{7956AB1C-C739-8ACF-47BF-2359C57C0C8E}"/>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4CDBFF88-F886-2DEB-D753-030834C3FF0D}"/>
                  </a:ext>
                </a:extLst>
              </p:cNvPr>
              <p:cNvCxnSpPr>
                <a:cxnSpLocks/>
                <a:stCxn id="57" idx="3"/>
                <a:endCxn id="39"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4FE702CE-30EA-CC64-C2C8-1C452BE1F1E7}"/>
                  </a:ext>
                </a:extLst>
              </p:cNvPr>
              <p:cNvCxnSpPr>
                <a:cxnSpLocks/>
                <a:stCxn id="57" idx="5"/>
                <a:endCxn id="52" idx="1"/>
              </p:cNvCxnSpPr>
              <p:nvPr/>
            </p:nvCxnSpPr>
            <p:spPr>
              <a:xfrm>
                <a:off x="6316586" y="2758434"/>
                <a:ext cx="1915667"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68" name="Straight Arrow Connector 67">
                <a:extLst>
                  <a:ext uri="{FF2B5EF4-FFF2-40B4-BE49-F238E27FC236}">
                    <a16:creationId xmlns:a16="http://schemas.microsoft.com/office/drawing/2014/main" id="{0AE5EF18-FE55-B43F-480F-5F307758013B}"/>
                  </a:ext>
                </a:extLst>
              </p:cNvPr>
              <p:cNvCxnSpPr>
                <a:cxnSpLocks/>
                <a:endCxn id="69" idx="0"/>
              </p:cNvCxnSpPr>
              <p:nvPr/>
            </p:nvCxnSpPr>
            <p:spPr>
              <a:xfrm>
                <a:off x="9829877"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9" name="Oval 68">
                <a:extLst>
                  <a:ext uri="{FF2B5EF4-FFF2-40B4-BE49-F238E27FC236}">
                    <a16:creationId xmlns:a16="http://schemas.microsoft.com/office/drawing/2014/main" id="{A9621530-35F0-FCA8-6392-AD5FB1D92772}"/>
                  </a:ext>
                </a:extLst>
              </p:cNvPr>
              <p:cNvSpPr/>
              <p:nvPr/>
            </p:nvSpPr>
            <p:spPr>
              <a:xfrm>
                <a:off x="9829877"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grpSp>
        <p:sp>
          <p:nvSpPr>
            <p:cNvPr id="70" name="TextBox 69">
              <a:extLst>
                <a:ext uri="{FF2B5EF4-FFF2-40B4-BE49-F238E27FC236}">
                  <a16:creationId xmlns:a16="http://schemas.microsoft.com/office/drawing/2014/main" id="{BD585380-CD7B-49B7-21C4-E4585139046A}"/>
                </a:ext>
              </a:extLst>
            </p:cNvPr>
            <p:cNvSpPr txBox="1"/>
            <p:nvPr/>
          </p:nvSpPr>
          <p:spPr>
            <a:xfrm>
              <a:off x="1561529" y="4533244"/>
              <a:ext cx="25525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lumMod val="60000"/>
                      <a:lumOff val="40000"/>
                    </a:srgbClr>
                  </a:solidFill>
                  <a:effectLst/>
                  <a:uLnTx/>
                  <a:uFillTx/>
                  <a:latin typeface="Arial"/>
                  <a:ea typeface="+mn-ea"/>
                  <a:cs typeface="+mn-cs"/>
                </a:rPr>
                <a:t>balanced</a:t>
              </a:r>
            </a:p>
          </p:txBody>
        </p:sp>
      </p:grpSp>
      <p:grpSp>
        <p:nvGrpSpPr>
          <p:cNvPr id="73" name="Group 72">
            <a:extLst>
              <a:ext uri="{FF2B5EF4-FFF2-40B4-BE49-F238E27FC236}">
                <a16:creationId xmlns:a16="http://schemas.microsoft.com/office/drawing/2014/main" id="{C733E29F-7DCF-DD7F-E97B-FDD3E8659D0F}"/>
              </a:ext>
            </a:extLst>
          </p:cNvPr>
          <p:cNvGrpSpPr/>
          <p:nvPr/>
        </p:nvGrpSpPr>
        <p:grpSpPr>
          <a:xfrm>
            <a:off x="4795002" y="3003922"/>
            <a:ext cx="2552570" cy="1942658"/>
            <a:chOff x="4795002" y="3003922"/>
            <a:chExt cx="2552570" cy="1942658"/>
          </a:xfrm>
        </p:grpSpPr>
        <p:grpSp>
          <p:nvGrpSpPr>
            <p:cNvPr id="60" name="Group 59">
              <a:extLst>
                <a:ext uri="{FF2B5EF4-FFF2-40B4-BE49-F238E27FC236}">
                  <a16:creationId xmlns:a16="http://schemas.microsoft.com/office/drawing/2014/main" id="{69DEE8CE-6912-3223-7390-2CCA05CAB689}"/>
                </a:ext>
              </a:extLst>
            </p:cNvPr>
            <p:cNvGrpSpPr/>
            <p:nvPr/>
          </p:nvGrpSpPr>
          <p:grpSpPr>
            <a:xfrm>
              <a:off x="5200635" y="3003922"/>
              <a:ext cx="1695210" cy="1382134"/>
              <a:chOff x="1726685" y="2227592"/>
              <a:chExt cx="4681271" cy="3816722"/>
            </a:xfrm>
          </p:grpSpPr>
          <p:cxnSp>
            <p:nvCxnSpPr>
              <p:cNvPr id="61" name="Straight Arrow Connector 60">
                <a:extLst>
                  <a:ext uri="{FF2B5EF4-FFF2-40B4-BE49-F238E27FC236}">
                    <a16:creationId xmlns:a16="http://schemas.microsoft.com/office/drawing/2014/main" id="{4376700F-F8FA-6FD7-CBA1-78E764B4D3BC}"/>
                  </a:ext>
                </a:extLst>
              </p:cNvPr>
              <p:cNvCxnSpPr>
                <a:cxnSpLocks/>
                <a:stCxn id="62" idx="3"/>
                <a:endCxn id="63"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2" name="Oval 61">
                <a:extLst>
                  <a:ext uri="{FF2B5EF4-FFF2-40B4-BE49-F238E27FC236}">
                    <a16:creationId xmlns:a16="http://schemas.microsoft.com/office/drawing/2014/main" id="{A01198BF-942A-2131-E7D0-AA0A8187DFD3}"/>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63" name="Oval 62">
                <a:extLst>
                  <a:ext uri="{FF2B5EF4-FFF2-40B4-BE49-F238E27FC236}">
                    <a16:creationId xmlns:a16="http://schemas.microsoft.com/office/drawing/2014/main" id="{4581AB15-A755-4FAF-84DA-109B4285A06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64" name="Straight Arrow Connector 63">
                <a:extLst>
                  <a:ext uri="{FF2B5EF4-FFF2-40B4-BE49-F238E27FC236}">
                    <a16:creationId xmlns:a16="http://schemas.microsoft.com/office/drawing/2014/main" id="{BD3A8AA4-9025-91DD-15A0-25BF6264470A}"/>
                  </a:ext>
                </a:extLst>
              </p:cNvPr>
              <p:cNvCxnSpPr>
                <a:cxnSpLocks/>
                <a:stCxn id="63" idx="3"/>
                <a:endCxn id="65"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5" name="Oval 64">
                <a:extLst>
                  <a:ext uri="{FF2B5EF4-FFF2-40B4-BE49-F238E27FC236}">
                    <a16:creationId xmlns:a16="http://schemas.microsoft.com/office/drawing/2014/main" id="{08127CCE-0153-FFB2-3FBF-0FC6E8A4A32E}"/>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66" name="Oval 65">
                <a:extLst>
                  <a:ext uri="{FF2B5EF4-FFF2-40B4-BE49-F238E27FC236}">
                    <a16:creationId xmlns:a16="http://schemas.microsoft.com/office/drawing/2014/main" id="{8F87BC7D-029B-DB53-4DF4-D8F23088D4A7}"/>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67" name="Straight Arrow Connector 66">
                <a:extLst>
                  <a:ext uri="{FF2B5EF4-FFF2-40B4-BE49-F238E27FC236}">
                    <a16:creationId xmlns:a16="http://schemas.microsoft.com/office/drawing/2014/main" id="{53B2B6D4-C083-59F2-4B31-494EAD496162}"/>
                  </a:ext>
                </a:extLst>
              </p:cNvPr>
              <p:cNvCxnSpPr>
                <a:cxnSpLocks/>
                <a:stCxn id="66" idx="3"/>
                <a:endCxn id="62"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grpSp>
        <p:sp>
          <p:nvSpPr>
            <p:cNvPr id="71" name="TextBox 70">
              <a:extLst>
                <a:ext uri="{FF2B5EF4-FFF2-40B4-BE49-F238E27FC236}">
                  <a16:creationId xmlns:a16="http://schemas.microsoft.com/office/drawing/2014/main" id="{B84F1114-47A5-2ECC-028E-B112B4AACCED}"/>
                </a:ext>
              </a:extLst>
            </p:cNvPr>
            <p:cNvSpPr txBox="1"/>
            <p:nvPr/>
          </p:nvSpPr>
          <p:spPr>
            <a:xfrm>
              <a:off x="4795002" y="4577248"/>
              <a:ext cx="25525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lumMod val="60000"/>
                      <a:lumOff val="40000"/>
                    </a:srgbClr>
                  </a:solidFill>
                  <a:effectLst/>
                  <a:uLnTx/>
                  <a:uFillTx/>
                  <a:latin typeface="Arial"/>
                  <a:ea typeface="+mn-ea"/>
                  <a:cs typeface="+mn-cs"/>
                </a:rPr>
                <a:t>NOT balanced</a:t>
              </a:r>
            </a:p>
          </p:txBody>
        </p:sp>
      </p:grpSp>
    </p:spTree>
    <p:extLst>
      <p:ext uri="{BB962C8B-B14F-4D97-AF65-F5344CB8AC3E}">
        <p14:creationId xmlns:p14="http://schemas.microsoft.com/office/powerpoint/2010/main" val="7327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69017447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EEBB7C2C-0B7E-0DB8-2F96-9C2A6D06F591}"/>
              </a:ext>
            </a:extLst>
          </p:cNvPr>
          <p:cNvSpPr txBox="1"/>
          <p:nvPr/>
        </p:nvSpPr>
        <p:spPr>
          <a:xfrm>
            <a:off x="5371279" y="1468523"/>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a:ea typeface="+mn-ea"/>
                <a:cs typeface="+mn-cs"/>
              </a:rPr>
              <a:t>10</a:t>
            </a:r>
            <a:r>
              <a:rPr kumimoji="0" lang="en-US" sz="20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27159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241980909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8AC66CE0-8519-54D7-5FA2-82F0549A2DFC}"/>
              </a:ext>
            </a:extLst>
          </p:cNvPr>
          <p:cNvSpPr txBox="1"/>
          <p:nvPr/>
        </p:nvSpPr>
        <p:spPr>
          <a:xfrm>
            <a:off x="7238685" y="2460689"/>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a:ea typeface="+mn-ea"/>
                <a:cs typeface="+mn-cs"/>
              </a:rPr>
              <a:t>16</a:t>
            </a:r>
            <a:r>
              <a:rPr kumimoji="0" lang="en-US" sz="20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34810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7289124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B049B25F-9DAD-3989-B15C-CAFC6704C449}"/>
              </a:ext>
            </a:extLst>
          </p:cNvPr>
          <p:cNvSpPr txBox="1"/>
          <p:nvPr/>
        </p:nvSpPr>
        <p:spPr>
          <a:xfrm>
            <a:off x="5989153" y="3660553"/>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a:ea typeface="+mn-ea"/>
                <a:cs typeface="+mn-cs"/>
              </a:rPr>
              <a:t>17</a:t>
            </a:r>
            <a:r>
              <a:rPr kumimoji="0" lang="en-US" sz="2000" b="1" i="0" u="none" strike="noStrike" kern="1200" cap="none" spc="0" normalizeH="0" baseline="0" noProof="0">
                <a:ln>
                  <a:noFill/>
                </a:ln>
                <a:solidFill>
                  <a:srgbClr val="0000FF"/>
                </a:solidFill>
                <a:effectLst/>
                <a:uLnTx/>
                <a:uFillTx/>
                <a:latin typeface="Arial"/>
                <a:ea typeface="+mn-ea"/>
                <a:cs typeface="+mn-cs"/>
              </a:rPr>
              <a:t> </a:t>
            </a:r>
            <a:r>
              <a:rPr kumimoji="0" lang="en-US" sz="2000" b="1" i="0" u="none" strike="noStrike" kern="1200" cap="none" spc="0" normalizeH="0" baseline="0" noProof="0">
                <a:ln>
                  <a:noFill/>
                </a:ln>
                <a:solidFill>
                  <a:srgbClr val="000000"/>
                </a:solidFill>
                <a:effectLst/>
                <a:uLnTx/>
                <a:uFillTx/>
                <a:latin typeface="Arial"/>
                <a:ea typeface="+mn-ea"/>
                <a:cs typeface="+mn-cs"/>
              </a:rPr>
              <a:t> &lt; </a:t>
            </a:r>
            <a:r>
              <a:rPr kumimoji="0" lang="en-US" sz="2000" b="1" i="0" u="none" strike="noStrike" kern="1200" cap="none" spc="0" normalizeH="0" baseline="0" noProof="0">
                <a:ln>
                  <a:noFill/>
                </a:ln>
                <a:solidFill>
                  <a:srgbClr val="0000FF"/>
                </a:solidFill>
                <a:effectLst/>
                <a:uLnTx/>
                <a:uFillTx/>
                <a:latin typeface="Arial"/>
                <a:ea typeface="+mn-ea"/>
                <a:cs typeface="+mn-cs"/>
              </a:rPr>
              <a:t>18</a:t>
            </a:r>
            <a:endParaRPr kumimoji="0" lang="en-US" sz="20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731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1594968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4EB1EF48-46A1-DF6E-8862-E24C79323797}"/>
              </a:ext>
            </a:extLst>
          </p:cNvPr>
          <p:cNvSpPr txBox="1"/>
          <p:nvPr/>
        </p:nvSpPr>
        <p:spPr>
          <a:xfrm>
            <a:off x="6430179" y="4868589"/>
            <a:ext cx="17246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a:ea typeface="+mn-ea"/>
                <a:cs typeface="+mn-cs"/>
              </a:rPr>
              <a:t>17</a:t>
            </a:r>
            <a:r>
              <a:rPr kumimoji="0" lang="en-US" sz="1400" b="1" i="0" u="none" strike="noStrike" kern="1200" cap="none" spc="0" normalizeH="0" baseline="0" noProof="0">
                <a:ln>
                  <a:noFill/>
                </a:ln>
                <a:solidFill>
                  <a:srgbClr val="0000FF"/>
                </a:solidFill>
                <a:effectLst/>
                <a:uLnTx/>
                <a:uFillTx/>
                <a:latin typeface="Arial"/>
                <a:ea typeface="+mn-ea"/>
                <a:cs typeface="+mn-cs"/>
              </a:rPr>
              <a:t> </a:t>
            </a:r>
            <a:r>
              <a:rPr kumimoji="0" lang="en-US" sz="1400" b="1" i="0" u="none" strike="noStrike" kern="1200" cap="none" spc="0" normalizeH="0" baseline="0" noProof="0">
                <a:ln>
                  <a:noFill/>
                </a:ln>
                <a:solidFill>
                  <a:srgbClr val="000000"/>
                </a:solidFill>
                <a:effectLst/>
                <a:uLnTx/>
                <a:uFillTx/>
                <a:latin typeface="Arial"/>
                <a:ea typeface="+mn-ea"/>
                <a:cs typeface="+mn-cs"/>
              </a:rPr>
              <a:t> == </a:t>
            </a:r>
            <a:r>
              <a:rPr kumimoji="0" lang="en-US" sz="1400" b="1" i="0" u="none" strike="noStrike" kern="1200" cap="none" spc="0" normalizeH="0" baseline="0" noProof="0">
                <a:ln>
                  <a:noFill/>
                </a:ln>
                <a:solidFill>
                  <a:srgbClr val="0000FF"/>
                </a:solidFill>
                <a:effectLst/>
                <a:uLnTx/>
                <a:uFillTx/>
                <a:latin typeface="Arial"/>
                <a:ea typeface="+mn-ea"/>
                <a:cs typeface="+mn-cs"/>
              </a:rPr>
              <a:t>17</a:t>
            </a:r>
            <a:endParaRPr kumimoji="0" lang="en-US" sz="14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12116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5EF7A-E217-48DC-16C9-6B7EC91B2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41058-7FF9-7481-6144-A5E9E3CB6964}"/>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EACD4EC7-1E3B-44F6-4A7F-6934EE93BD78}"/>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interface</a:t>
            </a:r>
            <a:r>
              <a:rPr lang="en-US" sz="1400">
                <a:effectLst/>
                <a:latin typeface="Menlo" panose="020B0609030804020204" pitchFamily="49" charset="0"/>
              </a:rPr>
              <a:t> Iterable&lt;T&gt; {</a:t>
            </a:r>
          </a:p>
          <a:p>
            <a:pPr marL="0" indent="0">
              <a:buNone/>
            </a:pPr>
            <a:br>
              <a:rPr lang="en-US" sz="1400">
                <a:effectLst/>
                <a:latin typeface="Menlo" panose="020B0609030804020204" pitchFamily="49" charset="0"/>
              </a:rPr>
            </a:br>
            <a:endParaRPr lang="en-US" sz="1400">
              <a:effectLst/>
              <a:latin typeface="Menlo" panose="020B0609030804020204" pitchFamily="49" charset="0"/>
            </a:endParaRPr>
          </a:p>
          <a:p>
            <a:pPr marL="0" indent="0">
              <a:buNone/>
            </a:pPr>
            <a:r>
              <a:rPr lang="en-US" sz="1400">
                <a:effectLst/>
                <a:latin typeface="Menlo" panose="020B0609030804020204" pitchFamily="49" charset="0"/>
              </a:rPr>
              <a:t>    </a:t>
            </a:r>
            <a:r>
              <a:rPr lang="en-US" sz="1400">
                <a:solidFill>
                  <a:srgbClr val="3F5FBF"/>
                </a:solidFill>
                <a:effectLst/>
                <a:latin typeface="Menlo" panose="020B0609030804020204" pitchFamily="49" charset="0"/>
              </a:rPr>
              <a:t>/**</a:t>
            </a:r>
            <a:endParaRPr lang="en-US" sz="1400">
              <a:effectLst/>
              <a:latin typeface="Menlo" panose="020B0609030804020204" pitchFamily="49" charset="0"/>
            </a:endParaRPr>
          </a:p>
          <a:p>
            <a:pPr marL="0" indent="0">
              <a:buNone/>
            </a:pPr>
            <a:r>
              <a:rPr lang="en-US" sz="1400">
                <a:solidFill>
                  <a:srgbClr val="3F5FBF"/>
                </a:solidFill>
                <a:effectLst/>
                <a:latin typeface="Menlo" panose="020B0609030804020204" pitchFamily="49" charset="0"/>
              </a:rPr>
              <a:t>     * Returns an iterator over a set of elements of type T.</a:t>
            </a:r>
          </a:p>
          <a:p>
            <a:pPr marL="0" indent="0">
              <a:buNone/>
            </a:pPr>
            <a:r>
              <a:rPr lang="en-US" sz="1400">
                <a:solidFill>
                  <a:srgbClr val="3F5FBF"/>
                </a:solidFill>
                <a:effectLst/>
                <a:latin typeface="Menlo" panose="020B0609030804020204" pitchFamily="49" charset="0"/>
              </a:rPr>
              <a:t>     *</a:t>
            </a:r>
          </a:p>
          <a:p>
            <a:pPr marL="0" indent="0">
              <a:buNone/>
            </a:pPr>
            <a:r>
              <a:rPr lang="en-US" sz="1400">
                <a:solidFill>
                  <a:srgbClr val="3F5FBF"/>
                </a:solidFill>
                <a:effectLst/>
                <a:latin typeface="Menlo" panose="020B0609030804020204" pitchFamily="49" charset="0"/>
              </a:rPr>
              <a:t>     * </a:t>
            </a:r>
            <a:r>
              <a:rPr lang="en-US" sz="1400" b="1">
                <a:solidFill>
                  <a:srgbClr val="7F9FBF"/>
                </a:solidFill>
                <a:effectLst/>
                <a:latin typeface="Menlo" panose="020B0609030804020204" pitchFamily="49" charset="0"/>
              </a:rPr>
              <a:t>@return</a:t>
            </a:r>
            <a:r>
              <a:rPr lang="en-US" sz="1400">
                <a:solidFill>
                  <a:srgbClr val="3F5FBF"/>
                </a:solidFill>
                <a:effectLst/>
                <a:latin typeface="Menlo" panose="020B0609030804020204" pitchFamily="49" charset="0"/>
              </a:rPr>
              <a:t> an Iterator.</a:t>
            </a:r>
          </a:p>
          <a:p>
            <a:pPr marL="0" indent="0">
              <a:buNone/>
            </a:pPr>
            <a:r>
              <a:rPr lang="en-US" sz="1400">
                <a:solidFill>
                  <a:srgbClr val="3F5FBF"/>
                </a:solidFill>
                <a:effectLst/>
                <a:latin typeface="Menlo" panose="020B0609030804020204" pitchFamily="49" charset="0"/>
              </a:rPr>
              <a:t>     */</a:t>
            </a:r>
          </a:p>
          <a:p>
            <a:pPr marL="0" indent="0">
              <a:buNone/>
            </a:pPr>
            <a:r>
              <a:rPr lang="en-US" sz="1400">
                <a:effectLst/>
                <a:latin typeface="Menlo" panose="020B0609030804020204" pitchFamily="49" charset="0"/>
              </a:rPr>
              <a:t>    Iterator&lt;T&gt; iterator();</a:t>
            </a:r>
          </a:p>
          <a:p>
            <a:pPr marL="0" indent="0">
              <a:buNone/>
            </a:pPr>
            <a:r>
              <a:rPr lang="en-US" sz="1400">
                <a:effectLst/>
                <a:latin typeface="Menlo" panose="020B0609030804020204" pitchFamily="49" charset="0"/>
              </a:rPr>
              <a:t>}</a:t>
            </a:r>
          </a:p>
        </p:txBody>
      </p:sp>
    </p:spTree>
    <p:extLst>
      <p:ext uri="{BB962C8B-B14F-4D97-AF65-F5344CB8AC3E}">
        <p14:creationId xmlns:p14="http://schemas.microsoft.com/office/powerpoint/2010/main" val="9995403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666542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E843-98C1-4502-C24F-72E02F894FBD}"/>
              </a:ext>
            </a:extLst>
          </p:cNvPr>
          <p:cNvSpPr>
            <a:spLocks noGrp="1"/>
          </p:cNvSpPr>
          <p:nvPr>
            <p:ph type="title"/>
          </p:nvPr>
        </p:nvSpPr>
        <p:spPr/>
        <p:txBody>
          <a:bodyPr/>
          <a:lstStyle/>
          <a:p>
            <a:r>
              <a:rPr lang="en-US" b="1"/>
              <a:t>note:</a:t>
            </a:r>
            <a:r>
              <a:rPr lang="en-US"/>
              <a:t> a binary search tree is NOT unique</a:t>
            </a:r>
            <a:br>
              <a:rPr lang="en-US"/>
            </a:br>
            <a:br>
              <a:rPr lang="en-US"/>
            </a:br>
            <a:r>
              <a:rPr lang="en-US" sz="3200"/>
              <a:t>let's look at another BST for the same data!</a:t>
            </a:r>
            <a:endParaRPr lang="en-US" b="1"/>
          </a:p>
        </p:txBody>
      </p:sp>
    </p:spTree>
    <p:extLst>
      <p:ext uri="{BB962C8B-B14F-4D97-AF65-F5344CB8AC3E}">
        <p14:creationId xmlns:p14="http://schemas.microsoft.com/office/powerpoint/2010/main" val="23009133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084476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330469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23092021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3827157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8632453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5055938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29832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71951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2CDF2-336B-55FC-6E7A-BA9976D77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A9F72-4632-B621-EC1D-3819AA55A4AB}"/>
              </a:ext>
            </a:extLst>
          </p:cNvPr>
          <p:cNvSpPr>
            <a:spLocks noGrp="1"/>
          </p:cNvSpPr>
          <p:nvPr>
            <p:ph type="title"/>
          </p:nvPr>
        </p:nvSpPr>
        <p:spPr/>
        <p:txBody>
          <a:bodyPr/>
          <a:lstStyle/>
          <a:p>
            <a:r>
              <a:rPr lang="en-US"/>
              <a:t>down the rabbit hole...</a:t>
            </a:r>
          </a:p>
        </p:txBody>
      </p:sp>
      <p:pic>
        <p:nvPicPr>
          <p:cNvPr id="2050" name="Picture 2" descr="JavaMadeSoEasy.com (JMSE): List hierarchy in java - Detailed - ArrayList,  LinkedList, vector, CopyOnWriteArrayList classes">
            <a:extLst>
              <a:ext uri="{FF2B5EF4-FFF2-40B4-BE49-F238E27FC236}">
                <a16:creationId xmlns:a16="http://schemas.microsoft.com/office/drawing/2014/main" id="{F274AC9F-5480-7056-072E-93238F97CE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58800" y="1003300"/>
            <a:ext cx="80264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4746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07081936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F1776-1587-408C-27B1-DF04457F876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94079215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br>
              <a:rPr lang="en-US"/>
            </a:br>
            <a:r>
              <a:rPr lang="en-US" sz="1800"/>
              <a:t>(otherwise your "binary search" degrades into linear search of a linked list ☹️)</a:t>
            </a:r>
            <a:endParaRPr lang="en-US" b="1"/>
          </a:p>
        </p:txBody>
      </p:sp>
    </p:spTree>
    <p:extLst>
      <p:ext uri="{BB962C8B-B14F-4D97-AF65-F5344CB8AC3E}">
        <p14:creationId xmlns:p14="http://schemas.microsoft.com/office/powerpoint/2010/main" val="28135052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A15DC-52FD-737C-F392-AFBFCEA9915D}"/>
              </a:ext>
            </a:extLst>
          </p:cNvPr>
          <p:cNvSpPr>
            <a:spLocks noGrp="1"/>
          </p:cNvSpPr>
          <p:nvPr>
            <p:ph type="title"/>
          </p:nvPr>
        </p:nvSpPr>
        <p:spPr/>
        <p:txBody>
          <a:bodyPr/>
          <a:lstStyle/>
          <a:p>
            <a:r>
              <a:rPr lang="en-US"/>
              <a:t>adding a new node to a binary search tree</a:t>
            </a:r>
            <a:br>
              <a:rPr lang="en-US"/>
            </a:br>
            <a:r>
              <a:rPr lang="en-US" sz="3200"/>
              <a:t>(the naive (simple but bad) method)</a:t>
            </a:r>
            <a:endParaRPr lang="en-US"/>
          </a:p>
        </p:txBody>
      </p:sp>
    </p:spTree>
    <p:extLst>
      <p:ext uri="{BB962C8B-B14F-4D97-AF65-F5344CB8AC3E}">
        <p14:creationId xmlns:p14="http://schemas.microsoft.com/office/powerpoint/2010/main" val="25749039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for a binary search tree,</a:t>
            </a:r>
            <a:br>
              <a:rPr lang="en-US"/>
            </a:br>
            <a:r>
              <a:rPr lang="en-US" b="1">
                <a:latin typeface="+mj-lt"/>
              </a:rPr>
              <a:t>add</a:t>
            </a:r>
            <a:r>
              <a:rPr lang="en-US"/>
              <a:t> starts out just like </a:t>
            </a:r>
            <a:r>
              <a:rPr lang="en-US" b="1">
                <a:latin typeface="+mj-lt"/>
              </a:rPr>
              <a:t>search</a:t>
            </a:r>
          </a:p>
        </p:txBody>
      </p:sp>
    </p:spTree>
    <p:extLst>
      <p:ext uri="{BB962C8B-B14F-4D97-AF65-F5344CB8AC3E}">
        <p14:creationId xmlns:p14="http://schemas.microsoft.com/office/powerpoint/2010/main" val="406812907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just keep going until you hit a </a:t>
            </a:r>
            <a:r>
              <a:rPr lang="en-US">
                <a:latin typeface="+mj-lt"/>
              </a:rPr>
              <a:t>null</a:t>
            </a:r>
            <a:r>
              <a:rPr lang="en-US"/>
              <a:t> node</a:t>
            </a:r>
            <a:br>
              <a:rPr lang="en-US"/>
            </a:br>
            <a:br>
              <a:rPr lang="en-US"/>
            </a:br>
            <a:r>
              <a:rPr lang="en-US"/>
              <a:t>put the new node there 🙂👍</a:t>
            </a:r>
            <a:endParaRPr lang="en-US" b="1">
              <a:latin typeface="+mj-lt"/>
            </a:endParaRPr>
          </a:p>
        </p:txBody>
      </p:sp>
    </p:spTree>
    <p:extLst>
      <p:ext uri="{BB962C8B-B14F-4D97-AF65-F5344CB8AC3E}">
        <p14:creationId xmlns:p14="http://schemas.microsoft.com/office/powerpoint/2010/main" val="30998029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548132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557397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42048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8970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FB088-3820-E055-EFEA-7A9084E3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3E0A7-A212-0345-C08E-2801CFDCDCD1}"/>
              </a:ext>
            </a:extLst>
          </p:cNvPr>
          <p:cNvSpPr>
            <a:spLocks noGrp="1"/>
          </p:cNvSpPr>
          <p:nvPr>
            <p:ph type="title"/>
          </p:nvPr>
        </p:nvSpPr>
        <p:spPr/>
        <p:txBody>
          <a:bodyPr/>
          <a:lstStyle/>
          <a:p>
            <a:r>
              <a:rPr lang="en-US" sz="3200"/>
              <a:t>gobble gobble</a:t>
            </a:r>
          </a:p>
        </p:txBody>
      </p:sp>
    </p:spTree>
    <p:extLst>
      <p:ext uri="{BB962C8B-B14F-4D97-AF65-F5344CB8AC3E}">
        <p14:creationId xmlns:p14="http://schemas.microsoft.com/office/powerpoint/2010/main" val="2072698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2936762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ysClr val="window" lastClr="FFFFFF"/>
          </a:solidFill>
          <a:ln w="28575" cap="flat" cmpd="sng" algn="ctr">
            <a:solidFill>
              <a:srgbClr val="0000FF"/>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FF"/>
                </a:solidFill>
                <a:effectLst/>
                <a:uLnTx/>
                <a:uFillTx/>
                <a:latin typeface="Segoe UI Emoji"/>
                <a:ea typeface="+mn-ea"/>
                <a:cs typeface="+mn-cs"/>
              </a:rPr>
              <a:t>null</a:t>
            </a:r>
          </a:p>
        </p:txBody>
      </p:sp>
    </p:spTree>
    <p:extLst>
      <p:ext uri="{BB962C8B-B14F-4D97-AF65-F5344CB8AC3E}">
        <p14:creationId xmlns:p14="http://schemas.microsoft.com/office/powerpoint/2010/main" val="406280625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Emoji"/>
                <a:ea typeface="+mn-ea"/>
                <a:cs typeface="+mn-cs"/>
              </a:rPr>
              <a:t>7</a:t>
            </a:r>
          </a:p>
        </p:txBody>
      </p:sp>
    </p:spTree>
    <p:extLst>
      <p:ext uri="{BB962C8B-B14F-4D97-AF65-F5344CB8AC3E}">
        <p14:creationId xmlns:p14="http://schemas.microsoft.com/office/powerpoint/2010/main" val="25840921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bg1"/>
          </a:solidFill>
          <a:ln w="28575"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Emoji"/>
                <a:ea typeface="+mn-ea"/>
                <a:cs typeface="+mn-cs"/>
              </a:rPr>
              <a:t>7</a:t>
            </a:r>
          </a:p>
        </p:txBody>
      </p:sp>
    </p:spTree>
    <p:extLst>
      <p:ext uri="{BB962C8B-B14F-4D97-AF65-F5344CB8AC3E}">
        <p14:creationId xmlns:p14="http://schemas.microsoft.com/office/powerpoint/2010/main" val="8286415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78076-EA94-9F15-6619-E62C5EDA38E1}"/>
              </a:ext>
            </a:extLst>
          </p:cNvPr>
          <p:cNvSpPr>
            <a:spLocks noGrp="1"/>
          </p:cNvSpPr>
          <p:nvPr>
            <p:ph type="title"/>
          </p:nvPr>
        </p:nvSpPr>
        <p:spPr/>
        <p:txBody>
          <a:bodyPr/>
          <a:lstStyle/>
          <a:p>
            <a:r>
              <a:rPr lang="en-US"/>
              <a:t>is this approach to adding a new node good?</a:t>
            </a:r>
            <a:br>
              <a:rPr lang="en-US"/>
            </a:br>
            <a:br>
              <a:rPr lang="en-US"/>
            </a:br>
            <a:r>
              <a:rPr lang="en-US" b="1"/>
              <a:t>hint:</a:t>
            </a:r>
            <a:r>
              <a:rPr lang="en-US"/>
              <a:t> no.</a:t>
            </a:r>
          </a:p>
        </p:txBody>
      </p:sp>
    </p:spTree>
    <p:extLst>
      <p:ext uri="{BB962C8B-B14F-4D97-AF65-F5344CB8AC3E}">
        <p14:creationId xmlns:p14="http://schemas.microsoft.com/office/powerpoint/2010/main" val="24914785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8498A-AA54-6F96-D033-008C2A6D3D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F1691D-5BDB-F594-C165-4009F48971A6}"/>
              </a:ext>
            </a:extLst>
          </p:cNvPr>
          <p:cNvSpPr>
            <a:spLocks noGrp="1"/>
          </p:cNvSpPr>
          <p:nvPr>
            <p:ph type="title"/>
          </p:nvPr>
        </p:nvSpPr>
        <p:spPr/>
        <p:txBody>
          <a:bodyPr/>
          <a:lstStyle/>
          <a:p>
            <a:r>
              <a:rPr lang="en-US" sz="4800"/>
              <a:t>self-balancing</a:t>
            </a:r>
            <a:br>
              <a:rPr lang="en-US" sz="4800"/>
            </a:br>
            <a:r>
              <a:rPr lang="en-US" sz="4800"/>
              <a:t>binary search trees</a:t>
            </a:r>
            <a:br>
              <a:rPr lang="en-US" sz="4800"/>
            </a:br>
            <a:br>
              <a:rPr lang="en-US" sz="4800"/>
            </a:br>
            <a:r>
              <a:rPr lang="en-US" sz="4800" b="1"/>
              <a:t>note:</a:t>
            </a:r>
            <a:r>
              <a:rPr lang="en-US" sz="4800"/>
              <a:t> hard to implement</a:t>
            </a:r>
          </a:p>
        </p:txBody>
      </p:sp>
    </p:spTree>
    <p:extLst>
      <p:ext uri="{BB962C8B-B14F-4D97-AF65-F5344CB8AC3E}">
        <p14:creationId xmlns:p14="http://schemas.microsoft.com/office/powerpoint/2010/main" val="6453577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31D578-E9D0-5218-44C2-D16690CA6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689" y="568411"/>
            <a:ext cx="6948300" cy="391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469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0389D-FFD9-42FC-37A9-A869EC30F5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0BBDE7-AB92-A153-A8FB-BF1A62BD1E28}"/>
              </a:ext>
            </a:extLst>
          </p:cNvPr>
          <p:cNvSpPr>
            <a:spLocks noGrp="1"/>
          </p:cNvSpPr>
          <p:nvPr>
            <p:ph type="title"/>
          </p:nvPr>
        </p:nvSpPr>
        <p:spPr/>
        <p:txBody>
          <a:bodyPr/>
          <a:lstStyle/>
          <a:p>
            <a:r>
              <a:rPr lang="en-US" sz="4800"/>
              <a:t>uses of binary search trees</a:t>
            </a:r>
          </a:p>
        </p:txBody>
      </p:sp>
    </p:spTree>
    <p:extLst>
      <p:ext uri="{BB962C8B-B14F-4D97-AF65-F5344CB8AC3E}">
        <p14:creationId xmlns:p14="http://schemas.microsoft.com/office/powerpoint/2010/main" val="142168057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29BB5-AB9F-6A13-4C94-5AF5FA463A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5DB4B7-13B3-8D8D-1795-9849D33C289A}"/>
              </a:ext>
            </a:extLst>
          </p:cNvPr>
          <p:cNvSpPr>
            <a:spLocks noGrp="1"/>
          </p:cNvSpPr>
          <p:nvPr>
            <p:ph type="title"/>
          </p:nvPr>
        </p:nvSpPr>
        <p:spPr/>
        <p:txBody>
          <a:bodyPr/>
          <a:lstStyle/>
          <a:p>
            <a:pPr>
              <a:tabLst>
                <a:tab pos="1881188" algn="l"/>
              </a:tabLst>
            </a:pPr>
            <a:r>
              <a:rPr lang="en-US"/>
              <a:t>tree map (implement a map)</a:t>
            </a:r>
          </a:p>
        </p:txBody>
      </p:sp>
      <p:sp>
        <p:nvSpPr>
          <p:cNvPr id="4" name="Content Placeholder 3">
            <a:extLst>
              <a:ext uri="{FF2B5EF4-FFF2-40B4-BE49-F238E27FC236}">
                <a16:creationId xmlns:a16="http://schemas.microsoft.com/office/drawing/2014/main" id="{1D685B00-3DD6-9443-85BB-1B234CC15DB8}"/>
              </a:ext>
            </a:extLst>
          </p:cNvPr>
          <p:cNvSpPr>
            <a:spLocks noGrp="1"/>
          </p:cNvSpPr>
          <p:nvPr>
            <p:ph sz="quarter" idx="10"/>
          </p:nvPr>
        </p:nvSpPr>
        <p:spPr/>
        <p:txBody>
          <a:bodyPr/>
          <a:lstStyle/>
          <a:p>
            <a:r>
              <a:rPr lang="en-US"/>
              <a:t>you can implement the map interface using a BST</a:t>
            </a:r>
            <a:br>
              <a:rPr lang="en-US"/>
            </a:br>
            <a:r>
              <a:rPr lang="en-US" b="1">
                <a:solidFill>
                  <a:schemeClr val="accent1">
                    <a:lumMod val="50000"/>
                  </a:schemeClr>
                </a:solidFill>
              </a:rPr>
              <a:t>NOTE: this is NOT a hash map!—no hashing is involved!</a:t>
            </a:r>
          </a:p>
          <a:p>
            <a:pPr marL="0" indent="0">
              <a:buNone/>
            </a:pPr>
            <a:endParaRPr lang="en-US"/>
          </a:p>
          <a:p>
            <a:pPr marL="0" indent="0">
              <a:buNone/>
            </a:pPr>
            <a:r>
              <a:rPr lang="en-US" sz="1400">
                <a:latin typeface="+mj-lt"/>
              </a:rPr>
              <a:t>class Node {</a:t>
            </a:r>
          </a:p>
          <a:p>
            <a:pPr marL="0" indent="0">
              <a:buNone/>
            </a:pPr>
            <a:r>
              <a:rPr lang="en-US" sz="1400" b="1">
                <a:latin typeface="+mj-lt"/>
              </a:rPr>
              <a:t>    </a:t>
            </a:r>
            <a:r>
              <a:rPr lang="en-US" sz="1400" b="1">
                <a:solidFill>
                  <a:schemeClr val="accent4">
                    <a:lumMod val="50000"/>
                  </a:schemeClr>
                </a:solidFill>
                <a:latin typeface="+mj-lt"/>
              </a:rPr>
              <a:t>String key;</a:t>
            </a:r>
            <a:r>
              <a:rPr lang="en-US" sz="1400" b="1">
                <a:latin typeface="+mj-lt"/>
              </a:rPr>
              <a:t> </a:t>
            </a:r>
            <a:r>
              <a:rPr lang="en-US" sz="1400">
                <a:solidFill>
                  <a:schemeClr val="tx1">
                    <a:lumMod val="50000"/>
                    <a:lumOff val="50000"/>
                  </a:schemeClr>
                </a:solidFill>
                <a:latin typeface="+mj-lt"/>
              </a:rPr>
              <a:t>// </a:t>
            </a:r>
            <a:r>
              <a:rPr lang="en-US" sz="1400" b="1">
                <a:solidFill>
                  <a:schemeClr val="tx1">
                    <a:lumMod val="50000"/>
                    <a:lumOff val="50000"/>
                  </a:schemeClr>
                </a:solidFill>
                <a:latin typeface="+mj-lt"/>
              </a:rPr>
              <a:t>NOTE: </a:t>
            </a:r>
            <a:r>
              <a:rPr lang="en-US" sz="1400">
                <a:solidFill>
                  <a:schemeClr val="tx1">
                    <a:lumMod val="50000"/>
                    <a:lumOff val="50000"/>
                  </a:schemeClr>
                </a:solidFill>
                <a:latin typeface="+mj-lt"/>
              </a:rPr>
              <a:t>BST is sorted by key</a:t>
            </a:r>
          </a:p>
          <a:p>
            <a:pPr marL="0" indent="0">
              <a:buNone/>
            </a:pPr>
            <a:r>
              <a:rPr lang="en-US" sz="1400">
                <a:latin typeface="+mj-lt"/>
              </a:rPr>
              <a:t>    </a:t>
            </a:r>
            <a:r>
              <a:rPr lang="en-US" sz="1400">
                <a:solidFill>
                  <a:schemeClr val="accent5">
                    <a:lumMod val="50000"/>
                  </a:schemeClr>
                </a:solidFill>
                <a:latin typeface="+mj-lt"/>
              </a:rPr>
              <a:t>Integer value;</a:t>
            </a:r>
          </a:p>
          <a:p>
            <a:pPr marL="0" indent="0">
              <a:buNone/>
            </a:pPr>
            <a:r>
              <a:rPr lang="en-US" sz="1400">
                <a:latin typeface="+mj-lt"/>
              </a:rPr>
              <a:t>    Node leftChild;</a:t>
            </a:r>
          </a:p>
          <a:p>
            <a:pPr marL="0" indent="0">
              <a:buNone/>
            </a:pPr>
            <a:r>
              <a:rPr lang="en-US" sz="1400">
                <a:latin typeface="+mj-lt"/>
              </a:rPr>
              <a:t>    Node rightChild;</a:t>
            </a:r>
          </a:p>
          <a:p>
            <a:pPr marL="0" indent="0">
              <a:buNone/>
            </a:pPr>
            <a:r>
              <a:rPr lang="en-US" sz="1400">
                <a:latin typeface="+mj-lt"/>
              </a:rPr>
              <a:t>}</a:t>
            </a:r>
          </a:p>
          <a:p>
            <a:pPr marL="0" indent="0">
              <a:buNone/>
            </a:pPr>
            <a:endParaRPr lang="en-US" sz="1400">
              <a:latin typeface="+mj-lt"/>
            </a:endParaRPr>
          </a:p>
          <a:p>
            <a:pPr marL="0" indent="0">
              <a:buNone/>
            </a:pPr>
            <a:r>
              <a:rPr lang="en-US" sz="1400">
                <a:latin typeface="+mj-lt"/>
              </a:rPr>
              <a:t>class TreeMap {</a:t>
            </a:r>
            <a:br>
              <a:rPr lang="en-US" sz="1400">
                <a:latin typeface="+mj-lt"/>
              </a:rPr>
            </a:br>
            <a:r>
              <a:rPr lang="en-US" sz="1400">
                <a:latin typeface="+mj-lt"/>
              </a:rPr>
              <a:t>    Node root;</a:t>
            </a:r>
          </a:p>
          <a:p>
            <a:pPr marL="0" indent="0">
              <a:buNone/>
            </a:pPr>
            <a:r>
              <a:rPr lang="en-US" sz="1400">
                <a:latin typeface="+mj-lt"/>
              </a:rPr>
              <a:t>    ValueType get(KeyType) { ... }</a:t>
            </a:r>
          </a:p>
          <a:p>
            <a:pPr marL="0" indent="0">
              <a:buNone/>
            </a:pPr>
            <a:r>
              <a:rPr lang="en-US" sz="1400">
                <a:latin typeface="+mj-lt"/>
              </a:rPr>
              <a:t>    void put(ValueType, KeyType) { ... }</a:t>
            </a:r>
          </a:p>
          <a:p>
            <a:pPr marL="0" indent="0">
              <a:buNone/>
            </a:pPr>
            <a:r>
              <a:rPr lang="en-US" sz="1400">
                <a:latin typeface="+mj-lt"/>
              </a:rPr>
              <a:t>}</a:t>
            </a:r>
          </a:p>
        </p:txBody>
      </p:sp>
      <p:grpSp>
        <p:nvGrpSpPr>
          <p:cNvPr id="10" name="Group 9">
            <a:extLst>
              <a:ext uri="{FF2B5EF4-FFF2-40B4-BE49-F238E27FC236}">
                <a16:creationId xmlns:a16="http://schemas.microsoft.com/office/drawing/2014/main" id="{6F1D7822-6851-B933-9286-3E6F792B29EE}"/>
              </a:ext>
            </a:extLst>
          </p:cNvPr>
          <p:cNvGrpSpPr/>
          <p:nvPr/>
        </p:nvGrpSpPr>
        <p:grpSpPr>
          <a:xfrm>
            <a:off x="5386324" y="1826145"/>
            <a:ext cx="3242995" cy="3075890"/>
            <a:chOff x="6865731" y="1690293"/>
            <a:chExt cx="1228545" cy="1165240"/>
          </a:xfrm>
        </p:grpSpPr>
        <p:sp>
          <p:nvSpPr>
            <p:cNvPr id="5" name="Oval 4">
              <a:extLst>
                <a:ext uri="{FF2B5EF4-FFF2-40B4-BE49-F238E27FC236}">
                  <a16:creationId xmlns:a16="http://schemas.microsoft.com/office/drawing/2014/main" id="{2EE9708B-ECC3-341F-3840-A43E45B95136}"/>
                </a:ext>
              </a:extLst>
            </p:cNvPr>
            <p:cNvSpPr/>
            <p:nvPr/>
          </p:nvSpPr>
          <p:spPr>
            <a:xfrm>
              <a:off x="7198202" y="1690293"/>
              <a:ext cx="556019" cy="556019"/>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"Ditto"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132</a:t>
              </a:r>
            </a:p>
          </p:txBody>
        </p:sp>
        <p:cxnSp>
          <p:nvCxnSpPr>
            <p:cNvPr id="6" name="Straight Arrow Connector 5">
              <a:extLst>
                <a:ext uri="{FF2B5EF4-FFF2-40B4-BE49-F238E27FC236}">
                  <a16:creationId xmlns:a16="http://schemas.microsoft.com/office/drawing/2014/main" id="{00AE3FB8-E2C9-D554-6DF4-F7309FEA47E0}"/>
                </a:ext>
              </a:extLst>
            </p:cNvPr>
            <p:cNvCxnSpPr>
              <a:cxnSpLocks/>
              <a:stCxn id="5" idx="3"/>
              <a:endCxn id="8" idx="0"/>
            </p:cNvCxnSpPr>
            <p:nvPr/>
          </p:nvCxnSpPr>
          <p:spPr>
            <a:xfrm flipH="1">
              <a:off x="7143741" y="2164885"/>
              <a:ext cx="135889" cy="129535"/>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1241536-AB64-8640-644F-08FC5ADC8B3E}"/>
                </a:ext>
              </a:extLst>
            </p:cNvPr>
            <p:cNvCxnSpPr>
              <a:cxnSpLocks/>
              <a:stCxn id="5" idx="5"/>
              <a:endCxn id="9" idx="0"/>
            </p:cNvCxnSpPr>
            <p:nvPr/>
          </p:nvCxnSpPr>
          <p:spPr>
            <a:xfrm>
              <a:off x="7672794" y="2164885"/>
              <a:ext cx="143472" cy="134629"/>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4824EA55-5AB3-7592-D1A5-FF9174881A60}"/>
                </a:ext>
              </a:extLst>
            </p:cNvPr>
            <p:cNvSpPr/>
            <p:nvPr/>
          </p:nvSpPr>
          <p:spPr>
            <a:xfrm>
              <a:off x="6865731" y="2294420"/>
              <a:ext cx="556019" cy="5560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"Arbok"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24</a:t>
              </a:r>
            </a:p>
          </p:txBody>
        </p:sp>
        <p:sp>
          <p:nvSpPr>
            <p:cNvPr id="9" name="Oval 8">
              <a:extLst>
                <a:ext uri="{FF2B5EF4-FFF2-40B4-BE49-F238E27FC236}">
                  <a16:creationId xmlns:a16="http://schemas.microsoft.com/office/drawing/2014/main" id="{784E3537-C539-1C07-2BF9-9205BD4FF1A7}"/>
                </a:ext>
              </a:extLst>
            </p:cNvPr>
            <p:cNvSpPr/>
            <p:nvPr/>
          </p:nvSpPr>
          <p:spPr>
            <a:xfrm>
              <a:off x="7538257" y="2299514"/>
              <a:ext cx="556019" cy="556019"/>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"Mew"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151</a:t>
              </a:r>
            </a:p>
          </p:txBody>
        </p:sp>
      </p:grpSp>
    </p:spTree>
    <p:extLst>
      <p:ext uri="{BB962C8B-B14F-4D97-AF65-F5344CB8AC3E}">
        <p14:creationId xmlns:p14="http://schemas.microsoft.com/office/powerpoint/2010/main" val="47296188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327F-7647-97C1-1EDD-0ADD780043E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B32F48A-D5E8-B6F6-E994-DB1EABA9CA48}"/>
              </a:ext>
            </a:extLst>
          </p:cNvPr>
          <p:cNvSpPr>
            <a:spLocks noGrp="1"/>
          </p:cNvSpPr>
          <p:nvPr>
            <p:ph type="title"/>
          </p:nvPr>
        </p:nvSpPr>
        <p:spPr>
          <a:xfrm>
            <a:off x="457200" y="254916"/>
            <a:ext cx="8229600" cy="1893924"/>
          </a:xfrm>
        </p:spPr>
        <p:txBody>
          <a:bodyPr/>
          <a:lstStyle/>
          <a:p>
            <a:r>
              <a:rPr lang="en-US" sz="8800">
                <a:solidFill>
                  <a:schemeClr val="accent6">
                    <a:lumMod val="75000"/>
                  </a:schemeClr>
                </a:solidFill>
              </a:rPr>
              <a:t>Week10b</a:t>
            </a:r>
          </a:p>
        </p:txBody>
      </p:sp>
      <p:sp>
        <p:nvSpPr>
          <p:cNvPr id="6" name="Content Placeholder 5">
            <a:extLst>
              <a:ext uri="{FF2B5EF4-FFF2-40B4-BE49-F238E27FC236}">
                <a16:creationId xmlns:a16="http://schemas.microsoft.com/office/drawing/2014/main" id="{B6C288C1-2F83-1DF7-CC3B-173828F82443}"/>
              </a:ext>
            </a:extLst>
          </p:cNvPr>
          <p:cNvSpPr>
            <a:spLocks noGrp="1"/>
          </p:cNvSpPr>
          <p:nvPr>
            <p:ph sz="quarter" idx="10"/>
          </p:nvPr>
        </p:nvSpPr>
        <p:spPr>
          <a:xfrm>
            <a:off x="457200" y="1825553"/>
            <a:ext cx="5299544" cy="2894013"/>
          </a:xfrm>
        </p:spPr>
        <p:txBody>
          <a:bodyPr>
            <a:noAutofit/>
          </a:bodyPr>
          <a:lstStyle/>
          <a:p>
            <a:r>
              <a:rPr lang="en-US" sz="2400">
                <a:solidFill>
                  <a:schemeClr val="accent6">
                    <a:lumMod val="75000"/>
                  </a:schemeClr>
                </a:solidFill>
              </a:rPr>
              <a:t>BST traversal order review</a:t>
            </a:r>
          </a:p>
          <a:p>
            <a:r>
              <a:rPr lang="en-US" sz="2400">
                <a:solidFill>
                  <a:schemeClr val="accent6">
                    <a:lumMod val="75000"/>
                  </a:schemeClr>
                </a:solidFill>
              </a:rPr>
              <a:t>heaps, heapsort</a:t>
            </a:r>
          </a:p>
        </p:txBody>
      </p:sp>
      <p:sp>
        <p:nvSpPr>
          <p:cNvPr id="13" name="TextBox 12">
            <a:extLst>
              <a:ext uri="{FF2B5EF4-FFF2-40B4-BE49-F238E27FC236}">
                <a16:creationId xmlns:a16="http://schemas.microsoft.com/office/drawing/2014/main" id="{37FF6DC6-F9A6-C83E-4192-9D92D9082274}"/>
              </a:ext>
            </a:extLst>
          </p:cNvPr>
          <p:cNvSpPr txBox="1"/>
          <p:nvPr/>
        </p:nvSpPr>
        <p:spPr>
          <a:xfrm>
            <a:off x="457200" y="219651"/>
            <a:ext cx="5192189" cy="461665"/>
          </a:xfrm>
          <a:prstGeom prst="rect">
            <a:avLst/>
          </a:prstGeom>
          <a:noFill/>
        </p:spPr>
        <p:txBody>
          <a:bodyPr wrap="square" rtlCol="0">
            <a:spAutoFit/>
          </a:bodyPr>
          <a:lstStyle/>
          <a:p>
            <a:pPr>
              <a:tabLst>
                <a:tab pos="4851400" algn="l"/>
              </a:tabLst>
            </a:pPr>
            <a:r>
              <a:rPr lang="en-US" sz="2400">
                <a:solidFill>
                  <a:schemeClr val="accent6">
                    <a:lumMod val="75000"/>
                  </a:schemeClr>
                </a:solidFill>
                <a:ea typeface="Segoe UI Emoji" panose="020B0502040204020203" pitchFamily="34" charset="0"/>
              </a:rPr>
              <a:t>✨</a:t>
            </a:r>
            <a:r>
              <a:rPr lang="en-US" sz="2400" b="1">
                <a:solidFill>
                  <a:schemeClr val="accent6">
                    <a:lumMod val="75000"/>
                  </a:schemeClr>
                </a:solidFill>
                <a:ea typeface="Segoe UI Emoji" panose="020B0502040204020203" pitchFamily="34" charset="0"/>
              </a:rPr>
              <a:t>Wednesday</a:t>
            </a:r>
            <a:r>
              <a:rPr lang="en-US" sz="2400" b="1">
                <a:solidFill>
                  <a:schemeClr val="accent6">
                    <a:lumMod val="75000"/>
                  </a:schemeClr>
                </a:solidFill>
              </a:rPr>
              <a:t>!</a:t>
            </a:r>
            <a:r>
              <a:rPr lang="en-US" sz="2400">
                <a:solidFill>
                  <a:schemeClr val="accent6">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C5B6C028-D087-C713-968B-38DD2F4AE06A}"/>
              </a:ext>
            </a:extLst>
          </p:cNvPr>
          <p:cNvSpPr txBox="1"/>
          <p:nvPr/>
        </p:nvSpPr>
        <p:spPr>
          <a:xfrm>
            <a:off x="457200" y="2825642"/>
            <a:ext cx="4855579" cy="2062103"/>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3200" b="1">
                <a:solidFill>
                  <a:schemeClr val="accent6">
                    <a:lumMod val="75000"/>
                  </a:schemeClr>
                </a:solidFill>
                <a:cs typeface="Consolas" panose="020B0609020204030204" pitchFamily="49" charset="0"/>
              </a:rPr>
              <a:t>ANNOUNCEMENTS</a:t>
            </a:r>
            <a:endParaRPr lang="en-US" sz="2400" b="1">
              <a:solidFill>
                <a:schemeClr val="accent6">
                  <a:lumMod val="75000"/>
                </a:schemeClr>
              </a:solidFill>
              <a:cs typeface="Consolas" panose="020B0609020204030204" pitchFamily="49" charset="0"/>
            </a:endParaRPr>
          </a:p>
          <a:p>
            <a:r>
              <a:rPr lang="en-US" sz="2400">
                <a:solidFill>
                  <a:schemeClr val="accent6">
                    <a:lumMod val="75000"/>
                  </a:schemeClr>
                </a:solidFill>
                <a:sym typeface="Wingdings" pitchFamily="2" charset="2"/>
              </a:rPr>
              <a:t>Jim out of town Wed-Fri</a:t>
            </a:r>
            <a:br>
              <a:rPr lang="en-US" sz="2400">
                <a:solidFill>
                  <a:schemeClr val="accent6">
                    <a:lumMod val="75000"/>
                  </a:schemeClr>
                </a:solidFill>
                <a:sym typeface="Wingdings" pitchFamily="2" charset="2"/>
              </a:rPr>
            </a:br>
            <a:r>
              <a:rPr lang="en-US" sz="2400">
                <a:solidFill>
                  <a:schemeClr val="accent6">
                    <a:lumMod val="75000"/>
                  </a:schemeClr>
                </a:solidFill>
                <a:sym typeface="Wingdings" pitchFamily="2" charset="2"/>
              </a:rPr>
              <a:t>(TA's will run lab)</a:t>
            </a:r>
          </a:p>
          <a:p>
            <a:r>
              <a:rPr lang="en-US" sz="2400" b="1">
                <a:solidFill>
                  <a:schemeClr val="accent6">
                    <a:lumMod val="75000"/>
                  </a:schemeClr>
                </a:solidFill>
                <a:sym typeface="Wingdings" pitchFamily="2" charset="2"/>
              </a:rPr>
              <a:t>Tacos Tacos Tacos</a:t>
            </a:r>
            <a:br>
              <a:rPr lang="en-US" sz="2400" b="1">
                <a:solidFill>
                  <a:schemeClr val="accent6">
                    <a:lumMod val="75000"/>
                  </a:schemeClr>
                </a:solidFill>
                <a:sym typeface="Wingdings" pitchFamily="2" charset="2"/>
              </a:rPr>
            </a:br>
            <a:r>
              <a:rPr lang="en-US" sz="2400" b="1">
                <a:solidFill>
                  <a:schemeClr val="accent6">
                    <a:lumMod val="75000"/>
                  </a:schemeClr>
                </a:solidFill>
                <a:sym typeface="Wingdings" pitchFamily="2" charset="2"/>
              </a:rPr>
              <a:t>tomorrow at 7 pm</a:t>
            </a:r>
          </a:p>
        </p:txBody>
      </p:sp>
      <p:pic>
        <p:nvPicPr>
          <p:cNvPr id="4" name="Picture 3">
            <a:extLst>
              <a:ext uri="{FF2B5EF4-FFF2-40B4-BE49-F238E27FC236}">
                <a16:creationId xmlns:a16="http://schemas.microsoft.com/office/drawing/2014/main" id="{743CB201-E6F4-C2CF-94C7-2EDF7FE402B7}"/>
              </a:ext>
            </a:extLst>
          </p:cNvPr>
          <p:cNvPicPr>
            <a:picLocks noChangeAspect="1"/>
          </p:cNvPicPr>
          <p:nvPr/>
        </p:nvPicPr>
        <p:blipFill>
          <a:blip r:embed="rId3">
            <a:duotone>
              <a:schemeClr val="accent6">
                <a:shade val="45000"/>
                <a:satMod val="135000"/>
              </a:schemeClr>
              <a:prstClr val="white"/>
            </a:duotone>
          </a:blip>
          <a:stretch>
            <a:fillRect/>
          </a:stretch>
        </p:blipFill>
        <p:spPr>
          <a:xfrm>
            <a:off x="4420638" y="1945395"/>
            <a:ext cx="892141" cy="709579"/>
          </a:xfrm>
          <a:prstGeom prst="rect">
            <a:avLst/>
          </a:prstGeom>
        </p:spPr>
      </p:pic>
      <p:pic>
        <p:nvPicPr>
          <p:cNvPr id="15" name="Picture 14">
            <a:extLst>
              <a:ext uri="{FF2B5EF4-FFF2-40B4-BE49-F238E27FC236}">
                <a16:creationId xmlns:a16="http://schemas.microsoft.com/office/drawing/2014/main" id="{6F24CF0D-0568-5CE7-CF27-81BD8A6D7C3D}"/>
              </a:ext>
            </a:extLst>
          </p:cNvPr>
          <p:cNvPicPr>
            <a:picLocks noChangeAspect="1"/>
          </p:cNvPicPr>
          <p:nvPr/>
        </p:nvPicPr>
        <p:blipFill>
          <a:blip r:embed="rId4"/>
          <a:stretch>
            <a:fillRect/>
          </a:stretch>
        </p:blipFill>
        <p:spPr>
          <a:xfrm>
            <a:off x="5555398" y="1674208"/>
            <a:ext cx="3588602" cy="3498173"/>
          </a:xfrm>
          <a:prstGeom prst="rect">
            <a:avLst/>
          </a:prstGeom>
        </p:spPr>
      </p:pic>
      <p:sp>
        <p:nvSpPr>
          <p:cNvPr id="16" name="TextBox 15">
            <a:extLst>
              <a:ext uri="{FF2B5EF4-FFF2-40B4-BE49-F238E27FC236}">
                <a16:creationId xmlns:a16="http://schemas.microsoft.com/office/drawing/2014/main" id="{09BFB834-D53D-CB95-CC90-F001338877F3}"/>
              </a:ext>
            </a:extLst>
          </p:cNvPr>
          <p:cNvSpPr txBox="1"/>
          <p:nvPr/>
        </p:nvSpPr>
        <p:spPr>
          <a:xfrm>
            <a:off x="5555398" y="809658"/>
            <a:ext cx="3310809" cy="646331"/>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000" b="1">
                <a:solidFill>
                  <a:schemeClr val="accent6">
                    <a:lumMod val="75000"/>
                  </a:schemeClr>
                </a:solidFill>
                <a:cs typeface="Consolas" panose="020B0609020204030204" pitchFamily="49" charset="0"/>
              </a:rPr>
              <a:t>WARMUP</a:t>
            </a:r>
            <a:endParaRPr lang="en-US" sz="1600" b="1">
              <a:solidFill>
                <a:schemeClr val="accent6">
                  <a:lumMod val="75000"/>
                </a:schemeClr>
              </a:solidFill>
              <a:cs typeface="Consolas" panose="020B0609020204030204" pitchFamily="49" charset="0"/>
            </a:endParaRPr>
          </a:p>
          <a:p>
            <a:r>
              <a:rPr lang="en-US" sz="1600">
                <a:solidFill>
                  <a:schemeClr val="accent6">
                    <a:lumMod val="75000"/>
                  </a:schemeClr>
                </a:solidFill>
                <a:sym typeface="Wingdings" pitchFamily="2" charset="2"/>
              </a:rPr>
              <a:t>what does "sink or swim" mean?</a:t>
            </a:r>
            <a:endParaRPr lang="en-US" sz="1600" b="1">
              <a:solidFill>
                <a:schemeClr val="accent6">
                  <a:lumMod val="75000"/>
                </a:schemeClr>
              </a:solidFill>
              <a:sym typeface="Wingdings" pitchFamily="2" charset="2"/>
            </a:endParaRPr>
          </a:p>
        </p:txBody>
      </p:sp>
    </p:spTree>
    <p:extLst>
      <p:ext uri="{BB962C8B-B14F-4D97-AF65-F5344CB8AC3E}">
        <p14:creationId xmlns:p14="http://schemas.microsoft.com/office/powerpoint/2010/main" val="377480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encapsulation</a:t>
            </a:r>
          </a:p>
        </p:txBody>
      </p:sp>
    </p:spTree>
    <p:extLst>
      <p:ext uri="{BB962C8B-B14F-4D97-AF65-F5344CB8AC3E}">
        <p14:creationId xmlns:p14="http://schemas.microsoft.com/office/powerpoint/2010/main" val="39127866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EA141-D83E-C5C5-36B0-6AD3FA82ED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1E1551-EF85-ABDE-DC43-4BD9B667D1E1}"/>
              </a:ext>
            </a:extLst>
          </p:cNvPr>
          <p:cNvSpPr>
            <a:spLocks noGrp="1"/>
          </p:cNvSpPr>
          <p:nvPr>
            <p:ph type="title"/>
          </p:nvPr>
        </p:nvSpPr>
        <p:spPr/>
        <p:txBody>
          <a:bodyPr/>
          <a:lstStyle/>
          <a:p>
            <a:r>
              <a:rPr lang="en-US" sz="5400" b="1"/>
              <a:t>review: </a:t>
            </a:r>
            <a:r>
              <a:rPr lang="en-US" sz="5400"/>
              <a:t>binary tree</a:t>
            </a:r>
            <a:br>
              <a:rPr lang="en-US" sz="5400"/>
            </a:br>
            <a:r>
              <a:rPr lang="en-US" sz="5400"/>
              <a:t>depth-first traversal orders</a:t>
            </a:r>
          </a:p>
        </p:txBody>
      </p:sp>
    </p:spTree>
    <p:extLst>
      <p:ext uri="{BB962C8B-B14F-4D97-AF65-F5344CB8AC3E}">
        <p14:creationId xmlns:p14="http://schemas.microsoft.com/office/powerpoint/2010/main" val="9463524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347EF-4AF9-81A0-CCFE-16DF36987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0B2312-749E-985A-7D46-45527F641741}"/>
              </a:ext>
            </a:extLst>
          </p:cNvPr>
          <p:cNvSpPr>
            <a:spLocks noGrp="1"/>
          </p:cNvSpPr>
          <p:nvPr>
            <p:ph type="title"/>
          </p:nvPr>
        </p:nvSpPr>
        <p:spPr>
          <a:xfrm>
            <a:off x="457200" y="2143125"/>
            <a:ext cx="8229600" cy="857250"/>
          </a:xfrm>
        </p:spPr>
        <p:txBody>
          <a:bodyPr/>
          <a:lstStyle/>
          <a:p>
            <a:r>
              <a:rPr lang="en-US"/>
              <a:t>binary tree depth-first traversal orders</a:t>
            </a:r>
          </a:p>
        </p:txBody>
      </p:sp>
    </p:spTree>
    <p:extLst>
      <p:ext uri="{BB962C8B-B14F-4D97-AF65-F5344CB8AC3E}">
        <p14:creationId xmlns:p14="http://schemas.microsoft.com/office/powerpoint/2010/main" val="13627077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47B1-15AC-70DB-18CC-2E8FCBDD37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4C1EE2-6724-B275-B55C-C256B976261D}"/>
              </a:ext>
            </a:extLst>
          </p:cNvPr>
          <p:cNvSpPr>
            <a:spLocks noGrp="1"/>
          </p:cNvSpPr>
          <p:nvPr>
            <p:ph type="title"/>
          </p:nvPr>
        </p:nvSpPr>
        <p:spPr/>
        <p:txBody>
          <a:bodyPr/>
          <a:lstStyle/>
          <a:p>
            <a:r>
              <a:rPr lang="en-US"/>
              <a:t>depth-first traversal orders (of a binary tree)</a:t>
            </a:r>
          </a:p>
        </p:txBody>
      </p:sp>
      <p:sp>
        <p:nvSpPr>
          <p:cNvPr id="4" name="Content Placeholder 3">
            <a:extLst>
              <a:ext uri="{FF2B5EF4-FFF2-40B4-BE49-F238E27FC236}">
                <a16:creationId xmlns:a16="http://schemas.microsoft.com/office/drawing/2014/main" id="{879FAE5A-4669-539C-5EB1-F5FABACB6BBC}"/>
              </a:ext>
            </a:extLst>
          </p:cNvPr>
          <p:cNvSpPr>
            <a:spLocks noGrp="1"/>
          </p:cNvSpPr>
          <p:nvPr>
            <p:ph sz="quarter" idx="10"/>
          </p:nvPr>
        </p:nvSpPr>
        <p:spPr/>
        <p:txBody>
          <a:bodyPr/>
          <a:lstStyle/>
          <a:p>
            <a:r>
              <a:rPr lang="en-US" b="1"/>
              <a:t>pre-order</a:t>
            </a:r>
            <a:r>
              <a:rPr lang="en-US"/>
              <a:t> = self, left, right</a:t>
            </a:r>
          </a:p>
          <a:p>
            <a:pPr lvl="1"/>
            <a:r>
              <a:rPr lang="en-US"/>
              <a:t>3, 1, 0, 2, 5, 4, 6</a:t>
            </a:r>
          </a:p>
          <a:p>
            <a:r>
              <a:rPr lang="en-US" b="1"/>
              <a:t>in-order</a:t>
            </a:r>
            <a:r>
              <a:rPr lang="en-US"/>
              <a:t> = left, self, right</a:t>
            </a:r>
          </a:p>
          <a:p>
            <a:pPr lvl="1"/>
            <a:r>
              <a:rPr lang="en-US"/>
              <a:t>0, 1, 2, 3, 4, 5, 6</a:t>
            </a:r>
          </a:p>
          <a:p>
            <a:r>
              <a:rPr lang="en-US" b="1"/>
              <a:t>post-order</a:t>
            </a:r>
            <a:r>
              <a:rPr lang="en-US"/>
              <a:t> = left, right, self</a:t>
            </a:r>
          </a:p>
          <a:p>
            <a:pPr lvl="1"/>
            <a:r>
              <a:rPr lang="en-US"/>
              <a:t>0, 2, 1, 4, 6, 5, 3</a:t>
            </a:r>
          </a:p>
          <a:p>
            <a:r>
              <a:rPr lang="en-US" b="1">
                <a:solidFill>
                  <a:schemeClr val="bg2">
                    <a:lumMod val="60000"/>
                    <a:lumOff val="40000"/>
                  </a:schemeClr>
                </a:solidFill>
              </a:rPr>
              <a:t>reverse pre-order</a:t>
            </a:r>
            <a:r>
              <a:rPr lang="en-US">
                <a:solidFill>
                  <a:schemeClr val="bg2">
                    <a:lumMod val="60000"/>
                    <a:lumOff val="40000"/>
                  </a:schemeClr>
                </a:solidFill>
              </a:rPr>
              <a:t> = self, right, left</a:t>
            </a:r>
          </a:p>
          <a:p>
            <a:pPr lvl="1"/>
            <a:r>
              <a:rPr lang="en-US">
                <a:solidFill>
                  <a:schemeClr val="bg2">
                    <a:lumMod val="60000"/>
                    <a:lumOff val="40000"/>
                  </a:schemeClr>
                </a:solidFill>
              </a:rPr>
              <a:t>3, 5, 6, 4, 1, 2, 0</a:t>
            </a:r>
          </a:p>
          <a:p>
            <a:r>
              <a:rPr lang="en-US" b="1">
                <a:solidFill>
                  <a:schemeClr val="bg2">
                    <a:lumMod val="60000"/>
                    <a:lumOff val="40000"/>
                  </a:schemeClr>
                </a:solidFill>
              </a:rPr>
              <a:t>reverse in-order</a:t>
            </a:r>
            <a:r>
              <a:rPr lang="en-US">
                <a:solidFill>
                  <a:schemeClr val="bg2">
                    <a:lumMod val="60000"/>
                    <a:lumOff val="40000"/>
                  </a:schemeClr>
                </a:solidFill>
              </a:rPr>
              <a:t> = right, self, left</a:t>
            </a:r>
          </a:p>
          <a:p>
            <a:pPr lvl="1"/>
            <a:r>
              <a:rPr lang="en-US">
                <a:solidFill>
                  <a:schemeClr val="bg2">
                    <a:lumMod val="60000"/>
                    <a:lumOff val="40000"/>
                  </a:schemeClr>
                </a:solidFill>
              </a:rPr>
              <a:t>6, 5, 4, 3, 2, 1, 0</a:t>
            </a:r>
          </a:p>
          <a:p>
            <a:r>
              <a:rPr lang="en-US" b="1">
                <a:solidFill>
                  <a:schemeClr val="bg2">
                    <a:lumMod val="60000"/>
                    <a:lumOff val="40000"/>
                  </a:schemeClr>
                </a:solidFill>
              </a:rPr>
              <a:t>reverse post-order</a:t>
            </a:r>
            <a:r>
              <a:rPr lang="en-US">
                <a:solidFill>
                  <a:schemeClr val="bg2">
                    <a:lumMod val="60000"/>
                    <a:lumOff val="40000"/>
                  </a:schemeClr>
                </a:solidFill>
              </a:rPr>
              <a:t> = right, left, self</a:t>
            </a:r>
          </a:p>
          <a:p>
            <a:pPr lvl="1"/>
            <a:r>
              <a:rPr lang="en-US">
                <a:solidFill>
                  <a:schemeClr val="bg2">
                    <a:lumMod val="60000"/>
                    <a:lumOff val="40000"/>
                  </a:schemeClr>
                </a:solidFill>
              </a:rPr>
              <a:t>6, 4, 5, 2, 0, 1, 3</a:t>
            </a:r>
          </a:p>
          <a:p>
            <a:endParaRPr lang="en-US"/>
          </a:p>
        </p:txBody>
      </p:sp>
      <p:grpSp>
        <p:nvGrpSpPr>
          <p:cNvPr id="35" name="Group 34">
            <a:extLst>
              <a:ext uri="{FF2B5EF4-FFF2-40B4-BE49-F238E27FC236}">
                <a16:creationId xmlns:a16="http://schemas.microsoft.com/office/drawing/2014/main" id="{EF3DB3E4-C254-C375-59DF-808D3F87A53B}"/>
              </a:ext>
            </a:extLst>
          </p:cNvPr>
          <p:cNvGrpSpPr/>
          <p:nvPr/>
        </p:nvGrpSpPr>
        <p:grpSpPr>
          <a:xfrm>
            <a:off x="5024975" y="1524963"/>
            <a:ext cx="3083601" cy="2093574"/>
            <a:chOff x="5603199" y="2571750"/>
            <a:chExt cx="3083601" cy="2093574"/>
          </a:xfrm>
        </p:grpSpPr>
        <p:cxnSp>
          <p:nvCxnSpPr>
            <p:cNvPr id="6" name="Straight Arrow Connector 5">
              <a:extLst>
                <a:ext uri="{FF2B5EF4-FFF2-40B4-BE49-F238E27FC236}">
                  <a16:creationId xmlns:a16="http://schemas.microsoft.com/office/drawing/2014/main" id="{0C9F6F6E-2550-8CE5-FDAE-E6C046B350D6}"/>
                </a:ext>
              </a:extLst>
            </p:cNvPr>
            <p:cNvCxnSpPr>
              <a:cxnSpLocks/>
              <a:stCxn id="8" idx="3"/>
              <a:endCxn id="9" idx="0"/>
            </p:cNvCxnSpPr>
            <p:nvPr/>
          </p:nvCxnSpPr>
          <p:spPr>
            <a:xfrm flipH="1">
              <a:off x="6308219" y="2972932"/>
              <a:ext cx="705020" cy="3839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232A9CE-9394-A3BC-A786-7CF63D3A3E76}"/>
                </a:ext>
              </a:extLst>
            </p:cNvPr>
            <p:cNvCxnSpPr>
              <a:cxnSpLocks/>
              <a:stCxn id="8" idx="5"/>
              <a:endCxn id="14" idx="0"/>
            </p:cNvCxnSpPr>
            <p:nvPr/>
          </p:nvCxnSpPr>
          <p:spPr>
            <a:xfrm>
              <a:off x="7345590" y="2972932"/>
              <a:ext cx="705020" cy="383924"/>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2749F64-FB3C-567F-6DEE-21F8FA75CE08}"/>
                </a:ext>
              </a:extLst>
            </p:cNvPr>
            <p:cNvSpPr/>
            <p:nvPr/>
          </p:nvSpPr>
          <p:spPr>
            <a:xfrm>
              <a:off x="6944409"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9" name="Oval 8">
              <a:extLst>
                <a:ext uri="{FF2B5EF4-FFF2-40B4-BE49-F238E27FC236}">
                  <a16:creationId xmlns:a16="http://schemas.microsoft.com/office/drawing/2014/main" id="{46FA2313-A9F1-B63F-D3EF-C8D386A4F057}"/>
                </a:ext>
              </a:extLst>
            </p:cNvPr>
            <p:cNvSpPr/>
            <p:nvPr/>
          </p:nvSpPr>
          <p:spPr>
            <a:xfrm>
              <a:off x="6073213"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10" name="Straight Arrow Connector 9">
              <a:extLst>
                <a:ext uri="{FF2B5EF4-FFF2-40B4-BE49-F238E27FC236}">
                  <a16:creationId xmlns:a16="http://schemas.microsoft.com/office/drawing/2014/main" id="{EE09381A-B732-9109-7838-1F5CCBEC6B9D}"/>
                </a:ext>
              </a:extLst>
            </p:cNvPr>
            <p:cNvCxnSpPr>
              <a:cxnSpLocks/>
              <a:stCxn id="9" idx="3"/>
              <a:endCxn id="12" idx="0"/>
            </p:cNvCxnSpPr>
            <p:nvPr/>
          </p:nvCxnSpPr>
          <p:spPr>
            <a:xfrm flipH="1">
              <a:off x="5838206"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8B5090BD-B85A-FA55-62A6-B15D7D88EA15}"/>
                </a:ext>
              </a:extLst>
            </p:cNvPr>
            <p:cNvCxnSpPr>
              <a:cxnSpLocks/>
              <a:stCxn id="9" idx="5"/>
              <a:endCxn id="13" idx="0"/>
            </p:cNvCxnSpPr>
            <p:nvPr/>
          </p:nvCxnSpPr>
          <p:spPr>
            <a:xfrm>
              <a:off x="6474395"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F72815FC-D78A-E1B5-6357-DEE0C7A80CBD}"/>
                </a:ext>
              </a:extLst>
            </p:cNvPr>
            <p:cNvSpPr/>
            <p:nvPr/>
          </p:nvSpPr>
          <p:spPr>
            <a:xfrm>
              <a:off x="5603199"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sp>
          <p:nvSpPr>
            <p:cNvPr id="13" name="Oval 12">
              <a:extLst>
                <a:ext uri="{FF2B5EF4-FFF2-40B4-BE49-F238E27FC236}">
                  <a16:creationId xmlns:a16="http://schemas.microsoft.com/office/drawing/2014/main" id="{FEEB1B25-A0C7-48C2-DC00-7C8922F8142E}"/>
                </a:ext>
              </a:extLst>
            </p:cNvPr>
            <p:cNvSpPr/>
            <p:nvPr/>
          </p:nvSpPr>
          <p:spPr>
            <a:xfrm>
              <a:off x="6474395"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14" name="Oval 13">
              <a:extLst>
                <a:ext uri="{FF2B5EF4-FFF2-40B4-BE49-F238E27FC236}">
                  <a16:creationId xmlns:a16="http://schemas.microsoft.com/office/drawing/2014/main" id="{2FAF9147-C559-6A42-09D3-3C8CFCB16C96}"/>
                </a:ext>
              </a:extLst>
            </p:cNvPr>
            <p:cNvSpPr/>
            <p:nvPr/>
          </p:nvSpPr>
          <p:spPr>
            <a:xfrm>
              <a:off x="7815604"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5" name="Straight Arrow Connector 14">
              <a:extLst>
                <a:ext uri="{FF2B5EF4-FFF2-40B4-BE49-F238E27FC236}">
                  <a16:creationId xmlns:a16="http://schemas.microsoft.com/office/drawing/2014/main" id="{6F0427F7-99E1-35E2-44DC-AE5092F31982}"/>
                </a:ext>
              </a:extLst>
            </p:cNvPr>
            <p:cNvCxnSpPr>
              <a:cxnSpLocks/>
              <a:stCxn id="14" idx="3"/>
              <a:endCxn id="17" idx="0"/>
            </p:cNvCxnSpPr>
            <p:nvPr/>
          </p:nvCxnSpPr>
          <p:spPr>
            <a:xfrm flipH="1">
              <a:off x="7580597"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6C9AEAB9-5336-63DB-D0AF-7B9AF1DA4441}"/>
                </a:ext>
              </a:extLst>
            </p:cNvPr>
            <p:cNvCxnSpPr>
              <a:cxnSpLocks/>
              <a:stCxn id="14" idx="5"/>
              <a:endCxn id="18" idx="0"/>
            </p:cNvCxnSpPr>
            <p:nvPr/>
          </p:nvCxnSpPr>
          <p:spPr>
            <a:xfrm>
              <a:off x="8216786"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F5A6919B-876A-C343-1781-9BC426243AE3}"/>
                </a:ext>
              </a:extLst>
            </p:cNvPr>
            <p:cNvSpPr/>
            <p:nvPr/>
          </p:nvSpPr>
          <p:spPr>
            <a:xfrm>
              <a:off x="7345590" y="4195310"/>
              <a:ext cx="470014" cy="47001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4</a:t>
              </a:r>
            </a:p>
          </p:txBody>
        </p:sp>
        <p:sp>
          <p:nvSpPr>
            <p:cNvPr id="18" name="Oval 17">
              <a:extLst>
                <a:ext uri="{FF2B5EF4-FFF2-40B4-BE49-F238E27FC236}">
                  <a16:creationId xmlns:a16="http://schemas.microsoft.com/office/drawing/2014/main" id="{F2B5C21E-38E3-128C-81DF-A077F9197033}"/>
                </a:ext>
              </a:extLst>
            </p:cNvPr>
            <p:cNvSpPr/>
            <p:nvPr/>
          </p:nvSpPr>
          <p:spPr>
            <a:xfrm>
              <a:off x="8216786"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grpSp>
    </p:spTree>
    <p:extLst>
      <p:ext uri="{BB962C8B-B14F-4D97-AF65-F5344CB8AC3E}">
        <p14:creationId xmlns:p14="http://schemas.microsoft.com/office/powerpoint/2010/main" val="20335819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7FA6E-F9CA-C89B-1124-83F4FC351F16}"/>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7C0402B-01A8-610E-73D3-CCEED430BA56}"/>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7A1805-469D-5412-25C8-89B86CA56B47}"/>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69BDE2F-2EE3-8E7B-C1FD-A6A7F474BCC8}"/>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F0219ECF-7982-E72E-6068-D7F13DA8C8CD}"/>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6CD7F0D8-3D9D-F3D2-7AA8-85AAB13E93AB}"/>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186E533A-2434-453C-837F-A4609F1EACC4}"/>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EBFAC9-A5E7-A19A-C1D5-ED0EBD028810}"/>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98482D0-E464-9F73-BDB7-2677976B13D9}"/>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996B6562-239A-B53F-938E-3486DA036AB3}"/>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948D5AF8-1196-A643-B963-1B53A9CD5CD3}"/>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6571D457-3A64-864F-DA07-173551D6DF6D}"/>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EA1763EF-F420-1E0B-8A68-F631FD493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2B8DCE-1337-3524-1F62-FD6F26312984}"/>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73789E04-8BF9-3C66-840C-7EECE5334806}"/>
              </a:ext>
            </a:extLst>
          </p:cNvPr>
          <p:cNvSpPr txBox="1"/>
          <p:nvPr/>
        </p:nvSpPr>
        <p:spPr>
          <a:xfrm>
            <a:off x="6593977" y="1537939"/>
            <a:ext cx="279649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376455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DCE04-7FAA-0925-3965-9C4278C2D4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EDA2DE-CFE5-4875-EA70-D991452A5D63}"/>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void</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recurse(</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n-cs"/>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self)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 </a:t>
            </a:r>
            <a:r>
              <a:rPr kumimoji="0" lang="en-US" sz="16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NOTE:</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rearranging these 3 lines gives you all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 3! ("three factorial") = 6 traversal orders   </a:t>
            </a:r>
          </a:p>
          <a:p>
            <a:pPr lvl="0"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solidFill>
                  <a:srgbClr val="000000"/>
                </a:solidFill>
                <a:latin typeface="Consolas"/>
                <a:ea typeface="Segoe UI Emoji" panose="020B0502040204020203" pitchFamily="34" charset="0"/>
              </a:rPr>
              <a:t> (self.leftChild  != </a:t>
            </a:r>
            <a:r>
              <a:rPr lang="en-US" sz="1600">
                <a:solidFill>
                  <a:srgbClr val="0000FF"/>
                </a:solidFill>
                <a:latin typeface="Consolas"/>
                <a:ea typeface="Segoe UI Emoji" panose="020B0502040204020203" pitchFamily="34" charset="0"/>
              </a:rPr>
              <a:t>null</a:t>
            </a:r>
            <a:r>
              <a:rPr lang="en-US" sz="1600">
                <a:solidFill>
                  <a:srgbClr val="000000"/>
                </a:solidFill>
                <a:latin typeface="Consolas"/>
                <a:ea typeface="Segoe UI Emoji" panose="020B0502040204020203" pitchFamily="34" charset="0"/>
              </a:rPr>
              <a:t>) { recurse(self.leftChild);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n-cs"/>
              </a:rPr>
              <a:t>System</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.out.print(self.value + </a:t>
            </a:r>
            <a:r>
              <a:rPr kumimoji="0" lang="en-US" sz="1600" b="0" i="0" u="none" strike="noStrike" kern="1200" cap="none" spc="0" normalizeH="0" baseline="0" noProof="0">
                <a:ln>
                  <a:noFill/>
                </a:ln>
                <a:solidFill>
                  <a:srgbClr val="C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if</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(self.rightChild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null</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 recurse(self.rightChild);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
        <p:nvSpPr>
          <p:cNvPr id="5" name="Title 4">
            <a:extLst>
              <a:ext uri="{FF2B5EF4-FFF2-40B4-BE49-F238E27FC236}">
                <a16:creationId xmlns:a16="http://schemas.microsoft.com/office/drawing/2014/main" id="{E8C2ED9C-1FE4-D0C4-CE5A-517324667319}"/>
              </a:ext>
            </a:extLst>
          </p:cNvPr>
          <p:cNvSpPr>
            <a:spLocks noGrp="1"/>
          </p:cNvSpPr>
          <p:nvPr>
            <p:ph type="title"/>
          </p:nvPr>
        </p:nvSpPr>
        <p:spPr/>
        <p:txBody>
          <a:bodyPr/>
          <a:lstStyle/>
          <a:p>
            <a:r>
              <a:rPr lang="en-US"/>
              <a:t>the most satisfying function in CS 136</a:t>
            </a:r>
          </a:p>
        </p:txBody>
      </p:sp>
    </p:spTree>
    <p:extLst>
      <p:ext uri="{BB962C8B-B14F-4D97-AF65-F5344CB8AC3E}">
        <p14:creationId xmlns:p14="http://schemas.microsoft.com/office/powerpoint/2010/main" val="42025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CEAD8-6443-709A-DAFC-853CC55725F3}"/>
              </a:ext>
            </a:extLst>
          </p:cNvPr>
          <p:cNvSpPr>
            <a:spLocks noGrp="1"/>
          </p:cNvSpPr>
          <p:nvPr>
            <p:ph type="title"/>
          </p:nvPr>
        </p:nvSpPr>
        <p:spPr/>
        <p:txBody>
          <a:bodyPr/>
          <a:lstStyle/>
          <a:p>
            <a:r>
              <a:rPr lang="en-US" sz="3600"/>
              <a:t>[Live-code traversal orders]</a:t>
            </a:r>
            <a:br>
              <a:rPr lang="en-US" sz="3600"/>
            </a:br>
            <a:r>
              <a:rPr lang="en-US" sz="3600"/>
              <a:t>(Feel free to follow along or race.)</a:t>
            </a:r>
          </a:p>
        </p:txBody>
      </p:sp>
    </p:spTree>
    <p:extLst>
      <p:ext uri="{BB962C8B-B14F-4D97-AF65-F5344CB8AC3E}">
        <p14:creationId xmlns:p14="http://schemas.microsoft.com/office/powerpoint/2010/main" val="35149755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381B6-FE30-609E-5852-376492D2E140}"/>
              </a:ext>
            </a:extLst>
          </p:cNvPr>
          <p:cNvSpPr>
            <a:spLocks noGrp="1"/>
          </p:cNvSpPr>
          <p:nvPr>
            <p:ph type="title"/>
          </p:nvPr>
        </p:nvSpPr>
        <p:spPr/>
        <p:txBody>
          <a:bodyPr/>
          <a:lstStyle/>
          <a:p>
            <a:r>
              <a:rPr lang="en-US"/>
              <a:t>heaps</a:t>
            </a:r>
          </a:p>
        </p:txBody>
      </p:sp>
    </p:spTree>
    <p:extLst>
      <p:ext uri="{BB962C8B-B14F-4D97-AF65-F5344CB8AC3E}">
        <p14:creationId xmlns:p14="http://schemas.microsoft.com/office/powerpoint/2010/main" val="33028055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always-complete</a:t>
            </a:r>
            <a:br>
              <a:rPr lang="en-US"/>
            </a:br>
            <a:r>
              <a:rPr lang="en-US"/>
              <a:t>max binary heap</a:t>
            </a:r>
          </a:p>
        </p:txBody>
      </p:sp>
    </p:spTree>
    <p:extLst>
      <p:ext uri="{BB962C8B-B14F-4D97-AF65-F5344CB8AC3E}">
        <p14:creationId xmlns:p14="http://schemas.microsoft.com/office/powerpoint/2010/main" val="227112754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this class, when we say "</a:t>
            </a:r>
            <a:r>
              <a:rPr lang="en-US" b="1"/>
              <a:t>heap</a:t>
            </a:r>
            <a:r>
              <a:rPr lang="en-US"/>
              <a:t>" or "</a:t>
            </a:r>
            <a:r>
              <a:rPr lang="en-US" b="1"/>
              <a:t>max heap</a:t>
            </a:r>
            <a:r>
              <a:rPr lang="en-US"/>
              <a:t>", we mean</a:t>
            </a:r>
            <a:br>
              <a:rPr lang="en-US"/>
            </a:br>
            <a:r>
              <a:rPr lang="en-US"/>
              <a:t>an "</a:t>
            </a:r>
            <a:r>
              <a:rPr lang="en-US" b="1"/>
              <a:t>always-complete max binary heap</a:t>
            </a:r>
            <a:r>
              <a:rPr lang="en-US"/>
              <a:t>"</a:t>
            </a:r>
          </a:p>
          <a:p>
            <a:pPr lvl="1"/>
            <a:r>
              <a:rPr lang="en-US"/>
              <a:t>we might occasionally mention a "</a:t>
            </a:r>
            <a:r>
              <a:rPr lang="en-US" b="1"/>
              <a:t>min heap</a:t>
            </a:r>
            <a:r>
              <a:rPr lang="en-US"/>
              <a:t>", which means</a:t>
            </a:r>
            <a:br>
              <a:rPr lang="en-US"/>
            </a:br>
            <a:r>
              <a:rPr lang="en-US"/>
              <a:t>an "</a:t>
            </a:r>
            <a:r>
              <a:rPr lang="en-US" b="1"/>
              <a:t>always-complete </a:t>
            </a:r>
            <a:r>
              <a:rPr lang="en-US" b="1">
                <a:solidFill>
                  <a:schemeClr val="accent6"/>
                </a:solidFill>
              </a:rPr>
              <a:t>min</a:t>
            </a:r>
            <a:r>
              <a:rPr lang="en-US" b="1"/>
              <a:t> binary heap</a:t>
            </a:r>
            <a:r>
              <a:rPr lang="en-US"/>
              <a:t>"</a:t>
            </a:r>
          </a:p>
        </p:txBody>
      </p:sp>
    </p:spTree>
    <p:extLst>
      <p:ext uri="{BB962C8B-B14F-4D97-AF65-F5344CB8AC3E}">
        <p14:creationId xmlns:p14="http://schemas.microsoft.com/office/powerpoint/2010/main" val="1842463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lumMod val="75000"/>
                  </a:schemeClr>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rows) are "full of nodes",</a:t>
            </a:r>
            <a:br>
              <a:rPr lang="en-US"/>
            </a:br>
            <a:r>
              <a:rPr lang="en-US"/>
              <a:t>except for possibly the bottom level,</a:t>
            </a:r>
            <a:br>
              <a:rPr lang="en-US"/>
            </a:br>
            <a:r>
              <a:rPr lang="en-US"/>
              <a:t>in which all nodes are "</a:t>
            </a:r>
            <a:r>
              <a:rPr lang="en-US">
                <a:solidFill>
                  <a:schemeClr val="accent6">
                    <a:lumMod val="75000"/>
                  </a:schemeClr>
                </a:solidFill>
              </a:rPr>
              <a:t>as far to to the left as possible</a:t>
            </a:r>
            <a:r>
              <a:rPr lang="en-US"/>
              <a:t>"</a:t>
            </a:r>
          </a:p>
          <a:p>
            <a:endParaRPr lang="en-US"/>
          </a:p>
        </p:txBody>
      </p:sp>
      <p:grpSp>
        <p:nvGrpSpPr>
          <p:cNvPr id="160" name="Group 159">
            <a:extLst>
              <a:ext uri="{FF2B5EF4-FFF2-40B4-BE49-F238E27FC236}">
                <a16:creationId xmlns:a16="http://schemas.microsoft.com/office/drawing/2014/main" id="{6BC85F5B-E65B-9D0E-FBC7-A1A35E6B716A}"/>
              </a:ext>
            </a:extLst>
          </p:cNvPr>
          <p:cNvGrpSpPr/>
          <p:nvPr/>
        </p:nvGrpSpPr>
        <p:grpSpPr>
          <a:xfrm>
            <a:off x="652399" y="2107692"/>
            <a:ext cx="7839202" cy="2402203"/>
            <a:chOff x="0" y="2416928"/>
            <a:chExt cx="9219946" cy="2825311"/>
          </a:xfrm>
        </p:grpSpPr>
        <p:grpSp>
          <p:nvGrpSpPr>
            <p:cNvPr id="108" name="Group 107">
              <a:extLst>
                <a:ext uri="{FF2B5EF4-FFF2-40B4-BE49-F238E27FC236}">
                  <a16:creationId xmlns:a16="http://schemas.microsoft.com/office/drawing/2014/main" id="{FBD100AA-F0A3-188B-3592-4CC1EFA84489}"/>
                </a:ext>
              </a:extLst>
            </p:cNvPr>
            <p:cNvGrpSpPr/>
            <p:nvPr/>
          </p:nvGrpSpPr>
          <p:grpSpPr>
            <a:xfrm>
              <a:off x="0" y="2416928"/>
              <a:ext cx="3966470" cy="1847433"/>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2" name="Group 131">
              <a:extLst>
                <a:ext uri="{FF2B5EF4-FFF2-40B4-BE49-F238E27FC236}">
                  <a16:creationId xmlns:a16="http://schemas.microsoft.com/office/drawing/2014/main" id="{132CE542-DC30-53A9-CD08-A218E27E0807}"/>
                </a:ext>
              </a:extLst>
            </p:cNvPr>
            <p:cNvGrpSpPr/>
            <p:nvPr/>
          </p:nvGrpSpPr>
          <p:grpSpPr>
            <a:xfrm>
              <a:off x="4672685" y="2416928"/>
              <a:ext cx="4192967" cy="1847433"/>
              <a:chOff x="1726685" y="2227592"/>
              <a:chExt cx="8662497" cy="3816722"/>
            </a:xfrm>
          </p:grpSpPr>
          <p:cxnSp>
            <p:nvCxnSpPr>
              <p:cNvPr id="133" name="Straight Arrow Connector 132">
                <a:extLst>
                  <a:ext uri="{FF2B5EF4-FFF2-40B4-BE49-F238E27FC236}">
                    <a16:creationId xmlns:a16="http://schemas.microsoft.com/office/drawing/2014/main" id="{95D671F9-8E25-A18A-C165-CC0A458033C1}"/>
                  </a:ext>
                </a:extLst>
              </p:cNvPr>
              <p:cNvCxnSpPr>
                <a:cxnSpLocks/>
                <a:stCxn id="135" idx="3"/>
                <a:endCxn id="13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E1786D7A-8FAB-AE16-A2A8-D2FC32A8B057}"/>
                  </a:ext>
                </a:extLst>
              </p:cNvPr>
              <p:cNvCxnSpPr>
                <a:cxnSpLocks/>
                <a:stCxn id="135" idx="5"/>
                <a:endCxn id="14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35" name="Oval 134">
                <a:extLst>
                  <a:ext uri="{FF2B5EF4-FFF2-40B4-BE49-F238E27FC236}">
                    <a16:creationId xmlns:a16="http://schemas.microsoft.com/office/drawing/2014/main" id="{AA24A63F-1A12-F868-A180-95B32B2D3FE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36" name="Oval 135">
                <a:extLst>
                  <a:ext uri="{FF2B5EF4-FFF2-40B4-BE49-F238E27FC236}">
                    <a16:creationId xmlns:a16="http://schemas.microsoft.com/office/drawing/2014/main" id="{1D401715-7C74-BE3C-F664-76F14CE4F0EA}"/>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37" name="Straight Arrow Connector 136">
                <a:extLst>
                  <a:ext uri="{FF2B5EF4-FFF2-40B4-BE49-F238E27FC236}">
                    <a16:creationId xmlns:a16="http://schemas.microsoft.com/office/drawing/2014/main" id="{061700DE-2778-2FA5-A46C-E483E4A458AF}"/>
                  </a:ext>
                </a:extLst>
              </p:cNvPr>
              <p:cNvCxnSpPr>
                <a:cxnSpLocks/>
                <a:stCxn id="136" idx="3"/>
                <a:endCxn id="13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DEFE41C8-C14E-5C57-ADE4-DCFFEBC12040}"/>
                  </a:ext>
                </a:extLst>
              </p:cNvPr>
              <p:cNvCxnSpPr>
                <a:cxnSpLocks/>
                <a:stCxn id="136" idx="5"/>
                <a:endCxn id="14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39" name="Oval 138">
                <a:extLst>
                  <a:ext uri="{FF2B5EF4-FFF2-40B4-BE49-F238E27FC236}">
                    <a16:creationId xmlns:a16="http://schemas.microsoft.com/office/drawing/2014/main" id="{DDE5B0A2-EF4B-1DDA-D900-F46C85F77D86}"/>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40" name="Oval 139">
                <a:extLst>
                  <a:ext uri="{FF2B5EF4-FFF2-40B4-BE49-F238E27FC236}">
                    <a16:creationId xmlns:a16="http://schemas.microsoft.com/office/drawing/2014/main" id="{75F833F2-D183-6301-575D-9A17EC03354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41" name="Oval 140">
                <a:extLst>
                  <a:ext uri="{FF2B5EF4-FFF2-40B4-BE49-F238E27FC236}">
                    <a16:creationId xmlns:a16="http://schemas.microsoft.com/office/drawing/2014/main" id="{76CB7B39-BCDA-47E6-8095-699A3ED2910B}"/>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42" name="Straight Arrow Connector 141">
                <a:extLst>
                  <a:ext uri="{FF2B5EF4-FFF2-40B4-BE49-F238E27FC236}">
                    <a16:creationId xmlns:a16="http://schemas.microsoft.com/office/drawing/2014/main" id="{A67EDDF3-8ABA-CA89-CDDD-1F5F081B8A05}"/>
                  </a:ext>
                </a:extLst>
              </p:cNvPr>
              <p:cNvCxnSpPr>
                <a:cxnSpLocks/>
                <a:stCxn id="141" idx="3"/>
                <a:endCxn id="14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4660C976-217C-1D7D-6950-BE7CD39754E1}"/>
                  </a:ext>
                </a:extLst>
              </p:cNvPr>
              <p:cNvCxnSpPr>
                <a:cxnSpLocks/>
                <a:endCxn id="145" idx="0"/>
              </p:cNvCxnSpPr>
              <p:nvPr/>
            </p:nvCxnSpPr>
            <p:spPr>
              <a:xfrm>
                <a:off x="9765271" y="4839953"/>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33EEA409-73C0-AF66-E185-3B79924D90D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45" name="Oval 144">
                <a:extLst>
                  <a:ext uri="{FF2B5EF4-FFF2-40B4-BE49-F238E27FC236}">
                    <a16:creationId xmlns:a16="http://schemas.microsoft.com/office/drawing/2014/main" id="{39B08090-6F77-A93A-AA93-4B548E5BF521}"/>
                  </a:ext>
                </a:extLst>
              </p:cNvPr>
              <p:cNvSpPr/>
              <p:nvPr/>
            </p:nvSpPr>
            <p:spPr>
              <a:xfrm>
                <a:off x="9765271" y="5420402"/>
                <a:ext cx="623911" cy="623912"/>
              </a:xfrm>
              <a:prstGeom prst="ellipse">
                <a:avLst/>
              </a:prstGeom>
              <a:solidFill>
                <a:srgbClr val="FF0000"/>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8D35145B-C878-3156-41E1-B052AC7C4A4A}"/>
                  </a:ext>
                </a:extLst>
              </p:cNvPr>
              <p:cNvCxnSpPr>
                <a:cxnSpLocks/>
                <a:stCxn id="148" idx="3"/>
                <a:endCxn id="14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B6FE17BF-AC64-6B4B-2675-59EFEFDCC17E}"/>
                  </a:ext>
                </a:extLst>
              </p:cNvPr>
              <p:cNvCxnSpPr>
                <a:cxnSpLocks/>
                <a:stCxn id="148" idx="5"/>
                <a:endCxn id="1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8" name="Oval 147">
                <a:extLst>
                  <a:ext uri="{FF2B5EF4-FFF2-40B4-BE49-F238E27FC236}">
                    <a16:creationId xmlns:a16="http://schemas.microsoft.com/office/drawing/2014/main" id="{117E312D-D042-E9B4-61B2-70C1182762EB}"/>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49" name="Oval 148">
                <a:extLst>
                  <a:ext uri="{FF2B5EF4-FFF2-40B4-BE49-F238E27FC236}">
                    <a16:creationId xmlns:a16="http://schemas.microsoft.com/office/drawing/2014/main" id="{ED923368-1F6E-5E40-B95C-705187ACF58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50" name="Straight Arrow Connector 149">
                <a:extLst>
                  <a:ext uri="{FF2B5EF4-FFF2-40B4-BE49-F238E27FC236}">
                    <a16:creationId xmlns:a16="http://schemas.microsoft.com/office/drawing/2014/main" id="{DA30F805-EDDB-0010-AAC2-26D5CA3CF95D}"/>
                  </a:ext>
                </a:extLst>
              </p:cNvPr>
              <p:cNvCxnSpPr>
                <a:cxnSpLocks/>
                <a:stCxn id="149" idx="3"/>
                <a:endCxn id="15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51" name="Oval 150">
                <a:extLst>
                  <a:ext uri="{FF2B5EF4-FFF2-40B4-BE49-F238E27FC236}">
                    <a16:creationId xmlns:a16="http://schemas.microsoft.com/office/drawing/2014/main" id="{08D7E354-8B0E-AD00-9EBF-82B87DEE310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52" name="Oval 151">
                <a:extLst>
                  <a:ext uri="{FF2B5EF4-FFF2-40B4-BE49-F238E27FC236}">
                    <a16:creationId xmlns:a16="http://schemas.microsoft.com/office/drawing/2014/main" id="{C3FF1549-43E0-038B-A47E-5E2ADF6276E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53" name="Oval 152">
                <a:extLst>
                  <a:ext uri="{FF2B5EF4-FFF2-40B4-BE49-F238E27FC236}">
                    <a16:creationId xmlns:a16="http://schemas.microsoft.com/office/drawing/2014/main" id="{215E293E-06E5-E597-B5E4-1B45B4C7241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54" name="Straight Arrow Connector 153">
                <a:extLst>
                  <a:ext uri="{FF2B5EF4-FFF2-40B4-BE49-F238E27FC236}">
                    <a16:creationId xmlns:a16="http://schemas.microsoft.com/office/drawing/2014/main" id="{78F1195C-6D91-1D12-DFA2-7A9730AF462A}"/>
                  </a:ext>
                </a:extLst>
              </p:cNvPr>
              <p:cNvCxnSpPr>
                <a:cxnSpLocks/>
                <a:stCxn id="153" idx="3"/>
                <a:endCxn id="13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561F07C1-24C9-9FDE-60BA-76C85A42761E}"/>
                  </a:ext>
                </a:extLst>
              </p:cNvPr>
              <p:cNvCxnSpPr>
                <a:cxnSpLocks/>
                <a:stCxn id="153" idx="5"/>
                <a:endCxn id="14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D0E8AB91-F91A-59E2-1796-85FEAB9466AD}"/>
                  </a:ext>
                </a:extLst>
              </p:cNvPr>
              <p:cNvSpPr/>
              <p:nvPr/>
            </p:nvSpPr>
            <p:spPr>
              <a:xfrm>
                <a:off x="5196048" y="5420402"/>
                <a:ext cx="623911" cy="623912"/>
              </a:xfrm>
              <a:prstGeom prst="ellipse">
                <a:avLst/>
              </a:prstGeom>
              <a:noFill/>
              <a:ln w="28575" cap="flat" cmpd="sng" algn="ctr">
                <a:solidFill>
                  <a:srgbClr val="F14124">
                    <a:lumMod val="40000"/>
                    <a:lumOff val="60000"/>
                  </a:srgbClr>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cxnSp>
            <p:nvCxnSpPr>
              <p:cNvPr id="157" name="Straight Arrow Connector 156">
                <a:extLst>
                  <a:ext uri="{FF2B5EF4-FFF2-40B4-BE49-F238E27FC236}">
                    <a16:creationId xmlns:a16="http://schemas.microsoft.com/office/drawing/2014/main" id="{CC2C97AE-96B1-D15E-B743-D1168DFB863C}"/>
                  </a:ext>
                </a:extLst>
              </p:cNvPr>
              <p:cNvCxnSpPr>
                <a:cxnSpLocks/>
              </p:cNvCxnSpPr>
              <p:nvPr/>
            </p:nvCxnSpPr>
            <p:spPr>
              <a:xfrm>
                <a:off x="5204508" y="4839953"/>
                <a:ext cx="311956" cy="580450"/>
              </a:xfrm>
              <a:prstGeom prst="straightConnector1">
                <a:avLst/>
              </a:prstGeom>
              <a:noFill/>
              <a:ln w="38100" cap="flat" cmpd="sng" algn="ctr">
                <a:solidFill>
                  <a:srgbClr val="F14124">
                    <a:lumMod val="40000"/>
                    <a:lumOff val="60000"/>
                  </a:srgbClr>
                </a:solidFill>
                <a:prstDash val="sysDot"/>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546919" y="4409671"/>
              <a:ext cx="3135980" cy="8325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Emoji"/>
                  <a:ea typeface="+mn-ea"/>
                  <a:cs typeface="+mn-cs"/>
                </a:rPr>
                <a:t>complete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(and balanced)</a:t>
              </a:r>
            </a:p>
          </p:txBody>
        </p:sp>
        <p:sp>
          <p:nvSpPr>
            <p:cNvPr id="159" name="TextBox 158">
              <a:extLst>
                <a:ext uri="{FF2B5EF4-FFF2-40B4-BE49-F238E27FC236}">
                  <a16:creationId xmlns:a16="http://schemas.microsoft.com/office/drawing/2014/main" id="{D00E30E9-5416-7BB7-94F1-0EBC2FC1CFA2}"/>
                </a:ext>
              </a:extLst>
            </p:cNvPr>
            <p:cNvSpPr txBox="1"/>
            <p:nvPr/>
          </p:nvSpPr>
          <p:spPr>
            <a:xfrm>
              <a:off x="4355243" y="4409671"/>
              <a:ext cx="4864703" cy="4705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balanced but </a:t>
              </a:r>
              <a:r>
                <a:rPr kumimoji="0" lang="en-US" sz="2000" b="1" i="0" u="none" strike="noStrike" kern="1200" cap="none" spc="0" normalizeH="0" baseline="0" noProof="0">
                  <a:ln>
                    <a:noFill/>
                  </a:ln>
                  <a:solidFill>
                    <a:prstClr val="black"/>
                  </a:solidFill>
                  <a:effectLst/>
                  <a:uLnTx/>
                  <a:uFillTx/>
                  <a:latin typeface="Segoe UI Emoji"/>
                  <a:ea typeface="+mn-ea"/>
                  <a:cs typeface="+mn-cs"/>
                </a:rPr>
                <a:t>NOT complete</a:t>
              </a:r>
            </a:p>
          </p:txBody>
        </p:sp>
      </p:grpSp>
    </p:spTree>
    <p:extLst>
      <p:ext uri="{BB962C8B-B14F-4D97-AF65-F5344CB8AC3E}">
        <p14:creationId xmlns:p14="http://schemas.microsoft.com/office/powerpoint/2010/main" val="1736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ells | Free Full-Text | The Relevance of Aquaporins for the Physiology,  Pathology, and Aging of the Female Reproductive System in Mammals">
            <a:extLst>
              <a:ext uri="{FF2B5EF4-FFF2-40B4-BE49-F238E27FC236}">
                <a16:creationId xmlns:a16="http://schemas.microsoft.com/office/drawing/2014/main" id="{BBAA2B52-AA1A-81E1-6344-1121B0D743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45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5395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lumMod val="75000"/>
                  </a:schemeClr>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are "full of nodes",</a:t>
            </a:r>
            <a:br>
              <a:rPr lang="en-US"/>
            </a:br>
            <a:r>
              <a:rPr lang="en-US"/>
              <a:t>except for possibly the bottom level,</a:t>
            </a:r>
            <a:br>
              <a:rPr lang="en-US"/>
            </a:br>
            <a:r>
              <a:rPr lang="en-US"/>
              <a:t>in which all nodes are "</a:t>
            </a:r>
            <a:r>
              <a:rPr lang="en-US">
                <a:solidFill>
                  <a:schemeClr val="accent6">
                    <a:lumMod val="75000"/>
                  </a:schemeClr>
                </a:solidFill>
              </a:rPr>
              <a:t>as far to to the left as possible</a:t>
            </a:r>
            <a:r>
              <a:rPr lang="en-US"/>
              <a:t>"</a:t>
            </a:r>
          </a:p>
          <a:p>
            <a:endParaRPr lang="en-US"/>
          </a:p>
        </p:txBody>
      </p:sp>
      <p:grpSp>
        <p:nvGrpSpPr>
          <p:cNvPr id="108" name="Group 107">
            <a:extLst>
              <a:ext uri="{FF2B5EF4-FFF2-40B4-BE49-F238E27FC236}">
                <a16:creationId xmlns:a16="http://schemas.microsoft.com/office/drawing/2014/main" id="{FBD100AA-F0A3-188B-3592-4CC1EFA84489}"/>
              </a:ext>
            </a:extLst>
          </p:cNvPr>
          <p:cNvGrpSpPr/>
          <p:nvPr/>
        </p:nvGrpSpPr>
        <p:grpSpPr>
          <a:xfrm>
            <a:off x="652399" y="2107692"/>
            <a:ext cx="3372467" cy="1570768"/>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1117413" y="3802009"/>
            <a:ext cx="26663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Emoji"/>
                <a:ea typeface="+mn-ea"/>
                <a:cs typeface="+mn-cs"/>
              </a:rPr>
              <a:t>complete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(and balanced)</a:t>
            </a:r>
          </a:p>
        </p:txBody>
      </p:sp>
      <p:sp>
        <p:nvSpPr>
          <p:cNvPr id="2" name="TextBox 1">
            <a:extLst>
              <a:ext uri="{FF2B5EF4-FFF2-40B4-BE49-F238E27FC236}">
                <a16:creationId xmlns:a16="http://schemas.microsoft.com/office/drawing/2014/main" id="{8DF50B66-0C1A-91ED-A84E-99388E44B055}"/>
              </a:ext>
            </a:extLst>
          </p:cNvPr>
          <p:cNvSpPr txBox="1"/>
          <p:nvPr/>
        </p:nvSpPr>
        <p:spPr>
          <a:xfrm>
            <a:off x="2370729" y="3370903"/>
            <a:ext cx="26663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the</a:t>
            </a:r>
            <a:r>
              <a:rPr kumimoji="0" lang="en-US" sz="1800" b="1"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last node</a:t>
            </a: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17564015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solidFill>
                  <a:schemeClr val="accent6"/>
                </a:solidFill>
              </a:rPr>
              <a:t>always-complete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t>
            </a:r>
            <a:r>
              <a:rPr lang="en-US" b="1"/>
              <a:t>always-complete</a:t>
            </a:r>
            <a:r>
              <a:rPr lang="en-US"/>
              <a:t>" means that every function in the Heap interface</a:t>
            </a:r>
            <a:br>
              <a:rPr lang="en-US"/>
            </a:br>
            <a:r>
              <a:rPr lang="en-US">
                <a:latin typeface="+mj-lt"/>
              </a:rPr>
              <a:t>(add(...)</a:t>
            </a:r>
            <a:r>
              <a:rPr lang="en-US"/>
              <a:t> &amp; </a:t>
            </a:r>
            <a:r>
              <a:rPr lang="en-US">
                <a:latin typeface="+mj-lt"/>
              </a:rPr>
              <a:t>remove()) </a:t>
            </a:r>
            <a:r>
              <a:rPr lang="en-US"/>
              <a:t>"preserves the completeness of the heap"</a:t>
            </a:r>
          </a:p>
          <a:p>
            <a:pPr lvl="1"/>
            <a:endParaRPr lang="en-US"/>
          </a:p>
          <a:p>
            <a:pPr lvl="1"/>
            <a:r>
              <a:rPr lang="en-US"/>
              <a:t>the heap </a:t>
            </a:r>
            <a:r>
              <a:rPr lang="en-US" b="1"/>
              <a:t>was complete</a:t>
            </a:r>
            <a:r>
              <a:rPr lang="en-US"/>
              <a:t> before calling </a:t>
            </a:r>
            <a:r>
              <a:rPr lang="en-US">
                <a:latin typeface="+mj-lt"/>
              </a:rPr>
              <a:t>add</a:t>
            </a:r>
            <a:r>
              <a:rPr lang="en-US"/>
              <a:t>...</a:t>
            </a:r>
          </a:p>
          <a:p>
            <a:pPr lvl="1"/>
            <a:r>
              <a:rPr lang="en-US"/>
              <a:t>...and the heap </a:t>
            </a:r>
            <a:r>
              <a:rPr lang="en-US" b="1"/>
              <a:t>is still complete</a:t>
            </a:r>
            <a:r>
              <a:rPr lang="en-US"/>
              <a:t> after </a:t>
            </a:r>
            <a:r>
              <a:rPr lang="en-US">
                <a:latin typeface="+mj-lt"/>
              </a:rPr>
              <a:t>add</a:t>
            </a:r>
            <a:r>
              <a:rPr lang="en-US"/>
              <a:t> returns</a:t>
            </a:r>
          </a:p>
          <a:p>
            <a:pPr lvl="1"/>
            <a:endParaRPr lang="en-US">
              <a:latin typeface="+mj-lt"/>
            </a:endParaRPr>
          </a:p>
          <a:p>
            <a:pPr lvl="1"/>
            <a:r>
              <a:rPr lang="en-US"/>
              <a:t>the heap is always complete</a:t>
            </a:r>
          </a:p>
          <a:p>
            <a:pPr lvl="1"/>
            <a:r>
              <a:rPr lang="en-US"/>
              <a:t>always complete.</a:t>
            </a:r>
            <a:endParaRPr lang="en-US">
              <a:latin typeface="+mj-lt"/>
            </a:endParaRPr>
          </a:p>
        </p:txBody>
      </p:sp>
    </p:spTree>
    <p:extLst>
      <p:ext uri="{BB962C8B-B14F-4D97-AF65-F5344CB8AC3E}">
        <p14:creationId xmlns:p14="http://schemas.microsoft.com/office/powerpoint/2010/main" val="174751122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 </a:t>
            </a:r>
            <a:r>
              <a:rPr lang="en-US" b="1"/>
              <a:t>binary heap</a:t>
            </a:r>
            <a:r>
              <a:rPr lang="en-US"/>
              <a:t> is another special kind of binary tree</a:t>
            </a:r>
          </a:p>
          <a:p>
            <a:pPr lvl="1"/>
            <a:r>
              <a:rPr lang="en-US" b="1"/>
              <a:t>☠️ a binary heap is NOT, in general, a binary search tree</a:t>
            </a:r>
          </a:p>
          <a:p>
            <a:endParaRPr lang="en-US"/>
          </a:p>
        </p:txBody>
      </p:sp>
    </p:spTree>
    <p:extLst>
      <p:ext uri="{BB962C8B-B14F-4D97-AF65-F5344CB8AC3E}">
        <p14:creationId xmlns:p14="http://schemas.microsoft.com/office/powerpoint/2010/main" val="29924224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484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2437068" y="215510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27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15</a:t>
            </a:r>
          </a:p>
        </p:txBody>
      </p:sp>
      <p:sp>
        <p:nvSpPr>
          <p:cNvPr id="53" name="TextBox 52">
            <a:extLst>
              <a:ext uri="{FF2B5EF4-FFF2-40B4-BE49-F238E27FC236}">
                <a16:creationId xmlns:a16="http://schemas.microsoft.com/office/drawing/2014/main" id="{5E9694DB-9C57-41E1-8774-47FB8B623B79}"/>
              </a:ext>
            </a:extLst>
          </p:cNvPr>
          <p:cNvSpPr txBox="1"/>
          <p:nvPr/>
        </p:nvSpPr>
        <p:spPr>
          <a:xfrm>
            <a:off x="5757201" y="2152581"/>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27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5</a:t>
            </a:r>
          </a:p>
        </p:txBody>
      </p:sp>
    </p:spTree>
    <p:extLst>
      <p:ext uri="{BB962C8B-B14F-4D97-AF65-F5344CB8AC3E}">
        <p14:creationId xmlns:p14="http://schemas.microsoft.com/office/powerpoint/2010/main" val="703898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1161365" y="4562188"/>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6</a:t>
            </a:r>
          </a:p>
        </p:txBody>
      </p:sp>
      <p:sp>
        <p:nvSpPr>
          <p:cNvPr id="53" name="TextBox 52">
            <a:extLst>
              <a:ext uri="{FF2B5EF4-FFF2-40B4-BE49-F238E27FC236}">
                <a16:creationId xmlns:a16="http://schemas.microsoft.com/office/drawing/2014/main" id="{5E9694DB-9C57-41E1-8774-47FB8B623B79}"/>
              </a:ext>
            </a:extLst>
          </p:cNvPr>
          <p:cNvSpPr txBox="1"/>
          <p:nvPr/>
        </p:nvSpPr>
        <p:spPr>
          <a:xfrm>
            <a:off x="2007204" y="458114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3</a:t>
            </a:r>
          </a:p>
        </p:txBody>
      </p:sp>
    </p:spTree>
    <p:extLst>
      <p:ext uri="{BB962C8B-B14F-4D97-AF65-F5344CB8AC3E}">
        <p14:creationId xmlns:p14="http://schemas.microsoft.com/office/powerpoint/2010/main" val="424890726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normAutofit lnSpcReduction="10000"/>
          </a:bodyPr>
          <a:lstStyle/>
          <a:p>
            <a:pPr>
              <a:lnSpc>
                <a:spcPct val="110000"/>
              </a:lnSpc>
            </a:pPr>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lnSpc>
                <a:spcPct val="110000"/>
              </a:lnSpc>
              <a:buNone/>
            </a:pPr>
            <a:endParaRPr lang="en-US"/>
          </a:p>
          <a:p>
            <a:pPr>
              <a:lnSpc>
                <a:spcPct val="110000"/>
              </a:lnSpc>
            </a:pPr>
            <a:r>
              <a:rPr lang="en-US" sz="1800" b="1">
                <a:solidFill>
                  <a:srgbClr val="F2AFBE"/>
                </a:solidFill>
              </a:rPr>
              <a:t>🧠</a:t>
            </a:r>
            <a:r>
              <a:rPr lang="en-US" sz="1800" b="1">
                <a:solidFill>
                  <a:srgbClr val="F80B8D"/>
                </a:solidFill>
              </a:rPr>
              <a:t> </a:t>
            </a:r>
            <a:r>
              <a:rPr lang="en-US" sz="1800">
                <a:solidFill>
                  <a:srgbClr val="FF6DC6"/>
                </a:solidFill>
              </a:rPr>
              <a:t>is the "</a:t>
            </a:r>
            <a:r>
              <a:rPr lang="en-US" sz="1800" b="1">
                <a:solidFill>
                  <a:srgbClr val="FF6DC6"/>
                </a:solidFill>
              </a:rPr>
              <a:t>max heap property</a:t>
            </a:r>
            <a:r>
              <a:rPr lang="en-US" sz="1800">
                <a:solidFill>
                  <a:srgbClr val="FF6DC6"/>
                </a:solidFill>
              </a:rPr>
              <a:t>" above equivalent to...</a:t>
            </a:r>
          </a:p>
          <a:p>
            <a:pPr lvl="1">
              <a:lnSpc>
                <a:spcPct val="110000"/>
              </a:lnSpc>
            </a:pPr>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lvl="2">
              <a:lnSpc>
                <a:spcPct val="110000"/>
              </a:lnSpc>
            </a:pPr>
            <a:r>
              <a:rPr lang="en-US" sz="1800">
                <a:solidFill>
                  <a:srgbClr val="FF6DC6"/>
                </a:solidFill>
              </a:rPr>
              <a:t>yes.</a:t>
            </a:r>
          </a:p>
          <a:p>
            <a:pPr lvl="3">
              <a:lnSpc>
                <a:spcPct val="110000"/>
              </a:lnSpc>
            </a:pPr>
            <a:r>
              <a:rPr lang="en-US" b="1">
                <a:solidFill>
                  <a:srgbClr val="FF6DC6"/>
                </a:solidFill>
              </a:rPr>
              <a:t>idea: </a:t>
            </a:r>
            <a:r>
              <a:rPr lang="en-US">
                <a:solidFill>
                  <a:srgbClr val="FF6DC6"/>
                </a:solidFill>
              </a:rPr>
              <a:t>apply definition recursively</a:t>
            </a:r>
          </a:p>
          <a:p>
            <a:pPr lvl="4">
              <a:lnSpc>
                <a:spcPct val="110000"/>
              </a:lnSpc>
            </a:pPr>
            <a:r>
              <a:rPr lang="en-US">
                <a:solidFill>
                  <a:srgbClr val="FF6DC6"/>
                </a:solidFill>
              </a:rPr>
              <a:t>node's value is greater than the values of its children...</a:t>
            </a:r>
            <a:br>
              <a:rPr lang="en-US">
                <a:solidFill>
                  <a:srgbClr val="FF6DC6"/>
                </a:solidFill>
              </a:rPr>
            </a:br>
            <a:r>
              <a:rPr lang="en-US">
                <a:solidFill>
                  <a:srgbClr val="FF6DC6"/>
                </a:solidFill>
              </a:rPr>
              <a:t>...which are greater than the values of their children...</a:t>
            </a:r>
          </a:p>
          <a:p>
            <a:pPr lvl="4">
              <a:lnSpc>
                <a:spcPct val="110000"/>
              </a:lnSpc>
            </a:pPr>
            <a:endParaRPr lang="en-US">
              <a:solidFill>
                <a:srgbClr val="FF6DC6"/>
              </a:solidFill>
            </a:endParaRPr>
          </a:p>
          <a:p>
            <a:pPr>
              <a:lnSpc>
                <a:spcPct val="110000"/>
              </a:lnSpc>
            </a:pPr>
            <a:r>
              <a:rPr lang="en-US" sz="1800" b="1">
                <a:solidFill>
                  <a:srgbClr val="F2AFBE"/>
                </a:solidFill>
              </a:rPr>
              <a:t>🧠</a:t>
            </a:r>
            <a:r>
              <a:rPr lang="en-US" sz="1800" b="1">
                <a:solidFill>
                  <a:srgbClr val="F80B8D"/>
                </a:solidFill>
              </a:rPr>
              <a:t> </a:t>
            </a:r>
            <a:r>
              <a:rPr lang="en-US" sz="1800">
                <a:solidFill>
                  <a:srgbClr val="FF6DC6"/>
                </a:solidFill>
              </a:rPr>
              <a:t>which node always has the max value of all nodes in the heap?</a:t>
            </a:r>
          </a:p>
          <a:p>
            <a:pPr lvl="1">
              <a:lnSpc>
                <a:spcPct val="110000"/>
              </a:lnSpc>
            </a:pPr>
            <a:r>
              <a:rPr lang="en-US">
                <a:solidFill>
                  <a:srgbClr val="FF6DC6"/>
                </a:solidFill>
              </a:rPr>
              <a:t>the root</a:t>
            </a:r>
            <a:endParaRPr lang="en-US"/>
          </a:p>
          <a:p>
            <a:pPr>
              <a:lnSpc>
                <a:spcPct val="110000"/>
              </a:lnSpc>
            </a:pPr>
            <a:endParaRPr lang="en-US"/>
          </a:p>
          <a:p>
            <a:pPr marL="0" indent="0">
              <a:lnSpc>
                <a:spcPct val="110000"/>
              </a:lnSpc>
              <a:buNone/>
            </a:pPr>
            <a:endParaRPr lang="en-US" sz="1800" b="1">
              <a:solidFill>
                <a:srgbClr val="F2AFBE"/>
              </a:solidFill>
            </a:endParaRPr>
          </a:p>
        </p:txBody>
      </p:sp>
    </p:spTree>
    <p:extLst>
      <p:ext uri="{BB962C8B-B14F-4D97-AF65-F5344CB8AC3E}">
        <p14:creationId xmlns:p14="http://schemas.microsoft.com/office/powerpoint/2010/main" val="200527535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BC809688-453E-3AF2-4068-3700AC5B6786}"/>
              </a:ext>
            </a:extLst>
          </p:cNvPr>
          <p:cNvSpPr txBox="1"/>
          <p:nvPr/>
        </p:nvSpPr>
        <p:spPr>
          <a:xfrm>
            <a:off x="962250" y="3345034"/>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7</a:t>
            </a:r>
          </a:p>
        </p:txBody>
      </p:sp>
      <p:sp>
        <p:nvSpPr>
          <p:cNvPr id="5" name="TextBox 4">
            <a:extLst>
              <a:ext uri="{FF2B5EF4-FFF2-40B4-BE49-F238E27FC236}">
                <a16:creationId xmlns:a16="http://schemas.microsoft.com/office/drawing/2014/main" id="{391E6D19-E118-06ED-360E-1CEC184C03ED}"/>
              </a:ext>
            </a:extLst>
          </p:cNvPr>
          <p:cNvSpPr txBox="1"/>
          <p:nvPr/>
        </p:nvSpPr>
        <p:spPr>
          <a:xfrm>
            <a:off x="1028844" y="46041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6</a:t>
            </a:r>
          </a:p>
        </p:txBody>
      </p:sp>
      <p:sp>
        <p:nvSpPr>
          <p:cNvPr id="6" name="TextBox 5">
            <a:extLst>
              <a:ext uri="{FF2B5EF4-FFF2-40B4-BE49-F238E27FC236}">
                <a16:creationId xmlns:a16="http://schemas.microsoft.com/office/drawing/2014/main" id="{0D69819B-FDA7-EB42-0ADA-1DEBAD225645}"/>
              </a:ext>
            </a:extLst>
          </p:cNvPr>
          <p:cNvSpPr txBox="1"/>
          <p:nvPr/>
        </p:nvSpPr>
        <p:spPr>
          <a:xfrm>
            <a:off x="1906304" y="459432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3</a:t>
            </a:r>
          </a:p>
        </p:txBody>
      </p:sp>
      <p:sp>
        <p:nvSpPr>
          <p:cNvPr id="7" name="TextBox 6">
            <a:extLst>
              <a:ext uri="{FF2B5EF4-FFF2-40B4-BE49-F238E27FC236}">
                <a16:creationId xmlns:a16="http://schemas.microsoft.com/office/drawing/2014/main" id="{6BC22577-6C78-DB76-D725-2AFE705A6760}"/>
              </a:ext>
            </a:extLst>
          </p:cNvPr>
          <p:cNvSpPr txBox="1"/>
          <p:nvPr/>
        </p:nvSpPr>
        <p:spPr>
          <a:xfrm>
            <a:off x="2879043" y="46041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11</a:t>
            </a:r>
          </a:p>
        </p:txBody>
      </p:sp>
      <p:sp>
        <p:nvSpPr>
          <p:cNvPr id="8" name="TextBox 7">
            <a:extLst>
              <a:ext uri="{FF2B5EF4-FFF2-40B4-BE49-F238E27FC236}">
                <a16:creationId xmlns:a16="http://schemas.microsoft.com/office/drawing/2014/main" id="{AB767386-B86F-3E53-E62C-3A23DEEB33CF}"/>
              </a:ext>
            </a:extLst>
          </p:cNvPr>
          <p:cNvSpPr txBox="1"/>
          <p:nvPr/>
        </p:nvSpPr>
        <p:spPr>
          <a:xfrm>
            <a:off x="3783396" y="4608451"/>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12</a:t>
            </a:r>
          </a:p>
        </p:txBody>
      </p:sp>
      <p:sp>
        <p:nvSpPr>
          <p:cNvPr id="9" name="TextBox 8">
            <a:extLst>
              <a:ext uri="{FF2B5EF4-FFF2-40B4-BE49-F238E27FC236}">
                <a16:creationId xmlns:a16="http://schemas.microsoft.com/office/drawing/2014/main" id="{0599A892-5E0F-8B0E-0007-0E3C8B3F1318}"/>
              </a:ext>
            </a:extLst>
          </p:cNvPr>
          <p:cNvSpPr txBox="1"/>
          <p:nvPr/>
        </p:nvSpPr>
        <p:spPr>
          <a:xfrm>
            <a:off x="2518916" y="3338157"/>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13</a:t>
            </a:r>
          </a:p>
        </p:txBody>
      </p:sp>
    </p:spTree>
    <p:extLst>
      <p:ext uri="{BB962C8B-B14F-4D97-AF65-F5344CB8AC3E}">
        <p14:creationId xmlns:p14="http://schemas.microsoft.com/office/powerpoint/2010/main" val="42247824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heap interface</a:t>
            </a:r>
            <a:br>
              <a:rPr lang="en-US"/>
            </a:br>
            <a:r>
              <a:rPr lang="en-US" sz="3600">
                <a:latin typeface="+mj-lt"/>
              </a:rPr>
              <a:t>add(...)</a:t>
            </a:r>
            <a:r>
              <a:rPr lang="en-US" sz="3600"/>
              <a:t> &amp; </a:t>
            </a:r>
            <a:r>
              <a:rPr lang="en-US" sz="3600">
                <a:latin typeface="+mj-lt"/>
              </a:rPr>
              <a:t>remove()</a:t>
            </a:r>
            <a:br>
              <a:rPr lang="en-US" sz="3600">
                <a:latin typeface="+mj-lt"/>
              </a:rPr>
            </a:br>
            <a:r>
              <a:rPr lang="en-US" sz="3600">
                <a:latin typeface="+mj-lt"/>
              </a:rPr>
              <a:t>🐡</a:t>
            </a: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b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b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 heap is like a benthic trawl net (ish)</a:t>
            </a:r>
            <a:endParaRPr lang="en-US" sz="3600"/>
          </a:p>
        </p:txBody>
      </p:sp>
    </p:spTree>
    <p:extLst>
      <p:ext uri="{BB962C8B-B14F-4D97-AF65-F5344CB8AC3E}">
        <p14:creationId xmlns:p14="http://schemas.microsoft.com/office/powerpoint/2010/main" val="271110939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8DF82-BC92-3909-D054-85B9C2E74085}"/>
              </a:ext>
            </a:extLst>
          </p:cNvPr>
          <p:cNvSpPr>
            <a:spLocks noGrp="1"/>
          </p:cNvSpPr>
          <p:nvPr>
            <p:ph type="title"/>
          </p:nvPr>
        </p:nvSpPr>
        <p:spPr/>
        <p:txBody>
          <a:bodyPr/>
          <a:lstStyle/>
          <a:p>
            <a:r>
              <a:rPr lang="en-US"/>
              <a:t>heap interface</a:t>
            </a:r>
          </a:p>
        </p:txBody>
      </p:sp>
      <p:sp>
        <p:nvSpPr>
          <p:cNvPr id="4" name="Content Placeholder 3">
            <a:extLst>
              <a:ext uri="{FF2B5EF4-FFF2-40B4-BE49-F238E27FC236}">
                <a16:creationId xmlns:a16="http://schemas.microsoft.com/office/drawing/2014/main" id="{71A696C7-C534-81CF-B1E1-2998D7A0CE76}"/>
              </a:ext>
            </a:extLst>
          </p:cNvPr>
          <p:cNvSpPr>
            <a:spLocks noGrp="1"/>
          </p:cNvSpPr>
          <p:nvPr>
            <p:ph sz="quarter" idx="10"/>
          </p:nvPr>
        </p:nvSpPr>
        <p:spPr/>
        <p:txBody>
          <a:bodyPr/>
          <a:lstStyle/>
          <a:p>
            <a:r>
              <a:rPr lang="en-US" sz="1800">
                <a:solidFill>
                  <a:srgbClr val="007B00"/>
                </a:solidFill>
                <a:latin typeface="+mj-lt"/>
              </a:rPr>
              <a:t>// Add this value to the heap.</a:t>
            </a:r>
            <a:br>
              <a:rPr lang="en-US" sz="1800">
                <a:solidFill>
                  <a:srgbClr val="007B00"/>
                </a:solidFill>
                <a:latin typeface="+mj-lt"/>
              </a:rPr>
            </a:br>
            <a:r>
              <a:rPr lang="en-US" sz="1800">
                <a:latin typeface="+mj-lt"/>
              </a:rPr>
              <a:t>void add(ValueType value) { ... }</a:t>
            </a:r>
          </a:p>
          <a:p>
            <a:endParaRPr lang="en-US" sz="1800">
              <a:latin typeface="+mj-lt"/>
            </a:endParaRPr>
          </a:p>
          <a:p>
            <a:r>
              <a:rPr lang="en-US">
                <a:solidFill>
                  <a:srgbClr val="007B00"/>
                </a:solidFill>
                <a:latin typeface="+mj-lt"/>
              </a:rPr>
              <a:t>// Remove the max value from the heap, and return it.</a:t>
            </a:r>
            <a:br>
              <a:rPr lang="en-US">
                <a:latin typeface="+mj-lt"/>
              </a:rPr>
            </a:br>
            <a:r>
              <a:rPr lang="en-US">
                <a:latin typeface="+mj-lt"/>
              </a:rPr>
              <a:t>ValueType </a:t>
            </a:r>
            <a:r>
              <a:rPr lang="en-US" sz="1800">
                <a:latin typeface="+mj-lt"/>
              </a:rPr>
              <a:t>remove() { ... }</a:t>
            </a:r>
            <a:endParaRPr lang="en-US"/>
          </a:p>
        </p:txBody>
      </p:sp>
    </p:spTree>
    <p:extLst>
      <p:ext uri="{BB962C8B-B14F-4D97-AF65-F5344CB8AC3E}">
        <p14:creationId xmlns:p14="http://schemas.microsoft.com/office/powerpoint/2010/main" val="4250788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lstStyle/>
          <a:p>
            <a:r>
              <a:rPr lang="en-US"/>
              <a:t>encapsulation</a:t>
            </a:r>
          </a:p>
        </p:txBody>
      </p:sp>
      <p:sp>
        <p:nvSpPr>
          <p:cNvPr id="4" name="Content Placeholder 3">
            <a:extLst>
              <a:ext uri="{FF2B5EF4-FFF2-40B4-BE49-F238E27FC236}">
                <a16:creationId xmlns:a16="http://schemas.microsoft.com/office/drawing/2014/main" id="{95124B89-93F3-705F-0A4F-425DEFFCA63B}"/>
              </a:ext>
            </a:extLst>
          </p:cNvPr>
          <p:cNvSpPr>
            <a:spLocks noGrp="1"/>
          </p:cNvSpPr>
          <p:nvPr>
            <p:ph sz="quarter" idx="10"/>
          </p:nvPr>
        </p:nvSpPr>
        <p:spPr/>
        <p:txBody>
          <a:bodyPr/>
          <a:lstStyle/>
          <a:p>
            <a:r>
              <a:rPr lang="en-US" b="1"/>
              <a:t>encapsulation</a:t>
            </a:r>
            <a:r>
              <a:rPr lang="en-US"/>
              <a:t> is the idea that a class should be like a "capsule"</a:t>
            </a:r>
          </a:p>
          <a:p>
            <a:pPr lvl="1"/>
            <a:r>
              <a:rPr lang="en-US"/>
              <a:t>the variables inside the capsule should be </a:t>
            </a:r>
            <a:r>
              <a:rPr lang="en-US" b="1">
                <a:solidFill>
                  <a:srgbClr val="0000FF"/>
                </a:solidFill>
                <a:latin typeface="+mj-lt"/>
              </a:rPr>
              <a:t>private</a:t>
            </a:r>
          </a:p>
          <a:p>
            <a:pPr lvl="2"/>
            <a:r>
              <a:rPr lang="en-US"/>
              <a:t>users of the class CANNOT touch them</a:t>
            </a:r>
          </a:p>
          <a:p>
            <a:pPr lvl="1"/>
            <a:r>
              <a:rPr lang="en-US"/>
              <a:t>for its users, the class should expose safe, </a:t>
            </a:r>
            <a:r>
              <a:rPr lang="en-US" b="1">
                <a:solidFill>
                  <a:srgbClr val="0000FF"/>
                </a:solidFill>
                <a:latin typeface="+mj-lt"/>
              </a:rPr>
              <a:t>public</a:t>
            </a:r>
            <a:r>
              <a:rPr lang="en-US"/>
              <a:t> functions</a:t>
            </a:r>
          </a:p>
        </p:txBody>
      </p:sp>
    </p:spTree>
    <p:extLst>
      <p:ext uri="{BB962C8B-B14F-4D97-AF65-F5344CB8AC3E}">
        <p14:creationId xmlns:p14="http://schemas.microsoft.com/office/powerpoint/2010/main" val="34112990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add(...)</a:t>
            </a:r>
            <a:endParaRPr lang="en-US" sz="7200"/>
          </a:p>
        </p:txBody>
      </p:sp>
    </p:spTree>
    <p:extLst>
      <p:ext uri="{BB962C8B-B14F-4D97-AF65-F5344CB8AC3E}">
        <p14:creationId xmlns:p14="http://schemas.microsoft.com/office/powerpoint/2010/main" val="4036108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void add(ValueType value);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add</a:t>
            </a:r>
            <a:r>
              <a:rPr lang="en-US"/>
              <a:t> a new node with a given value to a max binary heap...</a:t>
            </a:r>
          </a:p>
          <a:p>
            <a:pPr lvl="1"/>
            <a:r>
              <a:rPr lang="en-US"/>
              <a:t>add the new node so that the heap is still complete</a:t>
            </a:r>
            <a:br>
              <a:rPr lang="en-US"/>
            </a:br>
            <a:r>
              <a:rPr lang="en-US"/>
              <a:t>(add into "the next empty slot")</a:t>
            </a:r>
          </a:p>
          <a:p>
            <a:pPr lvl="1"/>
            <a:r>
              <a:rPr lang="en-US"/>
              <a:t>while that node violates the max heap property...</a:t>
            </a:r>
          </a:p>
          <a:p>
            <a:pPr lvl="2"/>
            <a:r>
              <a:rPr lang="en-US"/>
              <a:t>swap it with its parent</a:t>
            </a:r>
          </a:p>
          <a:p>
            <a:pPr lvl="2"/>
            <a:endParaRPr lang="en-US"/>
          </a:p>
          <a:p>
            <a:r>
              <a:rPr lang="en-US"/>
              <a:t>the node "</a:t>
            </a:r>
            <a:r>
              <a:rPr lang="en-US" b="1"/>
              <a:t>swims up</a:t>
            </a:r>
            <a:r>
              <a:rPr lang="en-US"/>
              <a:t>" </a:t>
            </a:r>
            <a:r>
              <a:rPr lang="en-US" sz="1800">
                <a:latin typeface="+mj-lt"/>
              </a:rPr>
              <a:t>🐡</a:t>
            </a:r>
            <a:endParaRPr lang="en-US"/>
          </a:p>
          <a:p>
            <a:pPr lvl="1"/>
            <a:r>
              <a:rPr lang="en-US">
                <a:solidFill>
                  <a:schemeClr val="bg2">
                    <a:lumMod val="60000"/>
                    <a:lumOff val="40000"/>
                  </a:schemeClr>
                </a:solidFill>
              </a:rPr>
              <a:t>"</a:t>
            </a:r>
            <a:r>
              <a:rPr lang="en-US" b="1">
                <a:solidFill>
                  <a:schemeClr val="bg2">
                    <a:lumMod val="60000"/>
                    <a:lumOff val="40000"/>
                  </a:schemeClr>
                </a:solidFill>
              </a:rPr>
              <a:t>sifts up</a:t>
            </a:r>
            <a:r>
              <a:rPr lang="en-US">
                <a:solidFill>
                  <a:schemeClr val="bg2">
                    <a:lumMod val="60000"/>
                    <a:lumOff val="40000"/>
                  </a:schemeClr>
                </a:solidFill>
              </a:rPr>
              <a:t>"</a:t>
            </a:r>
          </a:p>
          <a:p>
            <a:pPr lvl="1"/>
            <a:r>
              <a:rPr lang="en-US">
                <a:solidFill>
                  <a:schemeClr val="bg2">
                    <a:lumMod val="60000"/>
                    <a:lumOff val="40000"/>
                  </a:schemeClr>
                </a:solidFill>
              </a:rPr>
              <a:t>"heap up"?</a:t>
            </a:r>
          </a:p>
        </p:txBody>
      </p:sp>
    </p:spTree>
    <p:extLst>
      <p:ext uri="{BB962C8B-B14F-4D97-AF65-F5344CB8AC3E}">
        <p14:creationId xmlns:p14="http://schemas.microsoft.com/office/powerpoint/2010/main" val="35317820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39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3" name="Straight Arrow Connector 2">
            <a:extLst>
              <a:ext uri="{FF2B5EF4-FFF2-40B4-BE49-F238E27FC236}">
                <a16:creationId xmlns:a16="http://schemas.microsoft.com/office/drawing/2014/main" id="{4776009F-5217-C83F-C31A-1B5058C833EE}"/>
              </a:ext>
            </a:extLst>
          </p:cNvPr>
          <p:cNvCxnSpPr>
            <a:cxnSpLocks/>
            <a:endCxn id="4" idx="0"/>
          </p:cNvCxnSpPr>
          <p:nvPr/>
        </p:nvCxnSpPr>
        <p:spPr>
          <a:xfrm>
            <a:off x="5725826" y="3360043"/>
            <a:ext cx="259002" cy="481920"/>
          </a:xfrm>
          <a:prstGeom prst="straightConnector1">
            <a:avLst/>
          </a:prstGeom>
          <a:noFill/>
          <a:ln w="44450" cap="flat" cmpd="sng" algn="ctr">
            <a:solidFill>
              <a:schemeClr val="accent5">
                <a:lumMod val="50000"/>
              </a:schemeClr>
            </a:solidFill>
            <a:prstDash val="sysDot"/>
            <a:miter lim="800000"/>
            <a:tailEnd type="triangle"/>
          </a:ln>
          <a:effectLst/>
        </p:spPr>
      </p:cxnSp>
      <p:sp>
        <p:nvSpPr>
          <p:cNvPr id="4" name="Oval 3">
            <a:extLst>
              <a:ext uri="{FF2B5EF4-FFF2-40B4-BE49-F238E27FC236}">
                <a16:creationId xmlns:a16="http://schemas.microsoft.com/office/drawing/2014/main" id="{2AA1597D-7188-6C1D-DC8B-A1306B891583}"/>
              </a:ext>
            </a:extLst>
          </p:cNvPr>
          <p:cNvSpPr/>
          <p:nvPr/>
        </p:nvSpPr>
        <p:spPr>
          <a:xfrm>
            <a:off x="5725827" y="3841963"/>
            <a:ext cx="518003" cy="518003"/>
          </a:xfrm>
          <a:prstGeom prst="ellipse">
            <a:avLst/>
          </a:prstGeom>
          <a:solidFill>
            <a:schemeClr val="accent5">
              <a:lumMod val="20000"/>
              <a:lumOff val="80000"/>
            </a:schemeClr>
          </a:solidFill>
          <a:ln w="50800" cap="flat" cmpd="sng" algn="ctr">
            <a:solidFill>
              <a:schemeClr val="accent5">
                <a:lumMod val="50000"/>
              </a:schemeClr>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250430817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734733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1866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437325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8439373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972795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8366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68909CA-E88A-682A-E6BB-BB52CC841817}"/>
              </a:ext>
            </a:extLst>
          </p:cNvPr>
          <p:cNvSpPr/>
          <p:nvPr/>
        </p:nvSpPr>
        <p:spPr>
          <a:xfrm>
            <a:off x="207962" y="1842102"/>
            <a:ext cx="5349591" cy="3187098"/>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5" name="TextBox 4">
            <a:extLst>
              <a:ext uri="{FF2B5EF4-FFF2-40B4-BE49-F238E27FC236}">
                <a16:creationId xmlns:a16="http://schemas.microsoft.com/office/drawing/2014/main" id="{1972F38F-5C3E-4D9F-6A5C-7A163AF05284}"/>
              </a:ext>
            </a:extLst>
          </p:cNvPr>
          <p:cNvSpPr txBox="1"/>
          <p:nvPr/>
        </p:nvSpPr>
        <p:spPr>
          <a:xfrm>
            <a:off x="-41815" y="2996532"/>
            <a:ext cx="5849144"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 ArrayList&lt;KeyValuePair&gt;[] buckets;</a:t>
            </a:r>
            <a:endParaRPr lang="en-US" sz="2000" dirty="0">
              <a:solidFill>
                <a:prstClr val="black">
                  <a:lumMod val="50000"/>
                  <a:lumOff val="50000"/>
                </a:prstClr>
              </a:solidFill>
              <a:latin typeface="Consolas" panose="020B0609020204030204" pitchFamily="49" charset="0"/>
            </a:endParaRPr>
          </a:p>
        </p:txBody>
      </p:sp>
      <p:sp>
        <p:nvSpPr>
          <p:cNvPr id="6" name="TextBox 5">
            <a:extLst>
              <a:ext uri="{FF2B5EF4-FFF2-40B4-BE49-F238E27FC236}">
                <a16:creationId xmlns:a16="http://schemas.microsoft.com/office/drawing/2014/main" id="{A04A3EF7-50EC-B670-61CA-6412E80071E6}"/>
              </a:ext>
            </a:extLst>
          </p:cNvPr>
          <p:cNvSpPr txBox="1"/>
          <p:nvPr/>
        </p:nvSpPr>
        <p:spPr>
          <a:xfrm>
            <a:off x="2252663" y="767953"/>
            <a:ext cx="56395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ValueType get(KeyType key) { ... }</a:t>
            </a:r>
            <a:endParaRPr lang="en-US" sz="2000" dirty="0">
              <a:solidFill>
                <a:prstClr val="black"/>
              </a:solidFill>
              <a:latin typeface="Consolas" panose="020B0609020204030204" pitchFamily="49" charset="0"/>
            </a:endParaRPr>
          </a:p>
        </p:txBody>
      </p:sp>
      <p:sp>
        <p:nvSpPr>
          <p:cNvPr id="7" name="TextBox 6">
            <a:extLst>
              <a:ext uri="{FF2B5EF4-FFF2-40B4-BE49-F238E27FC236}">
                <a16:creationId xmlns:a16="http://schemas.microsoft.com/office/drawing/2014/main" id="{81D01E1C-34ED-C47E-832E-417022E87B64}"/>
              </a:ext>
            </a:extLst>
          </p:cNvPr>
          <p:cNvSpPr txBox="1"/>
          <p:nvPr/>
        </p:nvSpPr>
        <p:spPr>
          <a:xfrm>
            <a:off x="857107" y="3725572"/>
            <a:ext cx="4051300"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int _size;</a:t>
            </a:r>
            <a:endParaRPr lang="en-US" sz="2000" dirty="0">
              <a:solidFill>
                <a:prstClr val="black">
                  <a:lumMod val="50000"/>
                  <a:lumOff val="50000"/>
                </a:prstClr>
              </a:solidFill>
              <a:latin typeface="Consolas" panose="020B0609020204030204" pitchFamily="49" charset="0"/>
            </a:endParaRPr>
          </a:p>
        </p:txBody>
      </p:sp>
      <p:sp>
        <p:nvSpPr>
          <p:cNvPr id="8" name="TextBox 7">
            <a:extLst>
              <a:ext uri="{FF2B5EF4-FFF2-40B4-BE49-F238E27FC236}">
                <a16:creationId xmlns:a16="http://schemas.microsoft.com/office/drawing/2014/main" id="{73A831C8-5C27-BC48-F7DC-855E471FA2C7}"/>
              </a:ext>
            </a:extLst>
          </p:cNvPr>
          <p:cNvSpPr txBox="1"/>
          <p:nvPr/>
        </p:nvSpPr>
        <p:spPr>
          <a:xfrm>
            <a:off x="2252663" y="222187"/>
            <a:ext cx="68333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void put(KeyType key, ValueType value) { ... }</a:t>
            </a:r>
            <a:endParaRPr lang="en-US" sz="2000" dirty="0">
              <a:solidFill>
                <a:prstClr val="black"/>
              </a:solidFill>
              <a:latin typeface="Consolas" panose="020B0609020204030204" pitchFamily="49" charset="0"/>
            </a:endParaRPr>
          </a:p>
        </p:txBody>
      </p:sp>
      <p:sp>
        <p:nvSpPr>
          <p:cNvPr id="9" name="TextBox 8">
            <a:extLst>
              <a:ext uri="{FF2B5EF4-FFF2-40B4-BE49-F238E27FC236}">
                <a16:creationId xmlns:a16="http://schemas.microsoft.com/office/drawing/2014/main" id="{B98A5201-2153-B81C-1005-B39345772A99}"/>
              </a:ext>
            </a:extLst>
          </p:cNvPr>
          <p:cNvSpPr txBox="1"/>
          <p:nvPr/>
        </p:nvSpPr>
        <p:spPr>
          <a:xfrm>
            <a:off x="2252662" y="1262374"/>
            <a:ext cx="5349591"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int size() { return this._size; }</a:t>
            </a:r>
            <a:endParaRPr lang="en-US" sz="2000" dirty="0">
              <a:solidFill>
                <a:prstClr val="black"/>
              </a:solidFill>
              <a:latin typeface="Consolas" panose="020B0609020204030204" pitchFamily="49" charset="0"/>
            </a:endParaRPr>
          </a:p>
        </p:txBody>
      </p:sp>
      <p:sp>
        <p:nvSpPr>
          <p:cNvPr id="10" name="TextBox 9">
            <a:extLst>
              <a:ext uri="{FF2B5EF4-FFF2-40B4-BE49-F238E27FC236}">
                <a16:creationId xmlns:a16="http://schemas.microsoft.com/office/drawing/2014/main" id="{9885F229-9285-FDB4-6142-ADAC1EDD81D4}"/>
              </a:ext>
            </a:extLst>
          </p:cNvPr>
          <p:cNvSpPr txBox="1"/>
          <p:nvPr/>
        </p:nvSpPr>
        <p:spPr>
          <a:xfrm>
            <a:off x="6133702" y="3676099"/>
            <a:ext cx="2591594" cy="954107"/>
          </a:xfrm>
          <a:prstGeom prst="rect">
            <a:avLst/>
          </a:prstGeom>
          <a:noFill/>
        </p:spPr>
        <p:txBody>
          <a:bodyPr wrap="square" rtlCol="0">
            <a:spAutoFit/>
          </a:bodyPr>
          <a:lstStyle/>
          <a:p>
            <a:pPr algn="r"/>
            <a:r>
              <a:rPr lang="en-US" sz="2800" b="1"/>
              <a:t>encapsulated hashmap</a:t>
            </a:r>
          </a:p>
        </p:txBody>
      </p:sp>
    </p:spTree>
    <p:extLst>
      <p:ext uri="{BB962C8B-B14F-4D97-AF65-F5344CB8AC3E}">
        <p14:creationId xmlns:p14="http://schemas.microsoft.com/office/powerpoint/2010/main" val="13356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884719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2241203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233517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973267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16081288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55620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remove()</a:t>
            </a:r>
            <a:endParaRPr lang="en-US" sz="7200"/>
          </a:p>
        </p:txBody>
      </p:sp>
    </p:spTree>
    <p:extLst>
      <p:ext uri="{BB962C8B-B14F-4D97-AF65-F5344CB8AC3E}">
        <p14:creationId xmlns:p14="http://schemas.microsoft.com/office/powerpoint/2010/main" val="28516768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ValueType remove();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remove</a:t>
            </a:r>
            <a:r>
              <a:rPr lang="en-US"/>
              <a:t> the node with max value (the root) from a max binary heap...</a:t>
            </a:r>
          </a:p>
          <a:p>
            <a:pPr lvl="1"/>
            <a:r>
              <a:rPr lang="en-US"/>
              <a:t>save the root's value in a temporary variable called </a:t>
            </a:r>
            <a:r>
              <a:rPr lang="en-US">
                <a:latin typeface="+mj-lt"/>
              </a:rPr>
              <a:t>result</a:t>
            </a:r>
            <a:endParaRPr lang="en-US" b="1">
              <a:latin typeface="+mj-lt"/>
            </a:endParaRPr>
          </a:p>
          <a:p>
            <a:pPr lvl="1"/>
            <a:r>
              <a:rPr lang="en-US"/>
              <a:t>replace the root with the </a:t>
            </a:r>
            <a:r>
              <a:rPr lang="en-US" b="1"/>
              <a:t>last node</a:t>
            </a:r>
            <a:r>
              <a:rPr lang="en-US"/>
              <a:t> (rightmost node in the bottom level)</a:t>
            </a:r>
            <a:br>
              <a:rPr lang="en-US"/>
            </a:br>
            <a:r>
              <a:rPr lang="en-US">
                <a:solidFill>
                  <a:schemeClr val="bg2">
                    <a:lumMod val="60000"/>
                    <a:lumOff val="40000"/>
                  </a:schemeClr>
                </a:solidFill>
              </a:rPr>
              <a:t>(the old root is now "garbage" and ready to be garbage collected 🚛)</a:t>
            </a:r>
          </a:p>
          <a:p>
            <a:pPr lvl="1"/>
            <a:r>
              <a:rPr lang="en-US"/>
              <a:t>while that node violates the max heap property...</a:t>
            </a:r>
          </a:p>
          <a:p>
            <a:pPr lvl="2"/>
            <a:r>
              <a:rPr lang="en-US"/>
              <a:t>swap it with its larger child</a:t>
            </a:r>
          </a:p>
          <a:p>
            <a:pPr lvl="1"/>
            <a:r>
              <a:rPr lang="en-US">
                <a:solidFill>
                  <a:srgbClr val="0000FF"/>
                </a:solidFill>
                <a:latin typeface="+mj-lt"/>
              </a:rPr>
              <a:t>return</a:t>
            </a:r>
            <a:r>
              <a:rPr lang="en-US">
                <a:latin typeface="+mj-lt"/>
              </a:rPr>
              <a:t> result;</a:t>
            </a:r>
            <a:br>
              <a:rPr lang="en-US"/>
            </a:br>
            <a:endParaRPr lang="en-US"/>
          </a:p>
          <a:p>
            <a:pPr lvl="2"/>
            <a:endParaRPr lang="en-US"/>
          </a:p>
          <a:p>
            <a:r>
              <a:rPr lang="en-US"/>
              <a:t>the node "</a:t>
            </a:r>
            <a:r>
              <a:rPr lang="en-US" b="1"/>
              <a:t>sinks down</a:t>
            </a:r>
            <a:r>
              <a:rPr lang="en-US"/>
              <a:t>" ⚓️</a:t>
            </a:r>
          </a:p>
          <a:p>
            <a:pPr lvl="1"/>
            <a:r>
              <a:rPr lang="en-US">
                <a:solidFill>
                  <a:schemeClr val="bg2">
                    <a:lumMod val="60000"/>
                    <a:lumOff val="40000"/>
                  </a:schemeClr>
                </a:solidFill>
              </a:rPr>
              <a:t>"</a:t>
            </a:r>
            <a:r>
              <a:rPr lang="en-US" b="1">
                <a:solidFill>
                  <a:schemeClr val="bg2">
                    <a:lumMod val="60000"/>
                    <a:lumOff val="40000"/>
                  </a:schemeClr>
                </a:solidFill>
              </a:rPr>
              <a:t>sifts down</a:t>
            </a:r>
            <a:r>
              <a:rPr lang="en-US">
                <a:solidFill>
                  <a:schemeClr val="bg2">
                    <a:lumMod val="60000"/>
                    <a:lumOff val="40000"/>
                  </a:schemeClr>
                </a:solidFill>
              </a:rPr>
              <a:t>"</a:t>
            </a:r>
          </a:p>
          <a:p>
            <a:pPr lvl="1"/>
            <a:r>
              <a:rPr lang="en-US">
                <a:solidFill>
                  <a:schemeClr val="bg2">
                    <a:lumMod val="60000"/>
                    <a:lumOff val="40000"/>
                  </a:schemeClr>
                </a:solidFill>
              </a:rPr>
              <a:t>"heap down"?</a:t>
            </a:r>
          </a:p>
        </p:txBody>
      </p:sp>
    </p:spTree>
    <p:extLst>
      <p:ext uri="{BB962C8B-B14F-4D97-AF65-F5344CB8AC3E}">
        <p14:creationId xmlns:p14="http://schemas.microsoft.com/office/powerpoint/2010/main" val="12045293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4346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582DE386-F9E1-0862-19DC-4E3E1CA71D17}"/>
              </a:ext>
            </a:extLst>
          </p:cNvPr>
          <p:cNvSpPr txBox="1"/>
          <p:nvPr/>
        </p:nvSpPr>
        <p:spPr>
          <a:xfrm>
            <a:off x="-143386" y="1217357"/>
            <a:ext cx="4302949"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int result = root.value;</a:t>
            </a:r>
          </a:p>
        </p:txBody>
      </p:sp>
    </p:spTree>
    <p:extLst>
      <p:ext uri="{BB962C8B-B14F-4D97-AF65-F5344CB8AC3E}">
        <p14:creationId xmlns:p14="http://schemas.microsoft.com/office/powerpoint/2010/main" val="7381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t It Go, Indiana”: “Indiana Jones and the Last Crusade”, and the  Necessity of Growing Up… | the m0vie blog">
            <a:extLst>
              <a:ext uri="{FF2B5EF4-FFF2-40B4-BE49-F238E27FC236}">
                <a16:creationId xmlns:a16="http://schemas.microsoft.com/office/drawing/2014/main" id="{1C911192-3B69-65C0-1B59-5DFEB5AE1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28725"/>
            <a:ext cx="5562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9AD2FB-4DE6-C7AB-7096-184E2C826972}"/>
              </a:ext>
            </a:extLst>
          </p:cNvPr>
          <p:cNvSpPr txBox="1"/>
          <p:nvPr/>
        </p:nvSpPr>
        <p:spPr>
          <a:xfrm>
            <a:off x="6155789" y="3525078"/>
            <a:ext cx="993913" cy="369332"/>
          </a:xfrm>
          <a:prstGeom prst="rect">
            <a:avLst/>
          </a:prstGeom>
          <a:noFill/>
        </p:spPr>
        <p:txBody>
          <a:bodyPr wrap="square" rtlCol="0">
            <a:spAutoFit/>
          </a:bodyPr>
          <a:lstStyle/>
          <a:p>
            <a:r>
              <a:rPr lang="en-US">
                <a:solidFill>
                  <a:schemeClr val="accent3"/>
                </a:solidFill>
              </a:rPr>
              <a:t>OOP ?</a:t>
            </a:r>
          </a:p>
        </p:txBody>
      </p:sp>
    </p:spTree>
    <p:extLst>
      <p:ext uri="{BB962C8B-B14F-4D97-AF65-F5344CB8AC3E}">
        <p14:creationId xmlns:p14="http://schemas.microsoft.com/office/powerpoint/2010/main" val="1228091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9D3D-E746-C094-89CB-A641761400DD}"/>
              </a:ext>
            </a:extLst>
          </p:cNvPr>
          <p:cNvSpPr>
            <a:spLocks noGrp="1"/>
          </p:cNvSpPr>
          <p:nvPr>
            <p:ph type="title"/>
          </p:nvPr>
        </p:nvSpPr>
        <p:spPr/>
        <p:txBody>
          <a:bodyPr/>
          <a:lstStyle/>
          <a:p>
            <a:r>
              <a:rPr lang="en-US" sz="3600" b="1"/>
              <a:t>note: </a:t>
            </a:r>
            <a:r>
              <a:rPr lang="en-US" sz="3600"/>
              <a:t>this probably makes sense</a:t>
            </a:r>
            <a:br>
              <a:rPr lang="en-US"/>
            </a:br>
            <a:br>
              <a:rPr lang="en-US"/>
            </a:br>
            <a:r>
              <a:rPr lang="en-US"/>
              <a:t>the typical user of a hashmap shouldn't be messing with the </a:t>
            </a:r>
            <a:r>
              <a:rPr lang="en-US" b="1">
                <a:solidFill>
                  <a:srgbClr val="0000FF"/>
                </a:solidFill>
                <a:latin typeface="+mj-lt"/>
              </a:rPr>
              <a:t>private</a:t>
            </a:r>
            <a:r>
              <a:rPr lang="en-US"/>
              <a:t> array</a:t>
            </a:r>
            <a:br>
              <a:rPr lang="en-US"/>
            </a:br>
            <a:br>
              <a:rPr lang="en-US"/>
            </a:br>
            <a:r>
              <a:rPr lang="en-US" sz="2000"/>
              <a:t>(and perhaps the exceptional user should write their own hashmap)</a:t>
            </a:r>
            <a:endParaRPr lang="en-US"/>
          </a:p>
        </p:txBody>
      </p:sp>
    </p:spTree>
    <p:extLst>
      <p:ext uri="{BB962C8B-B14F-4D97-AF65-F5344CB8AC3E}">
        <p14:creationId xmlns:p14="http://schemas.microsoft.com/office/powerpoint/2010/main" val="23205872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855196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630698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161028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27517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8607519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64647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1741184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942004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7968245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45498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427B09E-20C4-490A-FB55-4684AA42931F}"/>
              </a:ext>
            </a:extLst>
          </p:cNvPr>
          <p:cNvSpPr>
            <a:spLocks noGrp="1"/>
          </p:cNvSpPr>
          <p:nvPr>
            <p:ph type="title"/>
          </p:nvPr>
        </p:nvSpPr>
        <p:spPr/>
        <p:txBody>
          <a:bodyPr>
            <a:noAutofit/>
          </a:bodyPr>
          <a:lstStyle/>
          <a:p>
            <a:r>
              <a:rPr kumimoji="0" lang="en-US" b="1"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big idea: </a:t>
            </a:r>
            <a:r>
              <a:rPr kumimoji="0" lang="en-US" b="0"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encapsulation can hide away messy, dangerous details</a:t>
            </a:r>
            <a:endParaRPr lang="en-US" sz="2400"/>
          </a:p>
        </p:txBody>
      </p:sp>
      <p:pic>
        <p:nvPicPr>
          <p:cNvPr id="28" name="Picture 10">
            <a:extLst>
              <a:ext uri="{FF2B5EF4-FFF2-40B4-BE49-F238E27FC236}">
                <a16:creationId xmlns:a16="http://schemas.microsoft.com/office/drawing/2014/main" id="{3EA000F6-4367-C59F-43B6-65F516D7FD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78" y="1608815"/>
            <a:ext cx="1918593" cy="19185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Amazon.com: UCO Stormproof Matches, Waterproof and Windproof with 15 Second  Burn Time - 25 Matches : UCO: Health &amp; Household">
            <a:extLst>
              <a:ext uri="{FF2B5EF4-FFF2-40B4-BE49-F238E27FC236}">
                <a16:creationId xmlns:a16="http://schemas.microsoft.com/office/drawing/2014/main" id="{D030A85E-7B37-6E2A-543C-20AF148B48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157" y="3564008"/>
            <a:ext cx="1194428" cy="821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Butane gas filler valve, M5.5 | Live Steam Station">
            <a:extLst>
              <a:ext uri="{FF2B5EF4-FFF2-40B4-BE49-F238E27FC236}">
                <a16:creationId xmlns:a16="http://schemas.microsoft.com/office/drawing/2014/main" id="{FFF48A94-62C6-6C2D-E992-818C8AB05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6" y="2156752"/>
            <a:ext cx="983196" cy="9831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mazon.com: Stainless Steel Straight Exhaust Pipe (5&quot; inch OD 5' feet long)  : Industrial &amp; Scientific">
            <a:extLst>
              <a:ext uri="{FF2B5EF4-FFF2-40B4-BE49-F238E27FC236}">
                <a16:creationId xmlns:a16="http://schemas.microsoft.com/office/drawing/2014/main" id="{A1AB8A8C-7F86-0DC7-6651-EECACA255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24044">
            <a:off x="2520699" y="3278696"/>
            <a:ext cx="1455717" cy="5032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Utility Lighter, Torch image number null">
            <a:extLst>
              <a:ext uri="{FF2B5EF4-FFF2-40B4-BE49-F238E27FC236}">
                <a16:creationId xmlns:a16="http://schemas.microsoft.com/office/drawing/2014/main" id="{D476F72B-6FCD-AD01-4459-BBC095FE69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204065" y="2461413"/>
            <a:ext cx="2210841" cy="2210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207944-F0D2-1E13-CF07-2F0513ECD18F}"/>
              </a:ext>
            </a:extLst>
          </p:cNvPr>
          <p:cNvSpPr txBox="1"/>
          <p:nvPr/>
        </p:nvSpPr>
        <p:spPr>
          <a:xfrm>
            <a:off x="5627532" y="3784835"/>
            <a:ext cx="3276884" cy="1200329"/>
          </a:xfrm>
          <a:prstGeom prst="rect">
            <a:avLst/>
          </a:prstGeom>
          <a:solidFill>
            <a:sysClr val="windowText" lastClr="000000"/>
          </a:solidFill>
          <a:ln>
            <a:solidFill>
              <a:srgbClr val="C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Segoe UI Emoji"/>
              </a:rPr>
              <a:t>note:</a:t>
            </a:r>
            <a:r>
              <a:rPr kumimoji="0" lang="en-US" sz="2400" b="0" i="0" u="none" strike="noStrike" kern="0" cap="none" spc="0" normalizeH="0" baseline="0" noProof="0" dirty="0">
                <a:ln>
                  <a:noFill/>
                </a:ln>
                <a:solidFill>
                  <a:schemeClr val="accent1"/>
                </a:solidFill>
                <a:effectLst/>
                <a:uLnTx/>
                <a:uFillTx/>
                <a:latin typeface="Segoe UI Emoji"/>
              </a:rPr>
              <a:t> this is just a metaphor;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Emoji"/>
              </a:rPr>
              <a:t>do NOT play with fire</a:t>
            </a:r>
          </a:p>
        </p:txBody>
      </p:sp>
      <p:grpSp>
        <p:nvGrpSpPr>
          <p:cNvPr id="35" name="Group 34">
            <a:extLst>
              <a:ext uri="{FF2B5EF4-FFF2-40B4-BE49-F238E27FC236}">
                <a16:creationId xmlns:a16="http://schemas.microsoft.com/office/drawing/2014/main" id="{B9DCEA20-55F7-C835-7836-E3C874D8CC64}"/>
              </a:ext>
            </a:extLst>
          </p:cNvPr>
          <p:cNvGrpSpPr/>
          <p:nvPr/>
        </p:nvGrpSpPr>
        <p:grpSpPr>
          <a:xfrm>
            <a:off x="796898" y="1449981"/>
            <a:ext cx="3407167" cy="3407165"/>
            <a:chOff x="2597685" y="1836345"/>
            <a:chExt cx="4370832" cy="4370830"/>
          </a:xfrm>
        </p:grpSpPr>
        <p:sp>
          <p:nvSpPr>
            <p:cNvPr id="36" name="Oval 35">
              <a:extLst>
                <a:ext uri="{FF2B5EF4-FFF2-40B4-BE49-F238E27FC236}">
                  <a16:creationId xmlns:a16="http://schemas.microsoft.com/office/drawing/2014/main" id="{92802B97-65F7-680F-23F0-652E693D5E5C}"/>
                </a:ext>
              </a:extLst>
            </p:cNvPr>
            <p:cNvSpPr/>
            <p:nvPr/>
          </p:nvSpPr>
          <p:spPr>
            <a:xfrm>
              <a:off x="2597685" y="1836345"/>
              <a:ext cx="4370832" cy="4370830"/>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37" name="Oval 36">
              <a:extLst>
                <a:ext uri="{FF2B5EF4-FFF2-40B4-BE49-F238E27FC236}">
                  <a16:creationId xmlns:a16="http://schemas.microsoft.com/office/drawing/2014/main" id="{E94C55AD-A896-2384-B24B-52856A68DBB7}"/>
                </a:ext>
              </a:extLst>
            </p:cNvPr>
            <p:cNvSpPr/>
            <p:nvPr/>
          </p:nvSpPr>
          <p:spPr>
            <a:xfrm>
              <a:off x="2790168" y="2135057"/>
              <a:ext cx="3985865" cy="3985865"/>
            </a:xfrm>
            <a:prstGeom prst="ellipse">
              <a:avLst/>
            </a:prstGeom>
            <a:solidFill>
              <a:srgbClr val="FFFFFF">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grpSp>
    </p:spTree>
    <p:extLst>
      <p:ext uri="{BB962C8B-B14F-4D97-AF65-F5344CB8AC3E}">
        <p14:creationId xmlns:p14="http://schemas.microsoft.com/office/powerpoint/2010/main" val="1987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893242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4422503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1431519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8082160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9462074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202835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9232898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2793634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098967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ADB0E80B-F530-553B-0B0A-EB7C9E020CD0}"/>
              </a:ext>
            </a:extLst>
          </p:cNvPr>
          <p:cNvSpPr txBox="1"/>
          <p:nvPr/>
        </p:nvSpPr>
        <p:spPr>
          <a:xfrm>
            <a:off x="4316884" y="4067567"/>
            <a:ext cx="430294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return result;</a:t>
            </a:r>
          </a:p>
        </p:txBody>
      </p:sp>
    </p:spTree>
    <p:extLst>
      <p:ext uri="{BB962C8B-B14F-4D97-AF65-F5344CB8AC3E}">
        <p14:creationId xmlns:p14="http://schemas.microsoft.com/office/powerpoint/2010/main" val="1055882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noAutofit/>
          </a:bodyPr>
          <a:lstStyle/>
          <a:p>
            <a:pPr algn="l"/>
            <a:br>
              <a:rPr lang="en-US" sz="5400"/>
            </a:br>
            <a:r>
              <a:rPr lang="en-US" sz="5400"/>
              <a:t>however</a:t>
            </a:r>
            <a:br>
              <a:rPr lang="en-US"/>
            </a:br>
            <a:r>
              <a:rPr lang="en-US"/>
              <a:t>encapsulation can maybe be taken too far</a:t>
            </a:r>
          </a:p>
        </p:txBody>
      </p:sp>
      <p:sp>
        <p:nvSpPr>
          <p:cNvPr id="2" name="TextBox 1">
            <a:extLst>
              <a:ext uri="{FF2B5EF4-FFF2-40B4-BE49-F238E27FC236}">
                <a16:creationId xmlns:a16="http://schemas.microsoft.com/office/drawing/2014/main" id="{3891A29D-7EFA-0A3C-8BB2-BBED4644FA11}"/>
              </a:ext>
            </a:extLst>
          </p:cNvPr>
          <p:cNvSpPr txBox="1"/>
          <p:nvPr/>
        </p:nvSpPr>
        <p:spPr>
          <a:xfrm>
            <a:off x="3384550" y="2268131"/>
            <a:ext cx="23749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5644C48-EC99-BDE7-6351-4088353C9241}"/>
              </a:ext>
            </a:extLst>
          </p:cNvPr>
          <p:cNvSpPr txBox="1"/>
          <p:nvPr/>
        </p:nvSpPr>
        <p:spPr>
          <a:xfrm>
            <a:off x="1460500" y="3013738"/>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bullet.setAge(bullet.getAge() + 1);</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0E8E0401-16DF-9E4F-E101-8A2600858CFD}"/>
              </a:ext>
            </a:extLst>
          </p:cNvPr>
          <p:cNvSpPr txBox="1"/>
          <p:nvPr/>
        </p:nvSpPr>
        <p:spPr>
          <a:xfrm>
            <a:off x="1460500" y="3759345"/>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bullet.ageUp(); // ?</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301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2487-C398-34C7-6EAE-A905ADE962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F794C1-38F5-C0D4-BB51-52AAA4991EB4}"/>
              </a:ext>
            </a:extLst>
          </p:cNvPr>
          <p:cNvSpPr>
            <a:spLocks noGrp="1"/>
          </p:cNvSpPr>
          <p:nvPr>
            <p:ph type="title"/>
          </p:nvPr>
        </p:nvSpPr>
        <p:spPr/>
        <p:txBody>
          <a:bodyPr/>
          <a:lstStyle/>
          <a:p>
            <a:r>
              <a:rPr lang="en-US"/>
              <a:t>(implicit) heapsort</a:t>
            </a:r>
          </a:p>
        </p:txBody>
      </p:sp>
    </p:spTree>
    <p:extLst>
      <p:ext uri="{BB962C8B-B14F-4D97-AF65-F5344CB8AC3E}">
        <p14:creationId xmlns:p14="http://schemas.microsoft.com/office/powerpoint/2010/main" val="35166243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EADAF-84E9-EE73-1F15-6D3E72CA0C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490389-25BC-B2CC-6396-A49B58288032}"/>
              </a:ext>
            </a:extLst>
          </p:cNvPr>
          <p:cNvSpPr>
            <a:spLocks noGrp="1"/>
          </p:cNvSpPr>
          <p:nvPr>
            <p:ph type="title"/>
          </p:nvPr>
        </p:nvSpPr>
        <p:spPr>
          <a:xfrm>
            <a:off x="457200" y="254916"/>
            <a:ext cx="8229600" cy="973632"/>
          </a:xfrm>
        </p:spPr>
        <p:txBody>
          <a:bodyPr>
            <a:noAutofit/>
          </a:bodyPr>
          <a:lstStyle/>
          <a:p>
            <a:pPr algn="l"/>
            <a:r>
              <a:rPr lang="en-US" sz="2800"/>
              <a:t>because a heap is an always-complete binary tree, </a:t>
            </a:r>
            <a:r>
              <a:rPr lang="en-US" sz="2800" b="1"/>
              <a:t>we can store a heap "implicitly" as an array</a:t>
            </a:r>
            <a:r>
              <a:rPr lang="en-US" sz="2800"/>
              <a:t> using a breadth-first (level-order) traversal!</a:t>
            </a:r>
          </a:p>
        </p:txBody>
      </p:sp>
      <p:grpSp>
        <p:nvGrpSpPr>
          <p:cNvPr id="23" name="Group 22">
            <a:extLst>
              <a:ext uri="{FF2B5EF4-FFF2-40B4-BE49-F238E27FC236}">
                <a16:creationId xmlns:a16="http://schemas.microsoft.com/office/drawing/2014/main" id="{435A58A4-0657-0F48-6B49-ADF3B1BDFA72}"/>
              </a:ext>
            </a:extLst>
          </p:cNvPr>
          <p:cNvGrpSpPr/>
          <p:nvPr/>
        </p:nvGrpSpPr>
        <p:grpSpPr>
          <a:xfrm>
            <a:off x="457199" y="2217278"/>
            <a:ext cx="5735336" cy="2671306"/>
            <a:chOff x="918441" y="1191132"/>
            <a:chExt cx="6803538" cy="3168834"/>
          </a:xfrm>
        </p:grpSpPr>
        <p:sp>
          <p:nvSpPr>
            <p:cNvPr id="6" name="Oval 5">
              <a:extLst>
                <a:ext uri="{FF2B5EF4-FFF2-40B4-BE49-F238E27FC236}">
                  <a16:creationId xmlns:a16="http://schemas.microsoft.com/office/drawing/2014/main" id="{A6488063-47D9-89D4-DA52-26CA7498FF09}"/>
                </a:ext>
              </a:extLst>
            </p:cNvPr>
            <p:cNvSpPr/>
            <p:nvPr/>
          </p:nvSpPr>
          <p:spPr>
            <a:xfrm>
              <a:off x="4287064" y="1191132"/>
              <a:ext cx="518003" cy="516349"/>
            </a:xfrm>
            <a:prstGeom prst="ellipse">
              <a:avLst/>
            </a:prstGeom>
            <a:solidFill>
              <a:schemeClr val="bg2">
                <a:lumMod val="20000"/>
                <a:lumOff val="8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7" name="Oval 6">
              <a:extLst>
                <a:ext uri="{FF2B5EF4-FFF2-40B4-BE49-F238E27FC236}">
                  <a16:creationId xmlns:a16="http://schemas.microsoft.com/office/drawing/2014/main" id="{68E63333-FB8B-8487-8AF0-F8C504AB1D27}"/>
                </a:ext>
              </a:extLst>
            </p:cNvPr>
            <p:cNvSpPr/>
            <p:nvPr/>
          </p:nvSpPr>
          <p:spPr>
            <a:xfrm>
              <a:off x="2396591"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8" name="Straight Arrow Connector 7">
              <a:extLst>
                <a:ext uri="{FF2B5EF4-FFF2-40B4-BE49-F238E27FC236}">
                  <a16:creationId xmlns:a16="http://schemas.microsoft.com/office/drawing/2014/main" id="{21A7024A-D893-C5B4-A197-51FDFBCD3D04}"/>
                </a:ext>
              </a:extLst>
            </p:cNvPr>
            <p:cNvCxnSpPr>
              <a:cxnSpLocks/>
              <a:endCxn id="7"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3979CD38-41BA-CB15-4226-5ACF816D11DB}"/>
                </a:ext>
              </a:extLst>
            </p:cNvPr>
            <p:cNvSpPr/>
            <p:nvPr/>
          </p:nvSpPr>
          <p:spPr>
            <a:xfrm>
              <a:off x="6243830"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10" name="Straight Arrow Connector 9">
              <a:extLst>
                <a:ext uri="{FF2B5EF4-FFF2-40B4-BE49-F238E27FC236}">
                  <a16:creationId xmlns:a16="http://schemas.microsoft.com/office/drawing/2014/main" id="{CA75A612-02B9-64E5-C531-008DAAF67744}"/>
                </a:ext>
              </a:extLst>
            </p:cNvPr>
            <p:cNvCxnSpPr>
              <a:cxnSpLocks/>
              <a:endCxn id="9"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B8978331-FB99-6F7A-583B-D057F05764D9}"/>
                </a:ext>
              </a:extLst>
            </p:cNvPr>
            <p:cNvCxnSpPr>
              <a:cxnSpLocks/>
              <a:endCxn id="12"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8E6AA379-5A90-CD62-DE6D-AEDAE0163972}"/>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13" name="Straight Arrow Connector 12">
              <a:extLst>
                <a:ext uri="{FF2B5EF4-FFF2-40B4-BE49-F238E27FC236}">
                  <a16:creationId xmlns:a16="http://schemas.microsoft.com/office/drawing/2014/main" id="{50D192CD-9805-0F1E-FA46-80F68EFEB395}"/>
                </a:ext>
              </a:extLst>
            </p:cNvPr>
            <p:cNvCxnSpPr>
              <a:cxnSpLocks/>
              <a:endCxn id="14"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E9F4119B-692E-48C8-1C14-17CF8503B60D}"/>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5" name="Straight Arrow Connector 14">
              <a:extLst>
                <a:ext uri="{FF2B5EF4-FFF2-40B4-BE49-F238E27FC236}">
                  <a16:creationId xmlns:a16="http://schemas.microsoft.com/office/drawing/2014/main" id="{0E210861-A98E-CD69-BB08-14C5EC7AFF75}"/>
                </a:ext>
              </a:extLst>
            </p:cNvPr>
            <p:cNvCxnSpPr>
              <a:cxnSpLocks/>
              <a:endCxn id="16"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FAF33367-B781-E5E6-DF50-F20AC818AE5A}"/>
                </a:ext>
              </a:extLst>
            </p:cNvPr>
            <p:cNvSpPr/>
            <p:nvPr/>
          </p:nvSpPr>
          <p:spPr>
            <a:xfrm>
              <a:off x="5283683"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7" name="Straight Arrow Connector 16">
              <a:extLst>
                <a:ext uri="{FF2B5EF4-FFF2-40B4-BE49-F238E27FC236}">
                  <a16:creationId xmlns:a16="http://schemas.microsoft.com/office/drawing/2014/main" id="{BCA1741C-EE1C-CD45-8DDB-44A330E1066B}"/>
                </a:ext>
              </a:extLst>
            </p:cNvPr>
            <p:cNvCxnSpPr>
              <a:cxnSpLocks/>
              <a:endCxn id="18"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1ED3D935-C2B6-B451-6AC0-DDC757229381}"/>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9" name="Straight Arrow Connector 18">
              <a:extLst>
                <a:ext uri="{FF2B5EF4-FFF2-40B4-BE49-F238E27FC236}">
                  <a16:creationId xmlns:a16="http://schemas.microsoft.com/office/drawing/2014/main" id="{1C4A036B-B39F-6EC9-F60C-7F1C4BBB4478}"/>
                </a:ext>
              </a:extLst>
            </p:cNvPr>
            <p:cNvCxnSpPr>
              <a:cxnSpLocks/>
              <a:endCxn id="20"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0" name="Oval 19">
              <a:extLst>
                <a:ext uri="{FF2B5EF4-FFF2-40B4-BE49-F238E27FC236}">
                  <a16:creationId xmlns:a16="http://schemas.microsoft.com/office/drawing/2014/main" id="{87B48FEE-B502-93C4-2415-08040DB8506C}"/>
                </a:ext>
              </a:extLst>
            </p:cNvPr>
            <p:cNvSpPr/>
            <p:nvPr/>
          </p:nvSpPr>
          <p:spPr>
            <a:xfrm>
              <a:off x="918441"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21" name="Straight Arrow Connector 20">
              <a:extLst>
                <a:ext uri="{FF2B5EF4-FFF2-40B4-BE49-F238E27FC236}">
                  <a16:creationId xmlns:a16="http://schemas.microsoft.com/office/drawing/2014/main" id="{9E7C9CD0-F787-A221-7229-12AAC769B978}"/>
                </a:ext>
              </a:extLst>
            </p:cNvPr>
            <p:cNvCxnSpPr>
              <a:cxnSpLocks/>
              <a:endCxn id="22"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7AA6FA3F-1945-F61B-3FA6-D383F134D945}"/>
                </a:ext>
              </a:extLst>
            </p:cNvPr>
            <p:cNvSpPr/>
            <p:nvPr/>
          </p:nvSpPr>
          <p:spPr>
            <a:xfrm>
              <a:off x="1878588"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grpSp>
      <p:sp>
        <p:nvSpPr>
          <p:cNvPr id="24" name="Title 1">
            <a:extLst>
              <a:ext uri="{FF2B5EF4-FFF2-40B4-BE49-F238E27FC236}">
                <a16:creationId xmlns:a16="http://schemas.microsoft.com/office/drawing/2014/main" id="{3D24773F-6C47-4133-A776-78FCD62947E7}"/>
              </a:ext>
            </a:extLst>
          </p:cNvPr>
          <p:cNvSpPr txBox="1">
            <a:spLocks/>
          </p:cNvSpPr>
          <p:nvPr/>
        </p:nvSpPr>
        <p:spPr>
          <a:xfrm>
            <a:off x="457199" y="1437818"/>
            <a:ext cx="5298663"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l" defTabSz="342886"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mj-cs"/>
              </a:rPr>
              <a:t>9</a:t>
            </a:r>
            <a:r>
              <a:rPr kumimoji="0" lang="en-US" sz="3200" b="0" i="0" u="none" strike="noStrike" kern="1200" cap="none" spc="0" normalizeH="0" baseline="0" noProof="0">
                <a:ln>
                  <a:noFill/>
                </a:ln>
                <a:solidFill>
                  <a:srgbClr val="AE81FF">
                    <a:lumMod val="75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92671"/>
                </a:solidFill>
                <a:effectLst/>
                <a:uLnTx/>
                <a:uFillTx/>
                <a:latin typeface="Consolas"/>
                <a:ea typeface="Segoe UI Emoji" panose="020B0502040204020203" pitchFamily="34" charset="0"/>
                <a:cs typeface="+mj-cs"/>
              </a:rPr>
              <a:t>8 7</a:t>
            </a:r>
            <a:r>
              <a:rPr kumimoji="0" lang="en-US" sz="3200" b="0" i="0" u="none" strike="noStrike" kern="1200" cap="none" spc="0" normalizeH="0" baseline="0" noProof="0">
                <a:ln>
                  <a:noFill/>
                </a:ln>
                <a:solidFill>
                  <a:srgbClr val="AE81FF">
                    <a:lumMod val="75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j-cs"/>
              </a:rPr>
              <a:t>6 4 1 2</a:t>
            </a:r>
            <a:r>
              <a:rPr kumimoji="0" lang="en-US" sz="3200" b="0" i="0" u="none" strike="noStrike" kern="1200" cap="none" spc="0" normalizeH="0" baseline="0" noProof="0">
                <a:ln>
                  <a:noFill/>
                </a:ln>
                <a:solidFill>
                  <a:srgbClr val="7F7F7F">
                    <a:lumMod val="60000"/>
                    <a:lumOff val="40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j-cs"/>
              </a:rPr>
              <a:t>3 5</a:t>
            </a: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 ]</a:t>
            </a:r>
          </a:p>
        </p:txBody>
      </p:sp>
      <p:pic>
        <p:nvPicPr>
          <p:cNvPr id="25" name="Picture 4">
            <a:extLst>
              <a:ext uri="{FF2B5EF4-FFF2-40B4-BE49-F238E27FC236}">
                <a16:creationId xmlns:a16="http://schemas.microsoft.com/office/drawing/2014/main" id="{B7FBEFCB-A919-4B45-4614-86F485E4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662520" y="645586"/>
            <a:ext cx="1312811" cy="131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DA2D-593C-3A1F-75D6-ED2DA5A1A0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35548D-44AD-5F8C-0585-49206450DFA8}"/>
              </a:ext>
            </a:extLst>
          </p:cNvPr>
          <p:cNvSpPr>
            <a:spLocks noGrp="1"/>
          </p:cNvSpPr>
          <p:nvPr>
            <p:ph type="title"/>
          </p:nvPr>
        </p:nvSpPr>
        <p:spPr/>
        <p:txBody>
          <a:bodyPr/>
          <a:lstStyle/>
          <a:p>
            <a:r>
              <a:rPr lang="en-US" sz="4000"/>
              <a:t>this lets us do (in-place)</a:t>
            </a:r>
            <a:br>
              <a:rPr lang="en-US" sz="4000"/>
            </a:br>
            <a:r>
              <a:rPr lang="en-US" sz="4000" b="1"/>
              <a:t>implicit heapsort</a:t>
            </a:r>
            <a:r>
              <a:rPr lang="en-US" sz="4000"/>
              <a:t>!</a:t>
            </a:r>
            <a:br>
              <a:rPr lang="en-US" sz="4000"/>
            </a:br>
            <a:r>
              <a:rPr lang="en-US" sz="2800"/>
              <a:t>(using only swaps)</a:t>
            </a:r>
            <a:endParaRPr lang="en-US" sz="4000"/>
          </a:p>
        </p:txBody>
      </p:sp>
    </p:spTree>
    <p:extLst>
      <p:ext uri="{BB962C8B-B14F-4D97-AF65-F5344CB8AC3E}">
        <p14:creationId xmlns:p14="http://schemas.microsoft.com/office/powerpoint/2010/main" val="29351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5CEA0-63E9-078C-A182-7F34C5C6C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26C5-AF81-1C8F-674D-0E8E4720D54B}"/>
              </a:ext>
            </a:extLst>
          </p:cNvPr>
          <p:cNvSpPr>
            <a:spLocks noGrp="1"/>
          </p:cNvSpPr>
          <p:nvPr>
            <p:ph type="title"/>
          </p:nvPr>
        </p:nvSpPr>
        <p:spPr/>
        <p:txBody>
          <a:bodyPr/>
          <a:lstStyle/>
          <a:p>
            <a:pPr algn="l"/>
            <a:r>
              <a:rPr lang="en-US" sz="4000">
                <a:solidFill>
                  <a:schemeClr val="accent6">
                    <a:lumMod val="75000"/>
                  </a:schemeClr>
                </a:solidFill>
              </a:rPr>
              <a:t>1. build a heap by calling </a:t>
            </a:r>
            <a:r>
              <a:rPr lang="en-US" sz="4000" b="1">
                <a:solidFill>
                  <a:schemeClr val="accent6">
                    <a:lumMod val="75000"/>
                  </a:schemeClr>
                </a:solidFill>
              </a:rPr>
              <a:t>add(...)</a:t>
            </a:r>
            <a:r>
              <a:rPr lang="en-US" sz="4000">
                <a:solidFill>
                  <a:schemeClr val="accent6">
                    <a:lumMod val="75000"/>
                  </a:schemeClr>
                </a:solidFill>
              </a:rPr>
              <a:t> 				over and over</a:t>
            </a:r>
            <a:br>
              <a:rPr lang="en-US" sz="4000"/>
            </a:br>
            <a:r>
              <a:rPr lang="en-US" sz="4000">
                <a:solidFill>
                  <a:schemeClr val="accent5">
                    <a:lumMod val="75000"/>
                  </a:schemeClr>
                </a:solidFill>
              </a:rPr>
              <a:t>2. deconstruct the heap by calling 			</a:t>
            </a:r>
            <a:r>
              <a:rPr lang="en-US" sz="4000" b="1">
                <a:solidFill>
                  <a:schemeClr val="accent5">
                    <a:lumMod val="75000"/>
                  </a:schemeClr>
                </a:solidFill>
              </a:rPr>
              <a:t>remove()</a:t>
            </a:r>
            <a:r>
              <a:rPr lang="en-US" sz="4000">
                <a:solidFill>
                  <a:schemeClr val="accent5">
                    <a:lumMod val="75000"/>
                  </a:schemeClr>
                </a:solidFill>
              </a:rPr>
              <a:t> over and over</a:t>
            </a:r>
          </a:p>
        </p:txBody>
      </p:sp>
    </p:spTree>
    <p:extLst>
      <p:ext uri="{BB962C8B-B14F-4D97-AF65-F5344CB8AC3E}">
        <p14:creationId xmlns:p14="http://schemas.microsoft.com/office/powerpoint/2010/main" val="21138127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3591-A783-BD59-812C-587BE573C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8B45-DE05-B2FB-8538-A5D3D8116E82}"/>
              </a:ext>
            </a:extLst>
          </p:cNvPr>
          <p:cNvSpPr>
            <a:spLocks noGrp="1"/>
          </p:cNvSpPr>
          <p:nvPr>
            <p:ph type="title"/>
          </p:nvPr>
        </p:nvSpPr>
        <p:spPr/>
        <p:txBody>
          <a:bodyPr/>
          <a:lstStyle/>
          <a:p>
            <a:r>
              <a:rPr lang="en-US">
                <a:latin typeface="+mj-lt"/>
              </a:rPr>
              <a:t>[ </a:t>
            </a:r>
            <a:r>
              <a:rPr lang="en-US">
                <a:solidFill>
                  <a:schemeClr val="bg2">
                    <a:lumMod val="60000"/>
                    <a:lumOff val="40000"/>
                  </a:schemeClr>
                </a:solidFill>
                <a:latin typeface="+mj-lt"/>
              </a:rPr>
              <a:t>7 3 2 4 6 1 8 5 9</a:t>
            </a:r>
            <a:r>
              <a:rPr lang="en-US">
                <a:latin typeface="+mj-lt"/>
              </a:rPr>
              <a:t> ]</a:t>
            </a:r>
          </a:p>
        </p:txBody>
      </p:sp>
    </p:spTree>
    <p:extLst>
      <p:ext uri="{BB962C8B-B14F-4D97-AF65-F5344CB8AC3E}">
        <p14:creationId xmlns:p14="http://schemas.microsoft.com/office/powerpoint/2010/main" val="34539225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1FB8-0A23-EA32-F03D-92BE7D8E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B91D9-8FE5-77BD-F12E-90102463EB2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bg2">
                    <a:lumMod val="60000"/>
                    <a:lumOff val="40000"/>
                  </a:schemeClr>
                </a:solidFill>
                <a:latin typeface="+mj-lt"/>
              </a:rPr>
              <a:t>3 2 4 6 1 8 5 9</a:t>
            </a:r>
            <a:r>
              <a:rPr lang="en-US">
                <a:latin typeface="+mj-lt"/>
              </a:rPr>
              <a:t> ]</a:t>
            </a:r>
          </a:p>
        </p:txBody>
      </p:sp>
      <p:sp>
        <p:nvSpPr>
          <p:cNvPr id="53" name="Oval 52">
            <a:extLst>
              <a:ext uri="{FF2B5EF4-FFF2-40B4-BE49-F238E27FC236}">
                <a16:creationId xmlns:a16="http://schemas.microsoft.com/office/drawing/2014/main" id="{2C47E49E-D493-E09F-8858-1B5CD88F3D3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Tree>
    <p:extLst>
      <p:ext uri="{BB962C8B-B14F-4D97-AF65-F5344CB8AC3E}">
        <p14:creationId xmlns:p14="http://schemas.microsoft.com/office/powerpoint/2010/main" val="39313614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33E4D-546A-FA36-9517-84F8F9414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137C5-EA4E-0E63-2145-E562BB8BC586}"/>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bg2">
                    <a:lumMod val="60000"/>
                    <a:lumOff val="40000"/>
                  </a:schemeClr>
                </a:solidFill>
                <a:latin typeface="+mj-lt"/>
              </a:rPr>
              <a:t>2 4 6 1 8 5 9</a:t>
            </a:r>
            <a:r>
              <a:rPr lang="en-US">
                <a:latin typeface="+mj-lt"/>
              </a:rPr>
              <a:t> ]</a:t>
            </a:r>
          </a:p>
        </p:txBody>
      </p:sp>
      <p:sp>
        <p:nvSpPr>
          <p:cNvPr id="53" name="Oval 52">
            <a:extLst>
              <a:ext uri="{FF2B5EF4-FFF2-40B4-BE49-F238E27FC236}">
                <a16:creationId xmlns:a16="http://schemas.microsoft.com/office/drawing/2014/main" id="{5F2E1A31-0F73-0815-B5A3-FA5A5467C71C}"/>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C1A40A34-1A9F-6132-A7FA-131349CD97E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9B391E4E-5304-A28B-86CE-D19BDD8DA4E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6352637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FF03-658D-3741-DF2C-35FFDFDBA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76593-9554-8EDC-FA5D-ABF116FF3FB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accent6">
                    <a:lumMod val="75000"/>
                  </a:schemeClr>
                </a:solidFill>
                <a:latin typeface="+mj-lt"/>
              </a:rPr>
              <a:t>2</a:t>
            </a:r>
            <a:r>
              <a:rPr lang="en-US">
                <a:latin typeface="+mj-lt"/>
              </a:rPr>
              <a:t> </a:t>
            </a:r>
            <a:r>
              <a:rPr lang="en-US">
                <a:solidFill>
                  <a:schemeClr val="bg2">
                    <a:lumMod val="60000"/>
                    <a:lumOff val="40000"/>
                  </a:schemeClr>
                </a:solidFill>
                <a:latin typeface="+mj-lt"/>
              </a:rPr>
              <a:t>4 6 1 8 5 9</a:t>
            </a:r>
            <a:r>
              <a:rPr lang="en-US">
                <a:latin typeface="+mj-lt"/>
              </a:rPr>
              <a:t> ]</a:t>
            </a:r>
          </a:p>
        </p:txBody>
      </p:sp>
      <p:sp>
        <p:nvSpPr>
          <p:cNvPr id="53" name="Oval 52">
            <a:extLst>
              <a:ext uri="{FF2B5EF4-FFF2-40B4-BE49-F238E27FC236}">
                <a16:creationId xmlns:a16="http://schemas.microsoft.com/office/drawing/2014/main" id="{FF56828B-6AE2-119D-7A6E-995D55FE7C2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C142A31D-A28E-D6F2-34E5-FA52E11278F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6BC88B3D-9FB2-F37C-E2D3-B5EB9070D02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FF3D2CF-A42E-2DA8-CD51-E7133E241ECE}"/>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F58B8617-733C-036A-44E1-9194B1F5369D}"/>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534691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6729-A375-CCE3-A2DC-41C96A7F3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4AAA7-FC5E-EBB6-FD57-9A38AFBADE3D}"/>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accent6">
                    <a:lumMod val="75000"/>
                  </a:schemeClr>
                </a:solidFill>
                <a:latin typeface="+mj-lt"/>
              </a:rPr>
              <a:t>2</a:t>
            </a:r>
            <a:r>
              <a:rPr lang="en-US">
                <a:latin typeface="+mj-lt"/>
              </a:rPr>
              <a:t> </a:t>
            </a:r>
            <a:r>
              <a:rPr lang="en-US">
                <a:solidFill>
                  <a:schemeClr val="accent2"/>
                </a:solidFill>
                <a:latin typeface="+mj-lt"/>
              </a:rPr>
              <a:t>4</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167D0A2F-8590-16AA-0B48-DE7CE1762B3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BE339A3F-3776-D02A-5F7B-6CC297A5D983}"/>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F6785AE-FFC7-2A47-A8E2-B8630A6FADA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AB359EE-BCA3-D98F-3C2F-141CF216F85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7AFC1641-E3B6-9021-1B20-D2B2EA5E388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7CA58D-FCBC-D66F-D70E-3919A01A765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592DD8ED-0BB3-7CAC-A9BF-31696617FD0A}"/>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4</a:t>
            </a:r>
          </a:p>
        </p:txBody>
      </p:sp>
      <p:sp>
        <p:nvSpPr>
          <p:cNvPr id="9" name="TextBox 8">
            <a:extLst>
              <a:ext uri="{FF2B5EF4-FFF2-40B4-BE49-F238E27FC236}">
                <a16:creationId xmlns:a16="http://schemas.microsoft.com/office/drawing/2014/main" id="{C1AB0BD8-96BE-D863-8F07-3AD15B476A50}"/>
              </a:ext>
            </a:extLst>
          </p:cNvPr>
          <p:cNvSpPr txBox="1"/>
          <p:nvPr/>
        </p:nvSpPr>
        <p:spPr>
          <a:xfrm>
            <a:off x="1274778" y="2238232"/>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994107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F7512-EB1D-3971-C083-E82A08784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F9C0B-F73A-1BD8-ED75-24691F27A6B8}"/>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2"/>
                </a:solidFill>
                <a:latin typeface="+mj-lt"/>
              </a:rPr>
              <a:t>4</a:t>
            </a:r>
            <a:r>
              <a:rPr lang="en-US">
                <a:solidFill>
                  <a:schemeClr val="accent6">
                    <a:lumMod val="75000"/>
                  </a:schemeClr>
                </a:solidFill>
                <a:latin typeface="+mj-lt"/>
              </a:rPr>
              <a:t> 2 3</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969905CA-B271-EEA7-E277-AFF35C8C827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60F7CAAD-5A7B-73FF-3EEC-F4E5882296F7}"/>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5326074D-1055-75E0-9883-EF80015FD22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81DAC2F-07AB-22D1-A3C9-BE10D18E1DC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D723E46F-834D-A36D-8B03-3BB3E7BA282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0F6B74B-616D-CBC4-E201-5612065FEBFA}"/>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B7A34EC-7892-776A-A607-E4E3EA7B76E4}"/>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sp>
        <p:nvSpPr>
          <p:cNvPr id="9" name="TextBox 8">
            <a:extLst>
              <a:ext uri="{FF2B5EF4-FFF2-40B4-BE49-F238E27FC236}">
                <a16:creationId xmlns:a16="http://schemas.microsoft.com/office/drawing/2014/main" id="{46E0251B-5D4D-2C63-4AA0-FC10FB2A0BF7}"/>
              </a:ext>
            </a:extLst>
          </p:cNvPr>
          <p:cNvSpPr txBox="1"/>
          <p:nvPr/>
        </p:nvSpPr>
        <p:spPr>
          <a:xfrm>
            <a:off x="1772741" y="1939154"/>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9050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AE6B3-F58C-DA70-2871-0D95A252BE68}"/>
              </a:ext>
            </a:extLst>
          </p:cNvPr>
          <p:cNvSpPr>
            <a:spLocks noGrp="1"/>
          </p:cNvSpPr>
          <p:nvPr>
            <p:ph type="title"/>
          </p:nvPr>
        </p:nvSpPr>
        <p:spPr/>
        <p:txBody>
          <a:bodyPr/>
          <a:lstStyle/>
          <a:p>
            <a:r>
              <a:rPr lang="en-US"/>
              <a:t>OOP considered maybe</a:t>
            </a:r>
            <a:br>
              <a:rPr lang="en-US"/>
            </a:br>
            <a:r>
              <a:rPr lang="en-US"/>
              <a:t>mildly frictious to prototyping</a:t>
            </a:r>
          </a:p>
        </p:txBody>
      </p:sp>
    </p:spTree>
    <p:extLst>
      <p:ext uri="{BB962C8B-B14F-4D97-AF65-F5344CB8AC3E}">
        <p14:creationId xmlns:p14="http://schemas.microsoft.com/office/powerpoint/2010/main" val="425246954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E653-C7F7-2235-BA37-096F1D203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17EAF-1221-82D2-ED98-1CE0BF6B3D48}"/>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4 2 3</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B1C1561B-CC09-A5FE-37D8-542B27AA733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5B25D52D-DE8C-1AFD-9638-73B43E156614}"/>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5434CEA5-4B00-1DD7-BB9C-C3465F38610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A309206-D7CE-8DF1-877F-A06E856B3AC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B0761B3F-3652-C471-6E59-85B9F9F3AB5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CB28BAC-8CAE-7E7A-A33F-AED5F6512C3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18477E1-75EE-9799-3167-6B9CA4730D9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39480607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705A6-4663-93E4-6876-2396645C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9EEF5-651A-7F24-63E1-AC68A13DB66B}"/>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4 2 3</a:t>
            </a:r>
            <a:r>
              <a:rPr lang="en-US">
                <a:solidFill>
                  <a:schemeClr val="bg2">
                    <a:lumMod val="60000"/>
                    <a:lumOff val="40000"/>
                  </a:schemeClr>
                </a:solidFill>
                <a:latin typeface="+mj-lt"/>
              </a:rPr>
              <a:t> </a:t>
            </a:r>
            <a:r>
              <a:rPr lang="en-US">
                <a:solidFill>
                  <a:schemeClr val="accent2"/>
                </a:solidFill>
                <a:latin typeface="+mj-lt"/>
              </a:rPr>
              <a:t>6</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3511780E-BABC-006C-0A4D-AE156D26C08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854D0EC0-002A-BD54-6F11-91E0FD952F2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1D4FC25A-3076-1B88-DF4E-17F89302462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2719707-B13E-A5C1-99C3-E1BC7E3D1C4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488C5F5D-2268-1F8A-9415-BC9A3F395A3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3EABB0A-93CF-CCC6-E3E8-8839A9CD6C2B}"/>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9F76EC4-7E3C-B5FB-D969-8A4E00148088}"/>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744B7C4C-BEEF-F6F9-F898-74FBF945CB9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8F18685-0664-83C8-9AF5-9202D983128F}"/>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11" name="TextBox 10">
            <a:extLst>
              <a:ext uri="{FF2B5EF4-FFF2-40B4-BE49-F238E27FC236}">
                <a16:creationId xmlns:a16="http://schemas.microsoft.com/office/drawing/2014/main" id="{9229AE2B-99B4-FA43-AECD-5C918631B584}"/>
              </a:ext>
            </a:extLst>
          </p:cNvPr>
          <p:cNvSpPr txBox="1"/>
          <p:nvPr/>
        </p:nvSpPr>
        <p:spPr>
          <a:xfrm>
            <a:off x="3303813" y="225350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143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AF35D-F4F3-0D14-1E60-350C3AC61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D8BF0-304B-5244-58B6-4603263B199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a:t>
            </a:r>
            <a:r>
              <a:rPr lang="en-US">
                <a:solidFill>
                  <a:schemeClr val="accent2"/>
                </a:solidFill>
                <a:latin typeface="+mj-lt"/>
              </a:rPr>
              <a:t>6</a:t>
            </a:r>
            <a:r>
              <a:rPr lang="en-US">
                <a:solidFill>
                  <a:schemeClr val="accent6">
                    <a:lumMod val="75000"/>
                  </a:schemeClr>
                </a:solidFill>
                <a:latin typeface="+mj-lt"/>
              </a:rPr>
              <a:t> 2 3 4</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96792641-D5B8-6428-47EF-C75EE46A63C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9C5C04FD-9861-A935-D9F0-C87D232CCFDA}"/>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2FDDDDE-F692-0DCB-4BCC-9BC40B1937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797AE72-28A6-02F1-63CB-2DC5D74A618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E0B1822-982E-5C1A-02C5-35E9BFC2357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8C50868-310F-5417-0645-B4DB6038422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33E24E8-3B30-9547-D4DC-4DD97D52964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B8CD1EA-3F2D-A740-AA17-39B63C30226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71549778-4728-A4D7-D2F6-39C6F5A4E235}"/>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58ED7DD1-9985-6E98-22DD-506A9F9C2C3D}"/>
              </a:ext>
            </a:extLst>
          </p:cNvPr>
          <p:cNvSpPr txBox="1"/>
          <p:nvPr/>
        </p:nvSpPr>
        <p:spPr>
          <a:xfrm>
            <a:off x="2809465" y="2052634"/>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65895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5FBE-BF0B-1D99-AC61-29513DAC2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37A9F-A799-30C6-D1B7-A94A50B8539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E38D18CC-DA3F-4006-D3D0-7A8C37183D5B}"/>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0F36CACC-1618-586B-788B-39881D0FCC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EFE1E6F1-A515-5B2B-B752-E5BC5487A7D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74F53F8-8498-4F22-14CD-07101ED5156A}"/>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85CEBBE-BC44-4559-C1AC-C85EAEEBCAD0}"/>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D065B95-C23D-4FE7-B2D5-BDE18033FF4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A90D517-FEC6-4921-294A-32FDA7C931F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ECA656B7-FE0D-5654-AEF3-31B37A9698D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0A3EC19-5F7D-1468-D021-EA8A54C2E8AF}"/>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Tree>
    <p:extLst>
      <p:ext uri="{BB962C8B-B14F-4D97-AF65-F5344CB8AC3E}">
        <p14:creationId xmlns:p14="http://schemas.microsoft.com/office/powerpoint/2010/main" val="33751820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E8522-D3BB-92F0-D0DF-AF152C852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FAFBB-B02F-A973-D5CC-B30EEFCB367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8 5 9</a:t>
            </a:r>
            <a:r>
              <a:rPr lang="en-US">
                <a:latin typeface="+mj-lt"/>
              </a:rPr>
              <a:t> ]</a:t>
            </a:r>
          </a:p>
        </p:txBody>
      </p:sp>
      <p:sp>
        <p:nvSpPr>
          <p:cNvPr id="53" name="Oval 52">
            <a:extLst>
              <a:ext uri="{FF2B5EF4-FFF2-40B4-BE49-F238E27FC236}">
                <a16:creationId xmlns:a16="http://schemas.microsoft.com/office/drawing/2014/main" id="{DB470F27-BFD1-6DAB-91CC-CF04FE78B19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3E61416B-577D-5CA8-3456-ED08BB458DA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3843583-ECF0-C630-4E09-EB82590CD31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3041328-7159-55E4-D770-3C036A6C2114}"/>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7FF3FFEE-0C7B-FE09-CAF7-3223FE3F81E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DAB3398-AB5B-FA1D-4347-C815C51601D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0A15021-AB44-51FB-F994-F31C52D74C7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8A88CD3-8DB2-1E9E-6D97-C6217FDB5A60}"/>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9818DBDB-777A-6C0D-6E60-413C0A7C0B97}"/>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C88A8D1-E625-832F-2369-8FE915572F96}"/>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3977E226-F5DE-9B5C-D80F-5C7E87C4BACD}"/>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5264333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350F-F431-DB8A-5C13-CD53B043B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E513E-56A9-CCA2-870E-B64DF3B865C3}"/>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2"/>
                </a:solidFill>
                <a:latin typeface="+mj-lt"/>
              </a:rPr>
              <a:t>8</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B4C11F42-E5C5-1C3A-22FF-AE1AD17D4E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67CE7CF1-82CE-3921-4B9D-F89736EE7D9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0B9EA747-087C-F4AA-768F-3CD36AD79FB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46DB4FEC-69EE-BE65-27F1-6CB076A829CB}"/>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C756D7D6-6C8E-84DE-55CC-A8AF9313EDC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6A20E2-16D2-ECFD-F93C-EB2E1E0C2C5B}"/>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22E3FA0-86AE-A386-5BA4-9BD8852B4F46}"/>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7C421C22-4FE2-0BF6-93A1-11484C25A1B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06426F6-3D58-03D7-5F1E-069E467DFE40}"/>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1C2DA772-B72E-E27C-F6E0-EC1B74A05353}"/>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DEA241D2-F41C-013D-15BE-818E7F3DAD4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1AD2F1B-4F75-C932-6F27-683694D8CE6B}"/>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D72CAE72-52DA-5F30-7E68-CDF397DD7334}"/>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15" name="TextBox 14">
            <a:extLst>
              <a:ext uri="{FF2B5EF4-FFF2-40B4-BE49-F238E27FC236}">
                <a16:creationId xmlns:a16="http://schemas.microsoft.com/office/drawing/2014/main" id="{537E18FE-2F4F-F2D3-AA4B-ACC7BAEE5F70}"/>
              </a:ext>
            </a:extLst>
          </p:cNvPr>
          <p:cNvSpPr txBox="1"/>
          <p:nvPr/>
        </p:nvSpPr>
        <p:spPr>
          <a:xfrm>
            <a:off x="7203976" y="227824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418618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D051-CEE5-4165-6E85-324D2E2FB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42097-A296-FF42-0C87-C4EB3E170F6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a:t>
            </a:r>
            <a:r>
              <a:rPr lang="en-US">
                <a:solidFill>
                  <a:schemeClr val="accent2"/>
                </a:solidFill>
                <a:latin typeface="+mj-lt"/>
              </a:rPr>
              <a:t>8</a:t>
            </a:r>
            <a:r>
              <a:rPr lang="en-US">
                <a:solidFill>
                  <a:schemeClr val="accent6">
                    <a:lumMod val="75000"/>
                  </a:schemeClr>
                </a:solidFill>
                <a:latin typeface="+mj-lt"/>
              </a:rPr>
              <a:t>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E083E931-D8E1-DAAD-C5CF-FE20DC174B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53B284AE-BE8A-E277-8ABD-0334B294FF5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FBCCEC27-D833-4357-2F1F-212A9B069AE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71CD6E7-D425-54A3-983E-305365E661F6}"/>
              </a:ext>
            </a:extLst>
          </p:cNvPr>
          <p:cNvSpPr/>
          <p:nvPr/>
        </p:nvSpPr>
        <p:spPr>
          <a:xfrm>
            <a:off x="6243830"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6" name="Straight Arrow Connector 5">
            <a:extLst>
              <a:ext uri="{FF2B5EF4-FFF2-40B4-BE49-F238E27FC236}">
                <a16:creationId xmlns:a16="http://schemas.microsoft.com/office/drawing/2014/main" id="{4DCF7C47-328A-3E99-1C6B-75B5A538350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1C07C2D-C7D7-407A-87B3-398E0936AF8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8D5E8FA-7894-0F4E-55BC-D8813B8CEC34}"/>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AF7F1E2A-829B-DA6C-B054-DECFAFDF67A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F2EDBDBE-77AB-A9B6-02C6-F874BB3D9C2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E5ED6B44-FDF4-470E-9845-087880DCEB7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306634D-A1A9-FC0D-1FE7-E4E404008E6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C3FDFCA4-F7DC-BA50-EB2C-CD24B457AE0C}"/>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EEAC1C4-DB8E-3312-5CAF-7C4944185C99}"/>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10402944-55FB-EF0D-F198-3F519B27BA06}"/>
              </a:ext>
            </a:extLst>
          </p:cNvPr>
          <p:cNvSpPr txBox="1"/>
          <p:nvPr/>
        </p:nvSpPr>
        <p:spPr>
          <a:xfrm>
            <a:off x="6007764" y="1449306"/>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495600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3BAD-7D5D-F42F-A6E9-115D55132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83FDC-1AB7-609C-9559-3F5EBB5CD67D}"/>
              </a:ext>
            </a:extLst>
          </p:cNvPr>
          <p:cNvSpPr>
            <a:spLocks noGrp="1"/>
          </p:cNvSpPr>
          <p:nvPr>
            <p:ph type="title"/>
          </p:nvPr>
        </p:nvSpPr>
        <p:spPr/>
        <p:txBody>
          <a:bodyPr/>
          <a:lstStyle/>
          <a:p>
            <a:r>
              <a:rPr lang="en-US">
                <a:latin typeface="+mj-lt"/>
              </a:rPr>
              <a:t>[ </a:t>
            </a:r>
            <a:r>
              <a:rPr lang="en-US">
                <a:solidFill>
                  <a:schemeClr val="accent2"/>
                </a:solidFill>
                <a:latin typeface="+mj-lt"/>
              </a:rPr>
              <a:t>8</a:t>
            </a:r>
            <a:r>
              <a:rPr lang="en-US">
                <a:solidFill>
                  <a:schemeClr val="accent6">
                    <a:lumMod val="75000"/>
                  </a:schemeClr>
                </a:solidFill>
                <a:latin typeface="+mj-lt"/>
              </a:rPr>
              <a:t>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C3D66EA7-1A47-6C92-02A3-80E99D72AB20}"/>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0149E9CA-03CF-A99C-E24A-FE514129C03A}"/>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4F5050D2-F812-1EFE-8CC7-43EBAE81677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B99D1DE0-4DB4-F2A5-B776-7539676BF18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70F556E3-0D27-FD68-F98D-0847DC2C9AF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D4592A2-8810-2D72-34A6-FD499EBC2781}"/>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45514F1-9111-82AC-D585-F5DB3A25AB56}"/>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3ED7B146-7C04-CD1A-1872-C6231F9F106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5FDC822-95FA-82B0-18CE-8CC9FD3B5EA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30DAAB4-0482-660A-9F3C-9A3A6A8DEB12}"/>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83014691-2C88-C689-7799-EE6A85728C8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8540044-8364-C30A-5330-710E2FE9012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4D262DA-142B-82F1-25BA-B489677AD53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7ED3014E-B88D-3938-470E-9986332FC57A}"/>
              </a:ext>
            </a:extLst>
          </p:cNvPr>
          <p:cNvSpPr txBox="1"/>
          <p:nvPr/>
        </p:nvSpPr>
        <p:spPr>
          <a:xfrm>
            <a:off x="4714214" y="115691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3181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B63F1-FF7F-0BDE-81C0-95B163740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F54F1-15CB-11A1-FF95-BD37D441845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B90B2399-F46D-C9DD-4F82-9F06DB9BA55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61495AA-9C7D-E1ED-D8F3-D6FB13CCE9F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3230D0D2-933E-C815-090A-6F6F28C6A01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8EDBBB3-0A05-212F-B0FF-8E4235C6DC7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21C5581-C4D6-E73C-3AC0-B92C4519918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E54517E1-C737-8E9C-ABB1-4796B4E4AC6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7A49153-0632-0D7D-548F-343F10E3BD9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2F9C14F4-1CEC-3B89-74C1-D25B8249AAF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CCDAD2FF-880D-2741-C9D2-FAF5F3C26BE1}"/>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82D51586-8C21-F682-6199-3B87E93263D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92C43ABC-D8BF-DB7C-2AD5-C4A375F41CD7}"/>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D40C7D5-939B-BC9F-88D1-AADE38F79A09}"/>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B8053896-D8C1-EDA9-4A71-8AD32532786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35159388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4B83-DB2C-08D6-82EB-E15DB37E9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07983-EB99-D64A-A2D5-CF4044ECCA9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2"/>
                </a:solidFill>
                <a:latin typeface="+mj-lt"/>
              </a:rPr>
              <a:t>5</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6238F889-CF9A-FEAD-7EDB-89C6A0599F2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F9AC912-F085-CC92-7E99-644F1A6352F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E8AB6156-E540-5F5D-1724-0281FFAF72A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2351DB4-FD2C-72B8-A0A1-8CA1485FE55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85D4818E-C523-9112-2B9F-F967AA689C7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E7F907E-AEAC-3ADC-4183-A7D2D22251C0}"/>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AE58329-6233-E6C0-8C00-D629DAF58C2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E4D0FF7-4928-BFDD-1478-560CBE9EE84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034A011-6E67-B2E8-17DA-558E7B5584B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FDBE287-C6E9-5E3D-59E9-10E7BA98D721}"/>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B8E167F4-338B-A37D-579F-D47B9E72EB4C}"/>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529A039-9B74-554D-7778-E28A5E0A9FF8}"/>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623667E-1C05-EB7A-B85F-C1CDD80E678D}"/>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2B7DE576-119E-2110-E5EB-C801EF4745F2}"/>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C5078010-9E14-301F-83C4-507CB1A52405}"/>
              </a:ext>
            </a:extLst>
          </p:cNvPr>
          <p:cNvSpPr/>
          <p:nvPr/>
        </p:nvSpPr>
        <p:spPr>
          <a:xfrm>
            <a:off x="918441"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7" name="TextBox 16">
            <a:extLst>
              <a:ext uri="{FF2B5EF4-FFF2-40B4-BE49-F238E27FC236}">
                <a16:creationId xmlns:a16="http://schemas.microsoft.com/office/drawing/2014/main" id="{713185FC-7432-9D2A-83A0-817D1ABE2897}"/>
              </a:ext>
            </a:extLst>
          </p:cNvPr>
          <p:cNvSpPr txBox="1"/>
          <p:nvPr/>
        </p:nvSpPr>
        <p:spPr>
          <a:xfrm>
            <a:off x="591768" y="330861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75836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t>final note:</a:t>
            </a:r>
            <a:r>
              <a:rPr lang="en-US" sz="2800"/>
              <a:t> encapsulation doesn’t </a:t>
            </a:r>
            <a:r>
              <a:rPr lang="en-US" sz="2800" i="1"/>
              <a:t>add</a:t>
            </a:r>
            <a:r>
              <a:rPr lang="en-US" sz="2800"/>
              <a:t> functionality</a:t>
            </a:r>
            <a:br>
              <a:rPr lang="en-US"/>
            </a:br>
            <a:r>
              <a:rPr lang="en-US" sz="3600"/>
              <a:t>encapsulation </a:t>
            </a:r>
            <a:r>
              <a:rPr lang="en-US" sz="3600" i="1"/>
              <a:t>removes</a:t>
            </a:r>
            <a:r>
              <a:rPr lang="en-US" sz="3600"/>
              <a:t> functionality</a:t>
            </a:r>
            <a:endParaRPr lang="en-US"/>
          </a:p>
        </p:txBody>
      </p:sp>
    </p:spTree>
    <p:extLst>
      <p:ext uri="{BB962C8B-B14F-4D97-AF65-F5344CB8AC3E}">
        <p14:creationId xmlns:p14="http://schemas.microsoft.com/office/powerpoint/2010/main" val="306209486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083ED-B909-3497-D4E0-555E18B85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86318-2C61-61AC-5AA4-13C06BF2D2E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a:t>
            </a:r>
            <a:r>
              <a:rPr lang="en-US">
                <a:solidFill>
                  <a:schemeClr val="accent2"/>
                </a:solidFill>
                <a:latin typeface="+mj-lt"/>
              </a:rPr>
              <a:t>5</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DC3EBB92-8591-6E66-10AB-7E3D4BCA56E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FEC211D8-BB5D-D542-5EA5-B8E45B6AE24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F27CA11-FCAC-F915-4D65-9A42F88EE31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B2E69BD-B5AA-F419-07E4-206A6C7BE4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8E88EF61-6015-9638-1AA6-C00DB303E91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DB5BE2-46C5-766A-686B-49030F81D59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405AB1F-5661-BC83-A7FC-8C15F1B35EFB}"/>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38E568E6-AF82-C946-B635-2F121BC8BBDB}"/>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C59C08A-20B7-F291-47E8-86AB85596A3D}"/>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FFD522A2-D1CE-6BE3-8E4D-1FFF53BD322D}"/>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276A856-3B14-81B8-D1E7-75C5D239607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27FB12F-E970-2068-AC8E-EA620F89A771}"/>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9EBD73E-DD98-6BBB-E99E-361C2691C6B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86605E9E-8A3E-DF26-C84F-0F8C5F6586D4}"/>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C0EB2E1F-4CB2-59AB-DE75-4D82537449EE}"/>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7" name="TextBox 16">
            <a:extLst>
              <a:ext uri="{FF2B5EF4-FFF2-40B4-BE49-F238E27FC236}">
                <a16:creationId xmlns:a16="http://schemas.microsoft.com/office/drawing/2014/main" id="{877F0CB5-EE2D-6E11-18E8-C8AC99B54764}"/>
              </a:ext>
            </a:extLst>
          </p:cNvPr>
          <p:cNvSpPr txBox="1"/>
          <p:nvPr/>
        </p:nvSpPr>
        <p:spPr>
          <a:xfrm>
            <a:off x="797601" y="285112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479248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D40F5-65D4-889D-EC21-BDB5E6468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141AB-C2E7-3EFC-3419-088E80E6A64E}"/>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8 6 7 5 4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A975E247-A026-47A5-2D7D-5BED554BF15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5B8C119-C3E5-A68B-B400-EB4DD28C3E7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0F827FEB-19F8-EEB7-A030-FD8F4E7F372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8BA06E0-2BDC-24F2-7D92-3C1926F52F7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E428828F-1433-7632-3DC1-320670847F7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43C875D-1A54-AA74-0F9B-1F4FA7BADF0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49DF8BE9-1BEC-82D2-BBBB-9D754A5A1B8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AA43C465-6B23-6CAE-EC7E-2C92E41F4E45}"/>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C30C82E-E1B2-EE4C-5EAD-82E4ADA956D6}"/>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5477863-4BAB-A5CD-3AEB-F8597187EEB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CFC90473-ADC5-4CDE-8B5A-406B5EF8E269}"/>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D4D38C0-8E09-8C1A-AC8C-193CA4528CE5}"/>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B7063AB-4957-CB96-849E-F04ACDC2A9A8}"/>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18C413AC-3218-C6C5-E77B-7137B61EA18A}"/>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A89B947A-6F8A-4557-D7A8-E1FDC217DE0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15467360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C72D-92D6-8587-39D6-1F1B940DB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32C6E-696F-A5DE-D1CB-C839173C6B8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8 6 7 5 4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2"/>
                </a:solidFill>
                <a:latin typeface="+mj-lt"/>
              </a:rPr>
              <a:t>9</a:t>
            </a:r>
            <a:r>
              <a:rPr lang="en-US">
                <a:latin typeface="+mj-lt"/>
              </a:rPr>
              <a:t> ]</a:t>
            </a:r>
          </a:p>
        </p:txBody>
      </p:sp>
      <p:sp>
        <p:nvSpPr>
          <p:cNvPr id="53" name="Oval 52">
            <a:extLst>
              <a:ext uri="{FF2B5EF4-FFF2-40B4-BE49-F238E27FC236}">
                <a16:creationId xmlns:a16="http://schemas.microsoft.com/office/drawing/2014/main" id="{7668B853-6602-2346-1F5B-5189F6EF1F4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56560A83-4D6C-C7A4-D537-53DFC5D04D96}"/>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65CF4B1-8030-A4F6-BB36-F73EDE6E6BF8}"/>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F82035C3-5150-2F52-D89C-592C45FA0C5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2C4270B-E74C-9C4B-0B9E-9BBBC0076DFD}"/>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EB304B9-1001-565E-01AA-E60D6C6BBA7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4571A6C-FDF8-A49B-C181-0B21910D520C}"/>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1A4D1A6B-5CE1-3980-250E-FB079AD929B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9CA41ADC-0C8C-D979-D98D-5595BAAA8A15}"/>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8F9435DE-F0BC-FEED-9C75-53AD030EA95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288F3A6-9A3D-BE46-1E1B-ED582B60547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4B677CE3-1EF3-EE85-1EA7-7AE05F5090E6}"/>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77FD7A6A-9616-C9AE-4EF2-ADBDE7115929}"/>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4D30C15A-A147-AFC8-A475-C964C20124AB}"/>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1E78465D-EA48-33F9-1D43-6272404924A6}"/>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B88585D2-CF1D-D56A-E05A-9CEAD0B26EBE}"/>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98D3E578-D378-A202-C551-F9DEDB714984}"/>
              </a:ext>
            </a:extLst>
          </p:cNvPr>
          <p:cNvSpPr/>
          <p:nvPr/>
        </p:nvSpPr>
        <p:spPr>
          <a:xfrm>
            <a:off x="1878588"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19" name="TextBox 18">
            <a:extLst>
              <a:ext uri="{FF2B5EF4-FFF2-40B4-BE49-F238E27FC236}">
                <a16:creationId xmlns:a16="http://schemas.microsoft.com/office/drawing/2014/main" id="{8903FAA6-6C84-B48F-B700-ED63FF58EF91}"/>
              </a:ext>
            </a:extLst>
          </p:cNvPr>
          <p:cNvSpPr txBox="1"/>
          <p:nvPr/>
        </p:nvSpPr>
        <p:spPr>
          <a:xfrm>
            <a:off x="2075184" y="332396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8450972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8710B-BD3D-3205-C816-512F281B5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29FD-D356-F252-3CA6-092B9401CE6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a:t>
            </a:r>
            <a:r>
              <a:rPr lang="en-US">
                <a:solidFill>
                  <a:schemeClr val="accent2"/>
                </a:solidFill>
                <a:latin typeface="+mj-lt"/>
              </a:rPr>
              <a:t>9</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5BA26EEC-96BE-1B70-B870-CCCBE4ADF371}"/>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554D157A-A143-3C2C-AA18-2E3B513C9F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A820A87A-1CB8-1AA8-A50D-974B0A2D3ACE}"/>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8FB1ACC-19DF-D030-B535-463EBE1F8D9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5984AC63-211F-9849-2503-9D53872E3191}"/>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50C8A54-489F-52BE-66FB-91117E654602}"/>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824B5B3-1DA4-0853-9DDD-4E8BDE14F7E1}"/>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9</a:t>
            </a:r>
          </a:p>
        </p:txBody>
      </p:sp>
      <p:cxnSp>
        <p:nvCxnSpPr>
          <p:cNvPr id="9" name="Straight Arrow Connector 8">
            <a:extLst>
              <a:ext uri="{FF2B5EF4-FFF2-40B4-BE49-F238E27FC236}">
                <a16:creationId xmlns:a16="http://schemas.microsoft.com/office/drawing/2014/main" id="{31474CE8-4E02-3E4C-86EF-7502F18543E3}"/>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323DC15-34C2-2848-9426-010FF3093666}"/>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9A5DC06-E903-4682-E448-96DC66D4E0D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203DB355-DC56-5421-5EE1-AE66A16EDCB2}"/>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3F0B1E1-A240-E91C-907B-E7BAB756F58F}"/>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DD8B559-D777-83B6-8A21-312778D25733}"/>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A6A29A94-ED11-D235-41DE-4743B4E729D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FF336F01-4680-F4D9-EEB3-43C8F1458154}"/>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C317E711-B49A-D42E-5C7A-D0C31AB260CF}"/>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BBEE810-D1F2-467B-CB01-2F3C7A24537E}"/>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4377DC04-8C7A-AE9B-A636-C15F77455EA0}"/>
              </a:ext>
            </a:extLst>
          </p:cNvPr>
          <p:cNvSpPr txBox="1"/>
          <p:nvPr/>
        </p:nvSpPr>
        <p:spPr>
          <a:xfrm>
            <a:off x="1344873" y="225776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42845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24191-5805-F903-76E4-D36074014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247EA-70DA-6647-CD3F-7FF67816E0F3}"/>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a:t>
            </a:r>
            <a:r>
              <a:rPr lang="en-US">
                <a:solidFill>
                  <a:schemeClr val="accent2"/>
                </a:solidFill>
                <a:latin typeface="+mj-lt"/>
              </a:rPr>
              <a:t>9</a:t>
            </a:r>
            <a:r>
              <a:rPr lang="en-US">
                <a:solidFill>
                  <a:schemeClr val="accent6">
                    <a:lumMod val="75000"/>
                  </a:schemeClr>
                </a:solidFill>
                <a:latin typeface="+mj-lt"/>
              </a:rPr>
              <a:t>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DA8C572F-1AB3-8EF2-66D6-661785888D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7399DE60-4D34-010C-474D-B0EB57F7F8ED}"/>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cxnSp>
        <p:nvCxnSpPr>
          <p:cNvPr id="4" name="Straight Arrow Connector 3">
            <a:extLst>
              <a:ext uri="{FF2B5EF4-FFF2-40B4-BE49-F238E27FC236}">
                <a16:creationId xmlns:a16="http://schemas.microsoft.com/office/drawing/2014/main" id="{27FD8E68-9285-214B-1BD5-1DB6FBF8295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1105147-80B9-9FE0-DC7F-264A6B5646E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9312AACE-270D-55EA-BFE8-D6768509C97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DC75FB-4CBE-038A-DE43-AAD2EF24959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41D5A6E-6FB5-4919-D182-6DE8283828A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5CB52BB4-BAE9-6314-832C-267DCAC884A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FD77B96-0532-589E-1465-2FD5BE035074}"/>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B30EA2D9-BDF8-B809-A8C0-8FFE612B66C2}"/>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655279C0-99C2-8B03-6E29-AAE03CFE681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D0A9EE4-CF3E-799C-7303-101BF8328CD4}"/>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B1E68F6-3861-FBD7-2ACF-4772869A042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A792DD4F-87E4-6ACC-5389-1870125C2487}"/>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110E6E4-EF4C-8D1D-1D9C-E43B75F7EA88}"/>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5D4B7627-9F62-10A9-A347-D8C46E1C9D96}"/>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31494181-DDC7-CCAC-DB29-B797EB9923AB}"/>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EDBF9625-FC3B-8408-428E-300640B6A79D}"/>
              </a:ext>
            </a:extLst>
          </p:cNvPr>
          <p:cNvSpPr txBox="1"/>
          <p:nvPr/>
        </p:nvSpPr>
        <p:spPr>
          <a:xfrm>
            <a:off x="2348106" y="1416043"/>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07139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7E698-DA16-C9F9-4EE0-5A2C83E91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C513E-CF6A-E783-33E4-3EBECBF61CE2}"/>
              </a:ext>
            </a:extLst>
          </p:cNvPr>
          <p:cNvSpPr>
            <a:spLocks noGrp="1"/>
          </p:cNvSpPr>
          <p:nvPr>
            <p:ph type="title"/>
          </p:nvPr>
        </p:nvSpPr>
        <p:spPr/>
        <p:txBody>
          <a:bodyPr/>
          <a:lstStyle/>
          <a:p>
            <a:r>
              <a:rPr lang="en-US">
                <a:latin typeface="+mj-lt"/>
              </a:rPr>
              <a:t>[ </a:t>
            </a:r>
            <a:r>
              <a:rPr lang="en-US">
                <a:solidFill>
                  <a:schemeClr val="accent2"/>
                </a:solidFill>
                <a:latin typeface="+mj-lt"/>
              </a:rPr>
              <a:t>9</a:t>
            </a:r>
            <a:r>
              <a:rPr lang="en-US">
                <a:solidFill>
                  <a:schemeClr val="accent6">
                    <a:lumMod val="75000"/>
                  </a:schemeClr>
                </a:solidFill>
                <a:latin typeface="+mj-lt"/>
              </a:rPr>
              <a:t>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68998DC5-57BD-D153-E2AB-C46E23DB6E6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1D0F671D-0B39-A408-05B9-F70D7C67633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694CB1A1-1FCD-2C6E-65F5-710937C7659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9B00804-C761-06C8-E141-BFAFF916156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B4962D7-0C2E-0BBA-A7A5-184564D53294}"/>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E00FEA7-0F30-0167-68CF-6A6F4AD2D3C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5CB5FDAF-6CD9-D7FD-D7B2-ACDFEB0D0B8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102B41FE-3E09-D16D-86AA-A6818FF416D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E95E0E2-BC6B-5389-6E35-6998E7BDC6D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6C7D064-D6DA-6067-DDB3-0FE93C9AF82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7224D633-5C2F-8295-6A0F-8C979D2C5CBB}"/>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2D71957-CD9D-ED86-6342-EA3D9E4137A6}"/>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F5E28264-0DC3-192C-684E-087D765F70B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373F4D02-08F3-D177-DDD1-7F57A5328A2A}"/>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D1A77336-5722-587F-D38A-151004571C30}"/>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92108FB6-0958-DDF6-A456-7B6B74232DF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4B1C1F8C-8533-03D7-BCB8-9E1A227D62B9}"/>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8BA6DC95-7EFA-CD1A-0123-7EA5BA4FB7F8}"/>
              </a:ext>
            </a:extLst>
          </p:cNvPr>
          <p:cNvSpPr txBox="1"/>
          <p:nvPr/>
        </p:nvSpPr>
        <p:spPr>
          <a:xfrm>
            <a:off x="3653848" y="107042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92498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0C82-8456-46EB-83A2-AC609DBFB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0EC43-BDB7-1074-8DAE-863B3B282EC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9 8 7 6 4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745235F0-E4D9-4A19-891A-58F65534EF6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61069D30-F6C6-BD4C-B175-A960F11EB208}"/>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BF5BCD7-AF26-DE00-9213-88FB41D2792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F8A5EE28-B563-0070-C5CC-08266B1E49C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11D1C05F-76F9-E3F7-82B0-AD545A97DEE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410C2E2-AA3E-98E7-7AE9-4F66A0CFC40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02BA043-69B6-CD6A-4B01-822EF6CB34C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09E3AEEA-1814-41EA-5B90-9CDBC004C6D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8A6AAA41-DF92-2272-A36B-96544064F80B}"/>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B458DBC-0A07-9475-1EC7-62026096289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FC1EA9A-7952-EE62-FF46-452909FF58C6}"/>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368733A4-D843-A4B4-ECBA-4D01A090C7FD}"/>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23FBAE55-9A35-E144-3047-F22746723D9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B8ED3CE9-DE17-4F49-DBDF-EAB640280746}"/>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B73FC0E4-4574-D6C7-6E9B-31AE3C72A642}"/>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7308E6BD-B235-85F9-AD68-C53DEB75FDB4}"/>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F3183577-0B89-6C02-509A-9F5DC0344496}"/>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Tree>
    <p:extLst>
      <p:ext uri="{BB962C8B-B14F-4D97-AF65-F5344CB8AC3E}">
        <p14:creationId xmlns:p14="http://schemas.microsoft.com/office/powerpoint/2010/main" val="15922220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D746A-25B8-740C-1D9B-9DFB06677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E486D-319F-B360-5874-8DAA6A4995B6}"/>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9</a:t>
            </a:r>
            <a:r>
              <a:rPr lang="en-US">
                <a:solidFill>
                  <a:schemeClr val="accent6">
                    <a:lumMod val="75000"/>
                  </a:schemeClr>
                </a:solidFill>
                <a:latin typeface="+mj-lt"/>
              </a:rPr>
              <a:t>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5">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0B49B11D-7056-5C86-89F8-1001635BE322}"/>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BB7AFC57-5BFE-DDB4-140A-F329A7371F3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A10626F5-F9A0-6AE7-F7D2-F3120449D33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6F8DD99-9C8A-DBBB-9F26-D8DB2A933BD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AB6D5DC3-7469-C6F6-899B-CD882D6FCBB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1FD94BC-1B1C-126E-90FD-58B7AC27C74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6225489F-5897-B3C4-594B-42CDB0AFA82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B00719A1-5352-4E40-1DB0-4F905BEDCED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BE1FF8E9-85FB-32D6-8C1A-7B21E7390AF8}"/>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E6227BC-94DA-08A4-93A8-43BFA70EA85E}"/>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4A6BF491-1A16-A6BF-0307-A14FBA4A87EC}"/>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B585F71-A916-982E-73EF-D330F57844F9}"/>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5BCF2C10-F8DF-1333-35C8-E89C9BF3CCFC}"/>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C6C9A72F-08BD-CB59-914A-C673419CFC50}"/>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7E1E3539-2A48-99D0-550D-C3D526C7CEA8}"/>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BA06BF1A-667B-48CE-1C78-394E5DA31CAF}"/>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5AEC8E39-4B75-0702-9E31-C8D86B20C067}"/>
              </a:ext>
            </a:extLst>
          </p:cNvPr>
          <p:cNvSpPr/>
          <p:nvPr/>
        </p:nvSpPr>
        <p:spPr>
          <a:xfrm>
            <a:off x="1878588"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Tree>
    <p:extLst>
      <p:ext uri="{BB962C8B-B14F-4D97-AF65-F5344CB8AC3E}">
        <p14:creationId xmlns:p14="http://schemas.microsoft.com/office/powerpoint/2010/main" val="315997485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6AFC-710E-F721-4F2C-211D27CD8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544FE-845B-B363-86FA-339BDCA980CC}"/>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5 </a:t>
            </a:r>
            <a:r>
              <a:rPr lang="en-US">
                <a:solidFill>
                  <a:schemeClr val="accent6">
                    <a:lumMod val="75000"/>
                  </a:schemeClr>
                </a:solidFill>
                <a:latin typeface="+mj-lt"/>
              </a:rPr>
              <a:t>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B796A0F-0400-ED10-A78C-AE4532E5623A}"/>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103DDE52-9353-55B9-282B-736D91C86B6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BD1004FC-129D-DA1C-A26B-98AE62A2513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E8AB920-3878-6F43-D9C3-D893BDF25CF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5E0EB64-11A4-64E3-4C07-FAC61A3B681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54FB92E-3C57-DCA0-DC43-39CCF306938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90698A8-4DB8-8586-3475-9AD522EA524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BF2C857-C07F-6B98-862D-E932325236A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6E5F29C-E648-598B-82C1-EE2E6AF56B60}"/>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7033F4E1-4EE3-C2B8-20BD-A8E5488ED43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A1C718F9-D37D-63FE-0918-26D706986CC2}"/>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E37C75D0-15F0-6FC3-A749-6BDBEE049C97}"/>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4C60513B-39FF-C143-1E78-C7789222CC1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67E8E8CC-F5BF-339D-85DF-C7ECA5835F7B}"/>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24C38CA8-E00A-4F99-0E37-3F05671A8749}"/>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9" name="TextBox 18">
            <a:extLst>
              <a:ext uri="{FF2B5EF4-FFF2-40B4-BE49-F238E27FC236}">
                <a16:creationId xmlns:a16="http://schemas.microsoft.com/office/drawing/2014/main" id="{F3D94002-856C-3932-9CBC-4EEE87F3DEA4}"/>
              </a:ext>
            </a:extLst>
          </p:cNvPr>
          <p:cNvSpPr txBox="1"/>
          <p:nvPr/>
        </p:nvSpPr>
        <p:spPr>
          <a:xfrm>
            <a:off x="3561097" y="108746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3314240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2390-CF8A-6E2C-47AA-62F6E5E40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80F3A-72B7-5FC1-12C1-1A9A9B339D7D}"/>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5</a:t>
            </a:r>
            <a:r>
              <a:rPr lang="en-US">
                <a:solidFill>
                  <a:schemeClr val="accent6">
                    <a:lumMod val="75000"/>
                  </a:schemeClr>
                </a:solidFill>
                <a:latin typeface="+mj-lt"/>
              </a:rPr>
              <a:t>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06CB97B6-6DF0-BE34-D1A6-A387E39138EE}"/>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93AE5862-5520-14E1-E143-CC82CEA0BEAE}"/>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64DB840-6048-F3FA-D8D5-D15EE983CE4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8F2C3C0-C1D5-325B-FCB1-17288413E7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03B66AAF-6149-39CD-81FD-F66C29B0C05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1B2488A-F670-8B89-D13D-EC62A755536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74876E4-1B8B-8ED2-CAFA-C05F13098F2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576AC82A-DA00-D740-89EF-9E3995EDA57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D7889EB-0EBA-ECFC-7222-9CEE2C6729ED}"/>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F07E29B-3C84-FF5B-7E2E-22AFF7899A2E}"/>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19DAC397-01BE-BF00-8657-AFDEDF3DF58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4405ABC-2C50-01DD-F6FA-B1C1B49E646B}"/>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F4612295-2CD7-6265-1B16-391B50F929AF}"/>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D104FA83-E5D4-19CB-4CE4-FE383856A8F2}"/>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064FD54B-0041-7F96-6EC8-DF2C44E67253}"/>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9" name="TextBox 18">
            <a:extLst>
              <a:ext uri="{FF2B5EF4-FFF2-40B4-BE49-F238E27FC236}">
                <a16:creationId xmlns:a16="http://schemas.microsoft.com/office/drawing/2014/main" id="{D132E81D-6D27-D26A-40C4-378AF456259A}"/>
              </a:ext>
            </a:extLst>
          </p:cNvPr>
          <p:cNvSpPr txBox="1"/>
          <p:nvPr/>
        </p:nvSpPr>
        <p:spPr>
          <a:xfrm>
            <a:off x="1757748" y="200840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046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23D1C-979A-6FBF-578A-8A98CD800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20254-C64E-3877-C060-F5BAF7979E32}"/>
              </a:ext>
            </a:extLst>
          </p:cNvPr>
          <p:cNvSpPr>
            <a:spLocks noGrp="1"/>
          </p:cNvSpPr>
          <p:nvPr>
            <p:ph type="title"/>
          </p:nvPr>
        </p:nvSpPr>
        <p:spPr/>
        <p:txBody>
          <a:bodyPr/>
          <a:lstStyle/>
          <a:p>
            <a:r>
              <a:rPr lang="en-US" sz="7200" b="1"/>
              <a:t>special topic:</a:t>
            </a:r>
            <a:br>
              <a:rPr lang="en-US" sz="7200"/>
            </a:br>
            <a:r>
              <a:rPr lang="en-US" sz="7200"/>
              <a:t>conway's law</a:t>
            </a:r>
          </a:p>
        </p:txBody>
      </p:sp>
    </p:spTree>
    <p:extLst>
      <p:ext uri="{BB962C8B-B14F-4D97-AF65-F5344CB8AC3E}">
        <p14:creationId xmlns:p14="http://schemas.microsoft.com/office/powerpoint/2010/main" val="264365059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28EB-95E2-2857-39F5-684673588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4BE31-B171-7CAB-EC27-8E99B4FF0E0A}"/>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a:t>
            </a:r>
            <a:r>
              <a:rPr lang="en-US">
                <a:solidFill>
                  <a:schemeClr val="accent5">
                    <a:lumMod val="75000"/>
                  </a:schemeClr>
                </a:solidFill>
                <a:latin typeface="+mj-lt"/>
              </a:rPr>
              <a:t>5</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6BAE7B4-71C2-A3B4-B596-16C7E046DEF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75F37D94-544D-A442-33AB-B498B84A074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22124405-0FF6-FC15-7942-6FB51EA0BAA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04D8C21-EB6D-3BEC-B39F-80A9E2B81EFA}"/>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552A83BE-19CE-9476-6698-18F7EAB376B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B2B6A25-B819-F181-D138-C47081D0C8F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7B7853A-3BE5-81B9-31F9-447A75A8E74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D24AFC2A-8C82-8AF5-EC70-C4812A66DE1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407B598-1D1E-DB71-0ED4-1362FBD8D57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A61E0E73-C215-CBB9-6372-D642DCC257A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90EC49DF-C183-A906-0514-E7748A16F68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C23ADF9-C3D3-EC4A-9436-CF2A16747843}"/>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E265C9D7-D484-3E4D-2636-AEACCB292A22}"/>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941ED25E-78A9-88E7-4DC9-4AB6C3BBEF9C}"/>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AE3E0B69-8DAF-52E0-8FF9-046E619B4E52}"/>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7" name="TextBox 16">
            <a:extLst>
              <a:ext uri="{FF2B5EF4-FFF2-40B4-BE49-F238E27FC236}">
                <a16:creationId xmlns:a16="http://schemas.microsoft.com/office/drawing/2014/main" id="{4D9B8BA5-BCC4-2587-BE6B-1A2D060B1284}"/>
              </a:ext>
            </a:extLst>
          </p:cNvPr>
          <p:cNvSpPr txBox="1"/>
          <p:nvPr/>
        </p:nvSpPr>
        <p:spPr>
          <a:xfrm>
            <a:off x="1124519" y="235610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84467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0787E-F6B2-AF22-A01F-DAAA885A1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3676E-E67B-421F-B84C-9C0F54A30840}"/>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BF9B5FD3-939F-9802-6C59-4E04526B054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180E67CC-6CD6-A140-D8D3-6AFDAE62FF5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3B42A8D0-57DD-239C-2BF1-43088136A77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5DD265F-F08B-F2B6-A30B-8F3F287689C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541F2DB-A95E-14EB-0217-F53D1DDCE56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99B5907-47C3-6F49-BC83-7D052DDFC64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818F14E-8BA3-59BD-821E-7B30335EC45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F94F29C9-9B64-39C7-D02E-31F111F2E09A}"/>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0AADD01-C905-CFFC-555C-F379B365855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25D5676-B091-82CD-F9D5-7735F5F204F4}"/>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63915F8-6315-859D-0DB9-485DA41ABA1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F7A415A-20F2-E60F-9881-47464B3BDE21}"/>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6C6619C-A075-E4F9-97DF-548AE6608566}"/>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BD589893-60AC-8D9D-E790-DF9F4C7465B1}"/>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29DC582D-315F-6BB3-89FB-F7860ACF646C}"/>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34126134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6D309-23A3-CC79-0BDB-5D1BA9455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C1229-48E3-A1A5-AC1A-70D44AADBE35}"/>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5">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C4F607A-2919-730B-0F9B-5D635AB2AA69}"/>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6EC350ED-790D-231E-044D-5457EC04947D}"/>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EF63746-A303-2719-5D8D-DF5FF762D9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B72DB76-FBCE-AB20-AEF1-D2F9A19451E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20BDF1D-5C1A-283B-0D9D-843DCFC2BC98}"/>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0ADB7CE-05DC-E36A-C437-5C986512C6B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F5B5C27-B32E-866C-A385-5C137903AAA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1EB5350D-7898-D6E3-61E5-5916CCBEA44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3AE806A-12CD-D0CD-FC33-A12B814C01F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26C81487-1BAA-8F40-633B-60E38BD1A9C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0D7F150-7DCD-62B6-0FA6-AC38CAF668A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E5CBC22-13CD-6783-F1EE-DCAE9D98815A}"/>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7C1F8A7-6A27-486D-623A-A8DA6EBF2993}"/>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2E582A23-7D02-C90D-4685-FBCA62F1EF3F}"/>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5E4CED2-175C-92C5-460F-2E638E8645FF}"/>
              </a:ext>
            </a:extLst>
          </p:cNvPr>
          <p:cNvSpPr/>
          <p:nvPr/>
        </p:nvSpPr>
        <p:spPr>
          <a:xfrm>
            <a:off x="918441"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28440346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6FF9-4DD7-3EF6-305D-9370D99F5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4E88C-DE73-D12A-9F8D-7DA5B51B8617}"/>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3</a:t>
            </a:r>
            <a:r>
              <a:rPr lang="en-US">
                <a:solidFill>
                  <a:schemeClr val="accent4">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5C31DE18-62C7-6E3B-B929-5221112827DB}"/>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905358EB-0832-044F-61CA-89FDC4F366FD}"/>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BB3ABD30-4B10-3165-2EC5-B55D4AE1B053}"/>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37C7372-822B-751B-11B5-EEED3CA4611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5743A0A-8DD0-487D-624D-07F757591AB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8308CF0-63F7-BC1C-61B5-3B545F83BC5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AC974BA-246B-A763-27F9-E4CDC8FFCA6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A6FE962D-ADE0-320D-3AB4-6469618F08A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DD454C8-0BFE-3097-AC86-DA8C328DFA3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3CE2148-862A-4DF8-C7ED-CC926816599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184669D6-005E-1338-69FE-008AF6E7F96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15EB398-6708-3615-023E-31D63592EE48}"/>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D5679E9-9017-AD00-CA9E-786BE3E989A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7" name="TextBox 16">
            <a:extLst>
              <a:ext uri="{FF2B5EF4-FFF2-40B4-BE49-F238E27FC236}">
                <a16:creationId xmlns:a16="http://schemas.microsoft.com/office/drawing/2014/main" id="{76A4D81B-F0BC-2B36-9BA9-C9D56486B4F5}"/>
              </a:ext>
            </a:extLst>
          </p:cNvPr>
          <p:cNvSpPr txBox="1"/>
          <p:nvPr/>
        </p:nvSpPr>
        <p:spPr>
          <a:xfrm>
            <a:off x="4805067"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338537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7659F-B190-56C8-496A-9F7D1250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29DE6-9810-B8C4-B940-437AE4C2691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a:t>
            </a:r>
            <a:r>
              <a:rPr lang="en-US">
                <a:solidFill>
                  <a:schemeClr val="accent5">
                    <a:lumMod val="75000"/>
                  </a:schemeClr>
                </a:solidFill>
                <a:latin typeface="+mj-lt"/>
              </a:rPr>
              <a:t>3</a:t>
            </a:r>
            <a:r>
              <a:rPr lang="en-US">
                <a:solidFill>
                  <a:schemeClr val="accent4">
                    <a:lumMod val="75000"/>
                  </a:schemeClr>
                </a:solidFill>
                <a:latin typeface="+mj-lt"/>
              </a:rPr>
              <a:t> </a:t>
            </a:r>
            <a:r>
              <a:rPr lang="en-US">
                <a:solidFill>
                  <a:schemeClr val="accent6">
                    <a:lumMod val="75000"/>
                  </a:schemeClr>
                </a:solidFill>
                <a:latin typeface="+mj-lt"/>
              </a:rPr>
              <a:t>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4A7E73AB-8401-BFF6-2585-5411C75D668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A924E7A9-928D-10AB-78E8-3CB829B49B5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F39B1AA3-75CB-9410-2D2B-844A8D3B343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2A4F8A8-6757-9611-8603-DA08EAC60617}"/>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28271D4D-25A0-B4CA-9AC2-7E71152B76E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F1D71BC-4E5E-8963-D9C0-81F9986E1B8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91B145B-D30C-8F14-0575-5CC89C442A9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070868CD-CC7C-AC61-EBD0-95C64CA747A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D0D02BD0-D9DE-F9AF-22D4-F0875825C772}"/>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5827F9BE-7BA9-0036-ADD6-03223456684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C630FC4-D9F6-0081-7B71-5975E52A6FB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4396CF41-0CF9-2B44-217C-093512DEBCC2}"/>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21924E5-E726-DD48-BFF1-6DA160946E3C}"/>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BFD407EA-DD58-2656-1C5E-2D50D9F08D76}"/>
              </a:ext>
            </a:extLst>
          </p:cNvPr>
          <p:cNvSpPr txBox="1"/>
          <p:nvPr/>
        </p:nvSpPr>
        <p:spPr>
          <a:xfrm>
            <a:off x="5916912" y="149769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91743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233E1-F797-764F-E811-28EBB8265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E4932-6190-ABFC-1016-39E437DD754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7 6 3 5 4 1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EE073E2F-C216-87F6-FCB0-12C2CBD198B1}"/>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EB93BD0C-2AF6-FDA5-4CD4-8FC070DF8768}"/>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C10CED0-2777-15EE-480C-AA636A032E3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10A43E7-951D-B800-6A52-654CACD9284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0D1A594-A5BD-C035-2063-37F248C3C46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5A5016D-009C-C1D2-B654-25D73096A09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19B42EA-EA8B-14C0-FF8E-08BCBFAE4EF2}"/>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318BF6FC-78AE-39BB-19FF-55FA61942F7A}"/>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156B4D83-DA35-AC69-E56E-DB838EABC03C}"/>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190A53F-3758-0D36-FAA0-64B84BD870F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82F2BD3-74E2-A153-7395-CFEE2DB44A9D}"/>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B646CAA-5014-70AA-C137-716186220403}"/>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18B875F-28C3-2A56-EF56-209B1D8E9A74}"/>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146715910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95FB-B2FE-033C-8BC5-59CDFAA30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81612-D61D-9114-D29C-F59AF18F60C0}"/>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7</a:t>
            </a:r>
            <a:r>
              <a:rPr lang="en-US">
                <a:solidFill>
                  <a:schemeClr val="accent6">
                    <a:lumMod val="75000"/>
                  </a:schemeClr>
                </a:solidFill>
                <a:latin typeface="+mj-lt"/>
              </a:rPr>
              <a:t> 6 3 5 4 1</a:t>
            </a:r>
            <a:r>
              <a:rPr lang="en-US">
                <a:solidFill>
                  <a:schemeClr val="bg2">
                    <a:lumMod val="60000"/>
                    <a:lumOff val="40000"/>
                  </a:schemeClr>
                </a:solidFill>
                <a:latin typeface="+mj-lt"/>
              </a:rPr>
              <a:t> </a:t>
            </a:r>
            <a:r>
              <a:rPr lang="en-US">
                <a:solidFill>
                  <a:schemeClr val="accent5">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B7574969-8F6D-E2BC-7787-A626F6DA8F7F}"/>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03D4656C-D87E-DAFA-0792-DCF2BE52F945}"/>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7A5FAF45-A318-54B8-BA72-31452A4C570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6205196-30FD-D92A-4F83-80B8B67B42D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F8302C45-BBB2-D7B0-0351-1BF06701FDA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2590B06-B5F3-87DD-D15C-A24718FF6F8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8899A8A-A5C7-7586-864E-091B4C5C6CB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03C5A2DC-E1E7-D695-3D11-ECAEAF06281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7E9FD7F6-60A9-3DFB-1E03-6120E080057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7DB163CF-FC19-9E74-8991-E1404E869E6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268EFBC5-E69F-3838-6B5F-6BB8CFAB6BA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DA7F8BC3-4C37-5994-51CB-53B4CC790CF7}"/>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196697B-2EC3-FC73-67AA-F1EB19AA3B6A}"/>
              </a:ext>
            </a:extLst>
          </p:cNvPr>
          <p:cNvSpPr/>
          <p:nvPr/>
        </p:nvSpPr>
        <p:spPr>
          <a:xfrm>
            <a:off x="7203976"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4141770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BAFF-6FB9-58C6-D3C1-88E3AC447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C6CDF-3CBB-7B2C-0DF0-3D6A2056A4CE}"/>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2 </a:t>
            </a:r>
            <a:r>
              <a:rPr lang="en-US">
                <a:solidFill>
                  <a:schemeClr val="accent6">
                    <a:lumMod val="75000"/>
                  </a:schemeClr>
                </a:solidFill>
                <a:latin typeface="+mj-lt"/>
              </a:rPr>
              <a:t>6 3 5 4 1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807902F8-44EF-19A7-AC6F-A8500E86F3A5}"/>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822F4AE8-D8EB-9026-53AB-9DFC98BAD66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76F109CB-EF2F-AB2C-3C3E-0D1C03D0A3C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11651C85-5BDD-D226-A839-4057FC6F096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8D1B9B9-1C0A-22C4-813A-2AD6359AEEF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7CC5161-5EB7-4B9F-1F88-35991F1AB67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C1D5BA2B-52ED-2E78-AE54-5C9661315450}"/>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99B88D48-EEFD-1914-CB07-ADA68F1A1D1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FE25BADE-2178-F8EB-9640-FA634325E05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67B57BB-D111-68E8-8E8E-94EE905B121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337B4F3-D17E-DC06-843A-89F9A36E45D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5" name="TextBox 14">
            <a:extLst>
              <a:ext uri="{FF2B5EF4-FFF2-40B4-BE49-F238E27FC236}">
                <a16:creationId xmlns:a16="http://schemas.microsoft.com/office/drawing/2014/main" id="{659CBA14-951F-3816-0F58-7E917EE75454}"/>
              </a:ext>
            </a:extLst>
          </p:cNvPr>
          <p:cNvSpPr txBox="1"/>
          <p:nvPr/>
        </p:nvSpPr>
        <p:spPr>
          <a:xfrm>
            <a:off x="3663214"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22050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60960-2331-CB4B-F342-B1407F94F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9F24B-378B-8FA4-085A-522DD9162F3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2</a:t>
            </a:r>
            <a:r>
              <a:rPr lang="en-US">
                <a:solidFill>
                  <a:schemeClr val="accent6">
                    <a:lumMod val="75000"/>
                  </a:schemeClr>
                </a:solidFill>
                <a:latin typeface="+mj-lt"/>
              </a:rPr>
              <a:t> 3 5 4 1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8009D70-E1C1-69C1-B2E3-4821E7AF8D9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893155FC-55AF-2357-873E-48FE515C0C3C}"/>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0677C36-F409-1C61-EC28-900C9DC9876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B2CE90D-1AB0-329D-6098-50C80B72BD3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2C4ADAA4-6105-41C9-4DCE-D01D964E49C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E2B6E97A-EC64-03C2-5796-BA037EB9126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237454F-1C6A-C93D-ECB4-60B5DC1943F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932A06AC-95C4-A9D0-7390-98F0B364D68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453E151-9607-90CF-C543-B3E3B143778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D27767BD-8D19-0C98-CAA4-8A3CDBEB689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C0F7A72-8A3A-D5D7-7FB2-9F1971C7E4D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5" name="TextBox 14">
            <a:extLst>
              <a:ext uri="{FF2B5EF4-FFF2-40B4-BE49-F238E27FC236}">
                <a16:creationId xmlns:a16="http://schemas.microsoft.com/office/drawing/2014/main" id="{0ADCABDB-44C9-E8E5-86F6-7CFE64981CC6}"/>
              </a:ext>
            </a:extLst>
          </p:cNvPr>
          <p:cNvSpPr txBox="1"/>
          <p:nvPr/>
        </p:nvSpPr>
        <p:spPr>
          <a:xfrm>
            <a:off x="1825664" y="2019247"/>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364555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6FDBE-AC66-13C5-293E-ADC25783F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A3497-8CD1-4050-E6BA-D61B1FB44F5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a:t>
            </a:r>
            <a:r>
              <a:rPr lang="en-US">
                <a:solidFill>
                  <a:schemeClr val="accent5">
                    <a:lumMod val="75000"/>
                  </a:schemeClr>
                </a:solidFill>
                <a:latin typeface="+mj-lt"/>
              </a:rPr>
              <a:t>2 </a:t>
            </a:r>
            <a:r>
              <a:rPr lang="en-US">
                <a:solidFill>
                  <a:schemeClr val="accent6">
                    <a:lumMod val="75000"/>
                  </a:schemeClr>
                </a:solidFill>
                <a:latin typeface="+mj-lt"/>
              </a:rPr>
              <a:t>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1AC01CE8-BD7A-B0FB-489D-C80B9E6FB6C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784B8426-B942-8579-AD0F-5A2F98CB8710}"/>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F44A3027-6752-7049-FD2F-ACB221777C5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644D563-9B0C-4112-7592-2113B0A8C41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E45E29D-0ECE-664E-2401-CC5AC7EEBC9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DF82F08-404F-E2F8-A743-866746A8209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71E5BEA-7DDD-F5EE-BD40-2E9739D41FBC}"/>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DE027697-468C-4F89-C461-A99838167085}"/>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28EB712-4D89-61E9-75D0-C9186DA7ABC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DDA95F5E-D925-523B-1AB0-64B8DEEBF31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C7DACADE-2650-A13D-01A9-3A1F6DCA021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3" name="TextBox 12">
            <a:extLst>
              <a:ext uri="{FF2B5EF4-FFF2-40B4-BE49-F238E27FC236}">
                <a16:creationId xmlns:a16="http://schemas.microsoft.com/office/drawing/2014/main" id="{E0EE9D73-37F7-097A-8147-843154C2692A}"/>
              </a:ext>
            </a:extLst>
          </p:cNvPr>
          <p:cNvSpPr txBox="1"/>
          <p:nvPr/>
        </p:nvSpPr>
        <p:spPr>
          <a:xfrm>
            <a:off x="1124519" y="233312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01864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3ECD0-4F21-3A7A-C246-2CE59434216A}"/>
              </a:ext>
            </a:extLst>
          </p:cNvPr>
          <p:cNvSpPr>
            <a:spLocks noGrp="1"/>
          </p:cNvSpPr>
          <p:nvPr>
            <p:ph type="title"/>
          </p:nvPr>
        </p:nvSpPr>
        <p:spPr/>
        <p:txBody>
          <a:bodyPr/>
          <a:lstStyle/>
          <a:p>
            <a:pPr algn="l"/>
            <a:r>
              <a:rPr lang="en-US" sz="2800" b="0" i="0" u="none" strike="noStrike">
                <a:solidFill>
                  <a:srgbClr val="202122"/>
                </a:solidFill>
                <a:effectLst/>
                <a:latin typeface="Arial" panose="020B0604020202020204" pitchFamily="34" charset="0"/>
              </a:rPr>
              <a:t>[O]rganizations which design systems (in the broad sense used here) are constrained to produce designs which are copies of the communication structures of these organizations.</a:t>
            </a:r>
            <a:br>
              <a:rPr lang="en-US" sz="2800" b="0" i="0" u="none" strike="noStrike">
                <a:solidFill>
                  <a:srgbClr val="202122"/>
                </a:solidFill>
                <a:effectLst/>
                <a:latin typeface="Arial" panose="020B0604020202020204" pitchFamily="34" charset="0"/>
              </a:rPr>
            </a:br>
            <a:r>
              <a:rPr lang="en-US" sz="2800" b="0" i="0" u="none" strike="noStrike">
                <a:solidFill>
                  <a:srgbClr val="202122"/>
                </a:solidFill>
                <a:effectLst/>
                <a:latin typeface="Arial" panose="020B0604020202020204" pitchFamily="34" charset="0"/>
              </a:rPr>
              <a:t>— </a:t>
            </a:r>
            <a:r>
              <a:rPr lang="en-US" sz="2800" b="0" i="1" u="none" strike="noStrike">
                <a:solidFill>
                  <a:srgbClr val="202122"/>
                </a:solidFill>
                <a:effectLst/>
                <a:latin typeface="Arial" panose="020B0604020202020204" pitchFamily="34" charset="0"/>
              </a:rPr>
              <a:t>Melvin E. Conway, How Do Committees Invent?</a:t>
            </a:r>
            <a:br>
              <a:rPr lang="en-US" sz="2800" b="0" i="0" u="none" strike="noStrike">
                <a:solidFill>
                  <a:srgbClr val="202122"/>
                </a:solidFill>
                <a:effectLst/>
                <a:latin typeface="Arial" panose="020B0604020202020204" pitchFamily="34" charset="0"/>
              </a:rPr>
            </a:br>
            <a:endParaRPr lang="en-US" sz="2800"/>
          </a:p>
        </p:txBody>
      </p:sp>
    </p:spTree>
    <p:extLst>
      <p:ext uri="{BB962C8B-B14F-4D97-AF65-F5344CB8AC3E}">
        <p14:creationId xmlns:p14="http://schemas.microsoft.com/office/powerpoint/2010/main" val="23781509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E1AB-298D-C4E3-A804-A32208387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25139-0F98-9F89-F323-0726D5BD4D50}"/>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81D3DE5-705A-364C-0000-D48E1C9A281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B2A8FD46-53F6-6F17-1932-C34AB0BE8CD6}"/>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3B90ED1D-AEAB-53BE-58CA-D82A78B9106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E587365-4BFA-E56A-5164-376FC7FC6A3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A8C749AE-EFF3-5AF0-AED3-3F69607BB211}"/>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DB8E25D-0688-EFDD-8DB4-9E0FEDE431D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B76F7E8-F671-C8D3-AF6C-EDF313ACAE9C}"/>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0C95AB9F-7B7B-7FCA-47DD-EC707500F12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69C3EB80-5904-608B-06E9-846D1B93BA37}"/>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16DDD75-BD8F-56FB-EDD1-80FC27849A4A}"/>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AB974107-149D-E612-A225-8DE586FADF7B}"/>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66754955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050CD-DC0E-DB8D-93F3-BE6E40E378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4E01D-5BE2-006A-C1A7-10A273CBF41A}"/>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5">
                    <a:lumMod val="75000"/>
                  </a:schemeClr>
                </a:solidFill>
                <a:latin typeface="+mj-lt"/>
              </a:rPr>
              <a:t>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90293D8-E066-E67C-FACC-05A82613D218}"/>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0CE34451-2338-8491-0782-3181799E654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FFD90F80-7A73-DC50-AB2B-BE9CE04C1CE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35BDE77-E26A-B126-3B00-ABDCF5F049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B4115999-1EE2-28BA-CBF1-19482DCFB78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9AA9238-F9A4-8A11-655D-AF8EF5CD7D6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8C87C6C-298B-34B9-ABB7-34A710041BF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ACA94E23-F24A-81B4-0043-A1588BDBBA8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88B4ED33-A6C3-9C9E-FC31-0C8AFEE3721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E537546-2DC3-CF93-03A5-A758A2250C67}"/>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66BFB632-E6EF-05C4-D2EC-BA3D3CB41A2F}"/>
              </a:ext>
            </a:extLst>
          </p:cNvPr>
          <p:cNvSpPr/>
          <p:nvPr/>
        </p:nvSpPr>
        <p:spPr>
          <a:xfrm>
            <a:off x="5283683"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1467627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D8419-4B67-AE33-9BF1-25A29A61E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17AF6-71F3-67F8-9A6F-9760038B1F7D}"/>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A8729CF-484D-24D6-FDAF-4D7A0585FD4C}"/>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1DCB84DF-4D25-01F0-BEC1-48E051ED3474}"/>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3EC17FAA-A463-466A-AFF6-BC0BEF57F97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DD5C931-D9EB-9E81-300B-247B2000E76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21045EE-50E1-EC0E-9204-A424520E408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A6D25F9-09F5-BE9F-97F7-544BB8A642D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45522A4-4568-22D2-C098-1F05FAE5088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6AE967F1-2BB3-2467-B4C7-369CC1B6977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A46E8248-2C2E-C259-674E-347D2A964E31}"/>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EAFB9B5F-30B2-73DA-0E9B-062DC2CE83F6}"/>
              </a:ext>
            </a:extLst>
          </p:cNvPr>
          <p:cNvSpPr txBox="1"/>
          <p:nvPr/>
        </p:nvSpPr>
        <p:spPr>
          <a:xfrm>
            <a:off x="3663214"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137495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11641-F81D-4D90-D05E-FE550E6CB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7AAB2-45EF-5A7E-E158-30F94D5C6D1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a:t>
            </a:r>
            <a:r>
              <a:rPr lang="en-US">
                <a:solidFill>
                  <a:schemeClr val="accent5">
                    <a:lumMod val="75000"/>
                  </a:schemeClr>
                </a:solidFill>
                <a:latin typeface="+mj-lt"/>
              </a:rPr>
              <a:t>1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FA55447F-8C05-26E8-3D80-64B88AA31E0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0C5EEE9C-FE69-649A-497C-3F52091F75B7}"/>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7F50E7DC-2C91-217A-0D97-E134FF43605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0264EE48-C607-4292-3495-24AD40F65F06}"/>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A971F190-10C7-C2E1-E8F2-39EAA92F96F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B19DE94-F38A-AC21-1C0B-DD3EFCB1DD1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026FCC6-C3C9-AE89-4FA1-639E8EA5BDD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D4A69239-D29A-7679-CADE-67A0FC61644D}"/>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79A574C-F20A-0C2D-4E59-6FBFBD2DF78C}"/>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0244E031-9F4E-66BE-1304-A8BCC14723B7}"/>
              </a:ext>
            </a:extLst>
          </p:cNvPr>
          <p:cNvSpPr txBox="1"/>
          <p:nvPr/>
        </p:nvSpPr>
        <p:spPr>
          <a:xfrm>
            <a:off x="2915311" y="2052634"/>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94312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53EED-4902-DE96-8061-D2198B450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256A7-9C27-8DC6-6537-441C77E6886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508A5DD-55E1-D5FB-2333-43D7C5B5DDC6}"/>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54B3D90D-A5E6-F545-EAC2-321CF635A3C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CE072400-0BAA-EE64-43A3-90B2A189B74E}"/>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D1256FBC-D37C-7664-DC70-80A2E5DC3E8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15D8954-3D32-CC16-E572-7CC54BF60BA4}"/>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E6DF577-002F-3F68-F8F5-95B6DCABA54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B516E1E-6128-71F5-D17A-CD815E88C8BF}"/>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927D1CC3-88AE-6CD8-3955-97EB5C5F96F2}"/>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EB5B970-9FAE-339F-1ADB-A53CCA00CC3D}"/>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4" name="TextBox 13">
            <a:extLst>
              <a:ext uri="{FF2B5EF4-FFF2-40B4-BE49-F238E27FC236}">
                <a16:creationId xmlns:a16="http://schemas.microsoft.com/office/drawing/2014/main" id="{E0434AB2-C3A4-0DFA-1F21-080C8C46C77D}"/>
              </a:ext>
            </a:extLst>
          </p:cNvPr>
          <p:cNvSpPr txBox="1"/>
          <p:nvPr/>
        </p:nvSpPr>
        <p:spPr>
          <a:xfrm>
            <a:off x="3432597" y="233312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4965923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4A1DF-2C53-5A86-61BE-A00851267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2C4E3-C5B6-7E81-AF45-2D2BD7958D45}"/>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6">
                    <a:lumMod val="75000"/>
                  </a:schemeClr>
                </a:solidFill>
                <a:latin typeface="+mj-lt"/>
              </a:rPr>
              <a:t>1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F26835F2-2D5B-2233-17D2-8C0D7DB65266}"/>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2E4D6E65-733E-AE4E-55D1-0D808DACE64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6F3268B6-08F0-9B05-E344-D4CB5017219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7D6C803-1F93-931B-4B1A-5AF004AE7C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96CB462-F8FE-DC82-1741-FE11A4BE99C7}"/>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9B1A11D-E343-3933-3A02-2AAE8F625F2F}"/>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6CD8CD6F-899D-67F8-EDB2-D3C27A369D9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FD3BE7D3-AC86-B980-156A-E1FDAE192A3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01F63F3-6355-ABBF-800C-EF2965B08C8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41673800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0CFA-178D-3D9F-A191-4970BF5BA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D41D2-3B98-B40A-E3AF-72AA0397969D}"/>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5</a:t>
            </a:r>
            <a:r>
              <a:rPr lang="en-US">
                <a:solidFill>
                  <a:schemeClr val="accent6">
                    <a:lumMod val="75000"/>
                  </a:schemeClr>
                </a:solidFill>
                <a:latin typeface="+mj-lt"/>
              </a:rPr>
              <a:t>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42246AA-3B66-093D-485B-FF34A8B5516B}"/>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E050AD94-D336-0D3F-CF53-EB7C5321AA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3A73857B-4049-9C39-AD34-B45EB64AFD5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868B025-2D11-CD82-A841-4ED6A73487F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06A152C-07C0-23C3-B7B5-1D4BB2BB06C9}"/>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46CEB30-8F71-F2D3-40CE-DFF3A016AE7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C4EA2A95-19A1-BFDF-9C8E-AE90566AFE28}"/>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7DE2E07C-FE61-281B-F8BC-26E43CE19D6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3B0F55C-907A-519A-CD07-8B17DED6E0B3}"/>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7745715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C6D7B-06AA-342F-6E22-75B5543FC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23E45-3166-8E7A-E9E9-90CF543C6D47}"/>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A3C912D-26F5-A998-EDE0-62A08069C833}"/>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CB25DDAC-0AFE-193A-82E1-4AC891CDF93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15408017-DAED-5D1E-2DCB-5861C071A4C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DC6FD4F-FD18-CFF5-9A2E-3C85840EA4F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5170D0E-0BF8-31F6-8660-AB25FB663CC0}"/>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2DD5828-F0C9-38CD-638D-59899C733F9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E5D3D5E-C946-6A0F-CA54-08E327E86A1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sp>
        <p:nvSpPr>
          <p:cNvPr id="11" name="TextBox 10">
            <a:extLst>
              <a:ext uri="{FF2B5EF4-FFF2-40B4-BE49-F238E27FC236}">
                <a16:creationId xmlns:a16="http://schemas.microsoft.com/office/drawing/2014/main" id="{C3D2C641-5C07-3C8A-DCB9-DE7CAAD473B0}"/>
              </a:ext>
            </a:extLst>
          </p:cNvPr>
          <p:cNvSpPr txBox="1"/>
          <p:nvPr/>
        </p:nvSpPr>
        <p:spPr>
          <a:xfrm>
            <a:off x="3663214" y="1156918"/>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34190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530C-4A24-9B47-5219-7C8256649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783CC-F244-9F90-4A89-6728BD952A9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a:t>
            </a:r>
            <a:r>
              <a:rPr lang="en-US">
                <a:solidFill>
                  <a:schemeClr val="accent5">
                    <a:lumMod val="75000"/>
                  </a:schemeClr>
                </a:solidFill>
                <a:latin typeface="+mj-lt"/>
              </a:rPr>
              <a:t>1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EE3079F-CC45-8EE3-3D48-52591F78477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2EE1F818-D58B-3B0D-A14A-92FFABC328BD}"/>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A85B3779-16FA-D812-43C8-D8F994C4A8E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44DE24F-C9AF-8DD3-5F39-64A643BDBEC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BA07DCD4-C25D-BC6E-BCD3-F283525D4D2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32490C1-4D3F-1E27-7F43-21D1F24E58D2}"/>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D6ED838-F3B2-C01E-FAA8-B2CEAF85FCD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sp>
        <p:nvSpPr>
          <p:cNvPr id="11" name="TextBox 10">
            <a:extLst>
              <a:ext uri="{FF2B5EF4-FFF2-40B4-BE49-F238E27FC236}">
                <a16:creationId xmlns:a16="http://schemas.microsoft.com/office/drawing/2014/main" id="{2B885A73-4D42-955B-5DA7-65BC66F5BA77}"/>
              </a:ext>
            </a:extLst>
          </p:cNvPr>
          <p:cNvSpPr txBox="1"/>
          <p:nvPr/>
        </p:nvSpPr>
        <p:spPr>
          <a:xfrm>
            <a:off x="1772741" y="2075617"/>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3594731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39C5-490C-25E3-2768-1F69E4F6E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3A31C-DCBF-629A-32C9-6D08EC64214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4 2 3</a:t>
            </a:r>
            <a:r>
              <a:rPr lang="en-US">
                <a:solidFill>
                  <a:schemeClr val="accent5">
                    <a:lumMod val="75000"/>
                  </a:schemeClr>
                </a:solidFill>
                <a:latin typeface="+mj-lt"/>
              </a:rPr>
              <a:t> 1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DCB0673-D2E0-3A0A-B91A-C65DD376503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B3E240B3-851E-617A-7FD4-1E60BAB07BF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29667C25-87FD-504F-B968-8AE2A6CBC48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8FFF70C-7969-8E25-906E-D29EB5B25D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D6B7C15-A577-1D2A-9A1E-FA2CDE28312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8FB85990-D03F-196B-D719-177E793E4ADA}"/>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6B86C45-FBB7-4CFA-E5D5-1566BD64D70D}"/>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
        <p:nvSpPr>
          <p:cNvPr id="9" name="TextBox 8">
            <a:extLst>
              <a:ext uri="{FF2B5EF4-FFF2-40B4-BE49-F238E27FC236}">
                <a16:creationId xmlns:a16="http://schemas.microsoft.com/office/drawing/2014/main" id="{48BECCEA-9EE4-F08A-FE31-1E2847E7E2C7}"/>
              </a:ext>
            </a:extLst>
          </p:cNvPr>
          <p:cNvSpPr txBox="1"/>
          <p:nvPr/>
        </p:nvSpPr>
        <p:spPr>
          <a:xfrm>
            <a:off x="1124519" y="233461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12758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Organizational Chart: Definition, Examples &amp; Templates">
            <a:extLst>
              <a:ext uri="{FF2B5EF4-FFF2-40B4-BE49-F238E27FC236}">
                <a16:creationId xmlns:a16="http://schemas.microsoft.com/office/drawing/2014/main" id="{4A46BCC2-D101-436B-3674-F045E330D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488"/>
            <a:ext cx="9144000" cy="445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54274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1F1A-AF28-C1F1-C62F-F3745294B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788C3-607D-F52B-302B-7AE92B40A02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4 2 3</a:t>
            </a:r>
            <a:r>
              <a:rPr lang="en-US">
                <a:solidFill>
                  <a:schemeClr val="accent5">
                    <a:lumMod val="75000"/>
                  </a:schemeClr>
                </a:solidFill>
                <a:latin typeface="+mj-lt"/>
              </a:rPr>
              <a:t> </a:t>
            </a:r>
            <a:r>
              <a:rPr lang="en-US">
                <a:solidFill>
                  <a:schemeClr val="accent6">
                    <a:lumMod val="75000"/>
                  </a:schemeClr>
                </a:solidFill>
                <a:latin typeface="+mj-lt"/>
              </a:rPr>
              <a:t>1</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B549936-7DD6-7C68-D5E3-A88BF059CF4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BAC812E2-6AE0-37E8-01D1-E321A03CD80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57794F10-6411-A852-2EF8-64B84DF0FF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76B780F-99FD-1799-67B9-E4D273E2B3B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1773BAEE-96EE-7CE7-CA40-D141D08F6EF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5FAE695-E7B3-ED42-AC4C-E512E2DA25A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5AA4E43-AC8B-B4C5-CAC1-9C95E20FE77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259310973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67DA-B308-69D6-9C6A-CB3F63DC8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9DECB-C02F-B827-732C-70522F9F3654}"/>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4</a:t>
            </a:r>
            <a:r>
              <a:rPr lang="en-US">
                <a:solidFill>
                  <a:schemeClr val="accent6">
                    <a:lumMod val="75000"/>
                  </a:schemeClr>
                </a:solidFill>
                <a:latin typeface="+mj-lt"/>
              </a:rPr>
              <a:t> 2 3</a:t>
            </a:r>
            <a:r>
              <a:rPr lang="en-US">
                <a:solidFill>
                  <a:schemeClr val="accent5">
                    <a:lumMod val="75000"/>
                  </a:schemeClr>
                </a:solidFill>
                <a:latin typeface="+mj-lt"/>
              </a:rPr>
              <a:t> 1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32DE171-AEAE-4B31-7F9A-A0B40A466225}"/>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CE2EB9D4-CF26-E60C-7375-1F8EE0D85A3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BFECE9C0-6C53-4996-37AC-8AEB99833297}"/>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84F8003-09FC-1217-80CA-66A5DC8EC10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30F64D57-015B-A03E-DCFE-839222FF345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39D653-70FE-A551-8EAA-A8A59E557C5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37A3BEC-C2D4-C5D8-C795-1581CE306A36}"/>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417858156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E9E6-06D0-297D-24D1-DE495B53E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1BE00-A4F9-B2B7-A896-943416D0E22B}"/>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2 3</a:t>
            </a:r>
            <a:r>
              <a:rPr lang="en-US">
                <a:solidFill>
                  <a:schemeClr val="accent4">
                    <a:lumMod val="75000"/>
                  </a:schemeClr>
                </a:solidFill>
                <a:latin typeface="+mj-lt"/>
              </a:rPr>
              <a:t> 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4294E1BA-E347-0376-64CD-B8E27CD9CD2D}"/>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32FAD639-121E-D510-39C4-DEBC1689EB5A}"/>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D58A640-1E10-950C-0BDD-469DFD7AA7C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4ACFDF1-0A12-578F-38F9-36B6A542EA7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8E3834EE-38A8-0F63-B575-7F07A99D4AA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EC5189FF-37B8-E246-BC43-D6E46352AF31}"/>
              </a:ext>
            </a:extLst>
          </p:cNvPr>
          <p:cNvSpPr txBox="1"/>
          <p:nvPr/>
        </p:nvSpPr>
        <p:spPr>
          <a:xfrm>
            <a:off x="4805067"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493826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D170F-4123-88C5-E008-7257793BC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7CD30-CDF1-AEDD-8AEA-CE8A288EF675}"/>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3 2 </a:t>
            </a:r>
            <a:r>
              <a:rPr lang="en-US">
                <a:solidFill>
                  <a:schemeClr val="accent5">
                    <a:lumMod val="75000"/>
                  </a:schemeClr>
                </a:solidFill>
                <a:latin typeface="+mj-lt"/>
              </a:rPr>
              <a:t>1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2F19742F-34C2-C482-CAA5-5E306530C287}"/>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B92B1B39-F4C1-1AFF-32E6-372F34DAB5C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D2572CE-ED6C-2773-2571-8233962173A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B4C9D567-1A88-D970-3165-ACC8E3D10E7E}"/>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79356845-362C-56A5-EEED-1D93AC5B641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F54342AC-D010-D46E-926D-B16DA53EDA97}"/>
              </a:ext>
            </a:extLst>
          </p:cNvPr>
          <p:cNvSpPr txBox="1"/>
          <p:nvPr/>
        </p:nvSpPr>
        <p:spPr>
          <a:xfrm>
            <a:off x="5931905" y="146785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4937945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3A9CD-574B-C0D4-869C-22CB51C3D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F1FDF-707F-42BE-3435-8467634381C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3 2 1</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45BAB5B-3FAE-D5B9-5DEC-B885809C3C0A}"/>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A01CD759-1A5A-5545-26D7-05044CE9E8D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B25E121D-DC3F-A6C9-0AD7-286B780A329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146FB69F-835A-954A-9846-3D04310E437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82F99FFB-85B1-F605-6C4C-83B850D46C68}"/>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6223759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F724C-CED6-42C2-B6FE-041C7B05C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6BDC-3FCE-4320-EBEA-6A9FD46E5966}"/>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3</a:t>
            </a:r>
            <a:r>
              <a:rPr lang="en-US">
                <a:solidFill>
                  <a:schemeClr val="accent6">
                    <a:lumMod val="75000"/>
                  </a:schemeClr>
                </a:solidFill>
                <a:latin typeface="+mj-lt"/>
              </a:rPr>
              <a:t> 2 </a:t>
            </a:r>
            <a:r>
              <a:rPr lang="en-US">
                <a:solidFill>
                  <a:schemeClr val="accent5">
                    <a:lumMod val="75000"/>
                  </a:schemeClr>
                </a:solidFill>
                <a:latin typeface="+mj-lt"/>
              </a:rPr>
              <a:t>1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CA7BA44-FBDA-2294-811E-3998CB43E56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02D6198B-AA02-CB42-4253-F685A2936DBE}"/>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E438CFF-A43C-02E8-B1FF-765C446A08F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49353EB-0854-B248-7D40-F325E3C8B3F2}"/>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EEB96EAD-FF34-C9DA-7A79-1EF46D430A5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4037326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669F5-C7E1-A06F-19CB-0C4D82A5D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3013E-F4F2-FA92-6AD2-8F3E2AA381EA}"/>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a:t>
            </a:r>
            <a:r>
              <a:rPr lang="en-US">
                <a:solidFill>
                  <a:schemeClr val="accent6">
                    <a:lumMod val="75000"/>
                  </a:schemeClr>
                </a:solidFill>
                <a:latin typeface="+mj-lt"/>
              </a:rPr>
              <a:t> 2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2E775069-F061-851E-6099-644E4985B458}"/>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7ACE0FE8-23CA-29CB-4BE3-493EFA28D130}"/>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A4EEAD00-609D-5835-BFB2-33FD5832C9E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7" name="TextBox 6">
            <a:extLst>
              <a:ext uri="{FF2B5EF4-FFF2-40B4-BE49-F238E27FC236}">
                <a16:creationId xmlns:a16="http://schemas.microsoft.com/office/drawing/2014/main" id="{D38F2E43-F815-8F2E-7DF8-1542D971CE72}"/>
              </a:ext>
            </a:extLst>
          </p:cNvPr>
          <p:cNvSpPr txBox="1"/>
          <p:nvPr/>
        </p:nvSpPr>
        <p:spPr>
          <a:xfrm>
            <a:off x="3663214" y="1070428"/>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149678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F219B-E6BC-B350-A260-9337C986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70AD-A515-CFF2-E613-0AE052A5B2CA}"/>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8205850-0B04-27DB-9E52-601C0A9D7CCF}"/>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F539A1BA-AB38-81F4-473F-D41944A9FC2E}"/>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E476B493-D106-CF1B-6DF4-B8B457A5BAF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TextBox 4">
            <a:extLst>
              <a:ext uri="{FF2B5EF4-FFF2-40B4-BE49-F238E27FC236}">
                <a16:creationId xmlns:a16="http://schemas.microsoft.com/office/drawing/2014/main" id="{356FB08A-C7FC-EB4B-5C30-AFB45E905B38}"/>
              </a:ext>
            </a:extLst>
          </p:cNvPr>
          <p:cNvSpPr txBox="1"/>
          <p:nvPr/>
        </p:nvSpPr>
        <p:spPr>
          <a:xfrm>
            <a:off x="2448494" y="144471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510217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BE89A-769E-8EF5-F698-9092BBD92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E2AC0-6F0D-E08E-4439-A0F660050BF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2</a:t>
            </a:r>
            <a:r>
              <a:rPr lang="en-US">
                <a:solidFill>
                  <a:schemeClr val="accent5">
                    <a:lumMod val="75000"/>
                  </a:schemeClr>
                </a:solidFill>
                <a:latin typeface="+mj-lt"/>
              </a:rPr>
              <a:t> </a:t>
            </a:r>
            <a:r>
              <a:rPr lang="en-US">
                <a:solidFill>
                  <a:schemeClr val="accent6">
                    <a:lumMod val="75000"/>
                  </a:schemeClr>
                </a:solidFill>
                <a:latin typeface="+mj-lt"/>
              </a:rPr>
              <a:t>1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11BCF49-98AD-44BC-5C0B-8C0BDE8D57B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30CD4EF7-F1C9-BD49-03FE-4AE721DADBF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2698CC2E-054F-890C-A0E4-3A95F71463A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5340240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2292-E1B8-9FB6-55D0-8FFE2DE67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FAA46-F7C8-39FA-9D76-9B18ECB670C7}"/>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8345696-C26E-E6B4-379D-A1D4448C25E1}"/>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9289E527-32AC-A501-C105-5C5E53925F9B}"/>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69D5554A-9E0E-652E-51CD-DD94A639768C}"/>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264239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LVM: llvm::VPDef Class Reference">
            <a:extLst>
              <a:ext uri="{FF2B5EF4-FFF2-40B4-BE49-F238E27FC236}">
                <a16:creationId xmlns:a16="http://schemas.microsoft.com/office/drawing/2014/main" id="{B22EAA0B-E227-8FB0-D16D-5B061793A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546225" y="71120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8100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DD7D-D83C-E2E3-9A3A-138596D1F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99A09-3EEA-4879-90E9-57C71D873E91}"/>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a:t>
            </a:r>
            <a:r>
              <a:rPr lang="en-US">
                <a:solidFill>
                  <a:schemeClr val="accent4">
                    <a:lumMod val="75000"/>
                  </a:schemeClr>
                </a:solidFill>
                <a:latin typeface="+mj-lt"/>
              </a:rPr>
              <a:t>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C13EEC9-C8B4-0F64-CD33-B56AD1E94DF0}"/>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24956753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3A74A-2C18-462B-659A-2AF42419E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63138-CDFF-3C32-09A2-5DE75506E53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1</a:t>
            </a:r>
            <a:r>
              <a:rPr lang="en-US">
                <a:solidFill>
                  <a:schemeClr val="accent4">
                    <a:lumMod val="75000"/>
                  </a:schemeClr>
                </a:solidFill>
                <a:latin typeface="+mj-lt"/>
              </a:rPr>
              <a:t>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D01EACD-4182-79A5-AB69-3158B0797AC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21345695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0C9FE-E4C8-B088-6E89-EDFF9392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5E32A-5EDD-A906-5C0A-B8B7C7355908}"/>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1 2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184D5D9-5FC8-D0EE-5C3A-0DA1D4DEA40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72025140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CEE3-9F19-91F2-B2BD-E36F67A9B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8D83A-BA62-CA9C-6BE1-FAAA6456B6AC}"/>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1 2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Tree>
    <p:extLst>
      <p:ext uri="{BB962C8B-B14F-4D97-AF65-F5344CB8AC3E}">
        <p14:creationId xmlns:p14="http://schemas.microsoft.com/office/powerpoint/2010/main" val="334608026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priority queue</a:t>
            </a:r>
          </a:p>
        </p:txBody>
      </p:sp>
    </p:spTree>
    <p:extLst>
      <p:ext uri="{BB962C8B-B14F-4D97-AF65-F5344CB8AC3E}">
        <p14:creationId xmlns:p14="http://schemas.microsoft.com/office/powerpoint/2010/main" val="38682716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1026" name="Picture 2" descr="There is no 'rule of six' – the truth about the science of queueing | UK  news | The Guardian">
            <a:extLst>
              <a:ext uri="{FF2B5EF4-FFF2-40B4-BE49-F238E27FC236}">
                <a16:creationId xmlns:a16="http://schemas.microsoft.com/office/drawing/2014/main" id="{043B3991-FDF1-8B4A-249A-3436F911B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F8637-2978-EE89-E00A-E6E76D4FAEA4}"/>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903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2" name="Picture 2" descr="There is no 'rule of six' – the truth about the science of queueing | UK  news | The Guardian">
            <a:extLst>
              <a:ext uri="{FF2B5EF4-FFF2-40B4-BE49-F238E27FC236}">
                <a16:creationId xmlns:a16="http://schemas.microsoft.com/office/drawing/2014/main" id="{1E29F506-EEC8-B3F4-FB35-A8CD19BC2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80D9-56F5-46BC-64BB-7FB35C7265E9}"/>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9147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48CF0-B04B-2BDC-411C-946B99A7EB95}"/>
              </a:ext>
            </a:extLst>
          </p:cNvPr>
          <p:cNvSpPr txBox="1"/>
          <p:nvPr/>
        </p:nvSpPr>
        <p:spPr>
          <a:xfrm>
            <a:off x="4708187"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add();</a:t>
            </a:r>
          </a:p>
        </p:txBody>
      </p:sp>
    </p:spTree>
    <p:extLst>
      <p:ext uri="{BB962C8B-B14F-4D97-AF65-F5344CB8AC3E}">
        <p14:creationId xmlns:p14="http://schemas.microsoft.com/office/powerpoint/2010/main" val="38539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B9965-E0C0-4CFA-9AA4-51539EF29937}"/>
              </a:ext>
            </a:extLst>
          </p:cNvPr>
          <p:cNvSpPr txBox="1"/>
          <p:nvPr/>
        </p:nvSpPr>
        <p:spPr>
          <a:xfrm>
            <a:off x="4036975" y="980451"/>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add();</a:t>
            </a:r>
          </a:p>
        </p:txBody>
      </p:sp>
    </p:spTree>
    <p:extLst>
      <p:ext uri="{BB962C8B-B14F-4D97-AF65-F5344CB8AC3E}">
        <p14:creationId xmlns:p14="http://schemas.microsoft.com/office/powerpoint/2010/main" val="1359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CCB0FA-B745-F7FC-0393-D1641D335FD6}"/>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2671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Conway's Law Means for Your Organization | by Jan Wokittel | Medium">
            <a:extLst>
              <a:ext uri="{FF2B5EF4-FFF2-40B4-BE49-F238E27FC236}">
                <a16:creationId xmlns:a16="http://schemas.microsoft.com/office/drawing/2014/main" id="{150BBE4B-1FF5-57FE-31D9-C3954AFE6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988" y="0"/>
            <a:ext cx="52784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1095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5" name="Picture 2" descr="There is no 'rule of six' – the truth about the science of queueing | UK  news | The Guardian">
            <a:extLst>
              <a:ext uri="{FF2B5EF4-FFF2-40B4-BE49-F238E27FC236}">
                <a16:creationId xmlns:a16="http://schemas.microsoft.com/office/drawing/2014/main" id="{3B387FDE-9389-985F-9848-E166483D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02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9698936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5505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2CFA9914-28DD-CFFB-1693-51A0F1E86720}"/>
              </a:ext>
            </a:extLst>
          </p:cNvPr>
          <p:cNvGrpSpPr/>
          <p:nvPr/>
        </p:nvGrpSpPr>
        <p:grpSpPr>
          <a:xfrm>
            <a:off x="464537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4C685D4C-3F42-4EE7-3A24-0D78FB72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1255F2-059A-9AEA-CB00-4FF903E665F3}"/>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spTree>
    <p:extLst>
      <p:ext uri="{BB962C8B-B14F-4D97-AF65-F5344CB8AC3E}">
        <p14:creationId xmlns:p14="http://schemas.microsoft.com/office/powerpoint/2010/main" val="79159749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4645379"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3371849"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spTree>
    <p:extLst>
      <p:ext uri="{BB962C8B-B14F-4D97-AF65-F5344CB8AC3E}">
        <p14:creationId xmlns:p14="http://schemas.microsoft.com/office/powerpoint/2010/main" val="66308064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306797"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203326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1" name="Group 10">
            <a:extLst>
              <a:ext uri="{FF2B5EF4-FFF2-40B4-BE49-F238E27FC236}">
                <a16:creationId xmlns:a16="http://schemas.microsoft.com/office/drawing/2014/main" id="{05EF8042-8E55-A1A4-F154-F13032577742}"/>
              </a:ext>
            </a:extLst>
          </p:cNvPr>
          <p:cNvGrpSpPr/>
          <p:nvPr/>
        </p:nvGrpSpPr>
        <p:grpSpPr>
          <a:xfrm>
            <a:off x="4686319" y="2702784"/>
            <a:ext cx="1203028" cy="2049440"/>
            <a:chOff x="3213903" y="2702784"/>
            <a:chExt cx="1203028" cy="2049440"/>
          </a:xfrm>
        </p:grpSpPr>
        <p:pic>
          <p:nvPicPr>
            <p:cNvPr id="12" name="Picture 4" descr="Party Hat | Club Penguin Wiki | Fandom">
              <a:extLst>
                <a:ext uri="{FF2B5EF4-FFF2-40B4-BE49-F238E27FC236}">
                  <a16:creationId xmlns:a16="http://schemas.microsoft.com/office/drawing/2014/main" id="{020D9488-1549-AA03-C55D-A1ACCC66D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4B1FEC-8CEB-9D1C-EE8D-E9C29C632707}"/>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spTree>
    <p:extLst>
      <p:ext uri="{BB962C8B-B14F-4D97-AF65-F5344CB8AC3E}">
        <p14:creationId xmlns:p14="http://schemas.microsoft.com/office/powerpoint/2010/main" val="95881644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9581086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0378520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98945073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priority queue</a:t>
            </a:r>
            <a:r>
              <a:rPr lang="en-US"/>
              <a:t>'s remove() function removes the element with </a:t>
            </a:r>
            <a:r>
              <a:rPr lang="en-US" b="1"/>
              <a:t>highest priority</a:t>
            </a:r>
          </a:p>
        </p:txBody>
      </p:sp>
    </p:spTree>
    <p:extLst>
      <p:ext uri="{BB962C8B-B14F-4D97-AF65-F5344CB8AC3E}">
        <p14:creationId xmlns:p14="http://schemas.microsoft.com/office/powerpoint/2010/main" val="331242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DA44-563B-DEE8-EC3A-21A680B12E2C}"/>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54373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spicy take 🌶️</a:t>
            </a:r>
          </a:p>
        </p:txBody>
      </p:sp>
    </p:spTree>
    <p:extLst>
      <p:ext uri="{BB962C8B-B14F-4D97-AF65-F5344CB8AC3E}">
        <p14:creationId xmlns:p14="http://schemas.microsoft.com/office/powerpoint/2010/main" val="289076472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max</a:t>
            </a:r>
            <a:r>
              <a:rPr lang="en-US"/>
              <a:t> </a:t>
            </a:r>
            <a:r>
              <a:rPr lang="en-US" b="1"/>
              <a:t>heap</a:t>
            </a:r>
            <a:r>
              <a:rPr lang="en-US"/>
              <a:t>'s remove()</a:t>
            </a:r>
            <a:br>
              <a:rPr lang="en-US"/>
            </a:br>
            <a:r>
              <a:rPr lang="en-US"/>
              <a:t>function removes the node</a:t>
            </a:r>
            <a:br>
              <a:rPr lang="en-US"/>
            </a:br>
            <a:r>
              <a:rPr lang="en-US"/>
              <a:t>with </a:t>
            </a:r>
            <a:r>
              <a:rPr lang="en-US" b="1"/>
              <a:t>maximum value</a:t>
            </a:r>
          </a:p>
        </p:txBody>
      </p:sp>
    </p:spTree>
    <p:extLst>
      <p:ext uri="{BB962C8B-B14F-4D97-AF65-F5344CB8AC3E}">
        <p14:creationId xmlns:p14="http://schemas.microsoft.com/office/powerpoint/2010/main" val="369581008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A353-E7C9-E820-9B47-B5F2C5D2ED6E}"/>
              </a:ext>
            </a:extLst>
          </p:cNvPr>
          <p:cNvSpPr>
            <a:spLocks noGrp="1"/>
          </p:cNvSpPr>
          <p:nvPr>
            <p:ph type="title"/>
          </p:nvPr>
        </p:nvSpPr>
        <p:spPr/>
        <p:txBody>
          <a:bodyPr/>
          <a:lstStyle/>
          <a:p>
            <a:r>
              <a:rPr lang="en-US" sz="4000"/>
              <a:t>✨ a max heap is a natural way to implement a priority queue ✨ </a:t>
            </a:r>
          </a:p>
        </p:txBody>
      </p:sp>
    </p:spTree>
    <p:extLst>
      <p:ext uri="{BB962C8B-B14F-4D97-AF65-F5344CB8AC3E}">
        <p14:creationId xmlns:p14="http://schemas.microsoft.com/office/powerpoint/2010/main" val="133289616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FC1F9267-53F6-34C5-7959-01418C47D74E}"/>
              </a:ext>
            </a:extLst>
          </p:cNvPr>
          <p:cNvPicPr>
            <a:picLocks noChangeAspect="1"/>
          </p:cNvPicPr>
          <p:nvPr/>
        </p:nvPicPr>
        <p:blipFill>
          <a:blip r:embed="rId3">
            <a:biLevel thresh="50000"/>
            <a:alphaModFix amt="5000"/>
          </a:blip>
          <a:stretch>
            <a:fillRect/>
          </a:stretch>
        </p:blipFill>
        <p:spPr>
          <a:xfrm>
            <a:off x="3897630" y="-463688"/>
            <a:ext cx="6286500" cy="5143500"/>
          </a:xfrm>
          <a:prstGeom prst="rect">
            <a:avLst/>
          </a:prstGeom>
        </p:spPr>
      </p:pic>
      <p:pic>
        <p:nvPicPr>
          <p:cNvPr id="21" name="Picture 20">
            <a:extLst>
              <a:ext uri="{FF2B5EF4-FFF2-40B4-BE49-F238E27FC236}">
                <a16:creationId xmlns:a16="http://schemas.microsoft.com/office/drawing/2014/main" id="{6D5F8731-B0B8-D075-F341-A886BA81DD62}"/>
              </a:ext>
            </a:extLst>
          </p:cNvPr>
          <p:cNvPicPr>
            <a:picLocks noChangeAspect="1"/>
          </p:cNvPicPr>
          <p:nvPr/>
        </p:nvPicPr>
        <p:blipFill>
          <a:blip r:embed="rId3">
            <a:alphaModFix amt="50000"/>
          </a:blip>
          <a:stretch>
            <a:fillRect/>
          </a:stretch>
        </p:blipFill>
        <p:spPr>
          <a:xfrm>
            <a:off x="3846830" y="-463688"/>
            <a:ext cx="6286500" cy="5143500"/>
          </a:xfrm>
          <a:prstGeom prst="rect">
            <a:avLst/>
          </a:prstGeom>
        </p:spPr>
      </p:pic>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solidFill>
                  <a:schemeClr val="accent4">
                    <a:lumMod val="50000"/>
                  </a:schemeClr>
                </a:solidFill>
              </a:rPr>
              <a:t>Week09a</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4958862" cy="2894013"/>
          </a:xfrm>
        </p:spPr>
        <p:txBody>
          <a:bodyPr>
            <a:noAutofit/>
          </a:bodyPr>
          <a:lstStyle/>
          <a:p>
            <a:r>
              <a:rPr lang="en-US" sz="2400">
                <a:solidFill>
                  <a:schemeClr val="accent4">
                    <a:lumMod val="50000"/>
                  </a:schemeClr>
                </a:solidFill>
              </a:rPr>
              <a:t>directed graph preview</a:t>
            </a:r>
          </a:p>
          <a:p>
            <a:r>
              <a:rPr lang="en-US" sz="2400">
                <a:solidFill>
                  <a:schemeClr val="accent4">
                    <a:lumMod val="50000"/>
                  </a:schemeClr>
                </a:solidFill>
              </a:rPr>
              <a:t>trees</a:t>
            </a:r>
          </a:p>
        </p:txBody>
      </p:sp>
      <p:sp>
        <p:nvSpPr>
          <p:cNvPr id="13" name="TextBox 12">
            <a:extLst>
              <a:ext uri="{FF2B5EF4-FFF2-40B4-BE49-F238E27FC236}">
                <a16:creationId xmlns:a16="http://schemas.microsoft.com/office/drawing/2014/main" id="{2577CF0A-9740-E612-DC3D-CEDDA3AC9F66}"/>
              </a:ext>
            </a:extLst>
          </p:cNvPr>
          <p:cNvSpPr txBox="1"/>
          <p:nvPr/>
        </p:nvSpPr>
        <p:spPr>
          <a:xfrm>
            <a:off x="831570" y="225235"/>
            <a:ext cx="5192189" cy="461665"/>
          </a:xfrm>
          <a:prstGeom prst="rect">
            <a:avLst/>
          </a:prstGeom>
          <a:noFill/>
        </p:spPr>
        <p:txBody>
          <a:bodyPr wrap="square" rtlCol="0">
            <a:spAutoFit/>
          </a:bodyPr>
          <a:lstStyle/>
          <a:p>
            <a:pPr algn="ctr"/>
            <a:r>
              <a:rPr lang="en-US" sz="2400">
                <a:solidFill>
                  <a:schemeClr val="accent4">
                    <a:lumMod val="75000"/>
                  </a:schemeClr>
                </a:solidFill>
                <a:ea typeface="Segoe UI Emoji" panose="020B0502040204020203" pitchFamily="34" charset="0"/>
              </a:rPr>
              <a:t>✨</a:t>
            </a:r>
            <a:r>
              <a:rPr lang="en-US" sz="2400" b="1">
                <a:solidFill>
                  <a:schemeClr val="accent4">
                    <a:lumMod val="75000"/>
                  </a:schemeClr>
                </a:solidFill>
                <a:ea typeface="Segoe UI Emoji" panose="020B0502040204020203" pitchFamily="34" charset="0"/>
              </a:rPr>
              <a:t>No Laptop</a:t>
            </a:r>
            <a:r>
              <a:rPr lang="en-US" sz="2400" b="1">
                <a:solidFill>
                  <a:schemeClr val="accent4">
                    <a:lumMod val="75000"/>
                  </a:schemeClr>
                </a:solidFill>
              </a:rPr>
              <a:t> Monday Funday!</a:t>
            </a:r>
            <a:r>
              <a:rPr lang="en-US" sz="2400">
                <a:solidFill>
                  <a:schemeClr val="accent4">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457199" y="2994661"/>
            <a:ext cx="4216401" cy="1692771"/>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3200" b="1">
                <a:solidFill>
                  <a:schemeClr val="accent4">
                    <a:lumMod val="50000"/>
                  </a:schemeClr>
                </a:solidFill>
                <a:cs typeface="Consolas" panose="020B0609020204030204" pitchFamily="49" charset="0"/>
              </a:rPr>
              <a:t>BOTANY WARMUP</a:t>
            </a:r>
            <a:endParaRPr lang="en-US" sz="2400" b="1">
              <a:solidFill>
                <a:schemeClr val="accent4">
                  <a:lumMod val="50000"/>
                </a:schemeClr>
              </a:solidFill>
              <a:cs typeface="Consolas" panose="020B0609020204030204" pitchFamily="49" charset="0"/>
            </a:endParaRPr>
          </a:p>
          <a:p>
            <a:r>
              <a:rPr lang="en-US" sz="2400">
                <a:solidFill>
                  <a:schemeClr val="accent4">
                    <a:lumMod val="50000"/>
                  </a:schemeClr>
                </a:solidFill>
                <a:sym typeface="Wingdings" pitchFamily="2" charset="2"/>
              </a:rPr>
              <a:t>what is a tree?</a:t>
            </a:r>
          </a:p>
          <a:p>
            <a:r>
              <a:rPr lang="en-US" sz="2400">
                <a:solidFill>
                  <a:schemeClr val="accent4">
                    <a:lumMod val="50000"/>
                  </a:schemeClr>
                </a:solidFill>
                <a:sym typeface="Wingdings" pitchFamily="2" charset="2"/>
              </a:rPr>
              <a:t>what is a branch?</a:t>
            </a:r>
          </a:p>
          <a:p>
            <a:r>
              <a:rPr lang="en-US" sz="2400">
                <a:solidFill>
                  <a:schemeClr val="accent4">
                    <a:lumMod val="50000"/>
                  </a:schemeClr>
                </a:solidFill>
                <a:sym typeface="Wingdings" pitchFamily="2" charset="2"/>
              </a:rPr>
              <a:t>what is a node?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53039" y="4715110"/>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chemeClr val="accent4">
                    <a:lumMod val="75000"/>
                  </a:schemeClr>
                </a:solidFill>
              </a:rPr>
              <a:t>[record lecture]</a:t>
            </a:r>
          </a:p>
        </p:txBody>
      </p:sp>
      <p:sp>
        <p:nvSpPr>
          <p:cNvPr id="2" name="TextBox 1">
            <a:extLst>
              <a:ext uri="{FF2B5EF4-FFF2-40B4-BE49-F238E27FC236}">
                <a16:creationId xmlns:a16="http://schemas.microsoft.com/office/drawing/2014/main" id="{6EE0A141-A703-7433-2507-BD147DBDE827}"/>
              </a:ext>
            </a:extLst>
          </p:cNvPr>
          <p:cNvSpPr txBox="1"/>
          <p:nvPr/>
        </p:nvSpPr>
        <p:spPr>
          <a:xfrm>
            <a:off x="6023759" y="678443"/>
            <a:ext cx="2095792" cy="1754326"/>
          </a:xfrm>
          <a:prstGeom prst="rect">
            <a:avLst/>
          </a:prstGeom>
          <a:noFill/>
        </p:spPr>
        <p:txBody>
          <a:bodyPr wrap="square" rtlCol="0">
            <a:spAutoFit/>
          </a:bodyPr>
          <a:lstStyle/>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p:txBody>
      </p:sp>
      <p:sp>
        <p:nvSpPr>
          <p:cNvPr id="23" name="TextBox 22">
            <a:extLst>
              <a:ext uri="{FF2B5EF4-FFF2-40B4-BE49-F238E27FC236}">
                <a16:creationId xmlns:a16="http://schemas.microsoft.com/office/drawing/2014/main" id="{FA495E4A-BD45-B848-5651-D8A2B046AE2B}"/>
              </a:ext>
            </a:extLst>
          </p:cNvPr>
          <p:cNvSpPr txBox="1"/>
          <p:nvPr/>
        </p:nvSpPr>
        <p:spPr>
          <a:xfrm>
            <a:off x="5089039" y="2994661"/>
            <a:ext cx="3597761" cy="129266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b="1">
                <a:solidFill>
                  <a:schemeClr val="accent4">
                    <a:lumMod val="50000"/>
                  </a:schemeClr>
                </a:solidFill>
                <a:cs typeface="Consolas" panose="020B0609020204030204" pitchFamily="49" charset="0"/>
              </a:rPr>
              <a:t>ADDITIONAL WARMUP</a:t>
            </a:r>
            <a:endParaRPr lang="en-US" b="1">
              <a:solidFill>
                <a:schemeClr val="accent4">
                  <a:lumMod val="50000"/>
                </a:schemeClr>
              </a:solidFill>
              <a:cs typeface="Consolas" panose="020B0609020204030204" pitchFamily="49" charset="0"/>
            </a:endParaRPr>
          </a:p>
          <a:p>
            <a:r>
              <a:rPr lang="en-US">
                <a:solidFill>
                  <a:schemeClr val="accent4">
                    <a:lumMod val="50000"/>
                  </a:schemeClr>
                </a:solidFill>
                <a:sym typeface="Wingdings" pitchFamily="2" charset="2"/>
              </a:rPr>
              <a:t>what does binary mean?</a:t>
            </a:r>
          </a:p>
          <a:p>
            <a:r>
              <a:rPr lang="en-US">
                <a:solidFill>
                  <a:schemeClr val="accent4">
                    <a:lumMod val="50000"/>
                  </a:schemeClr>
                </a:solidFill>
                <a:sym typeface="Wingdings" pitchFamily="2" charset="2"/>
              </a:rPr>
              <a:t>what is a binary tree?</a:t>
            </a:r>
          </a:p>
          <a:p>
            <a:r>
              <a:rPr lang="en-US">
                <a:solidFill>
                  <a:schemeClr val="accent4">
                    <a:lumMod val="50000"/>
                  </a:schemeClr>
                </a:solidFill>
                <a:sym typeface="Wingdings" pitchFamily="2" charset="2"/>
              </a:rPr>
              <a:t>what does ternary mean?</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nding Nodes on a Plant for Pruning and Propagation – Southside Plants">
            <a:extLst>
              <a:ext uri="{FF2B5EF4-FFF2-40B4-BE49-F238E27FC236}">
                <a16:creationId xmlns:a16="http://schemas.microsoft.com/office/drawing/2014/main" id="{C893697C-C17E-74D5-9704-10371B800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046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a:t>
            </a:r>
          </a:p>
        </p:txBody>
      </p:sp>
    </p:spTree>
    <p:extLst>
      <p:ext uri="{BB962C8B-B14F-4D97-AF65-F5344CB8AC3E}">
        <p14:creationId xmlns:p14="http://schemas.microsoft.com/office/powerpoint/2010/main" val="389332017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0C43D-44D0-D943-76E1-A924F8CD5FCE}"/>
              </a:ext>
            </a:extLst>
          </p:cNvPr>
          <p:cNvSpPr>
            <a:spLocks noGrp="1"/>
          </p:cNvSpPr>
          <p:nvPr>
            <p:ph type="title"/>
          </p:nvPr>
        </p:nvSpPr>
        <p:spPr/>
        <p:txBody>
          <a:bodyPr/>
          <a:lstStyle/>
          <a:p>
            <a:r>
              <a:rPr lang="en-US" b="1"/>
              <a:t>quick note: </a:t>
            </a:r>
            <a:r>
              <a:rPr lang="en-US"/>
              <a:t>Math vs. CS</a:t>
            </a:r>
          </a:p>
        </p:txBody>
      </p:sp>
    </p:spTree>
    <p:extLst>
      <p:ext uri="{BB962C8B-B14F-4D97-AF65-F5344CB8AC3E}">
        <p14:creationId xmlns:p14="http://schemas.microsoft.com/office/powerpoint/2010/main" val="388431430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35966-27C7-8E8E-2C32-9EEF7C25B238}"/>
              </a:ext>
            </a:extLst>
          </p:cNvPr>
          <p:cNvSpPr>
            <a:spLocks noGrp="1"/>
          </p:cNvSpPr>
          <p:nvPr>
            <p:ph type="title"/>
          </p:nvPr>
        </p:nvSpPr>
        <p:spPr/>
        <p:txBody>
          <a:bodyPr/>
          <a:lstStyle/>
          <a:p>
            <a:r>
              <a:rPr lang="en-US"/>
              <a:t>CS vs. Math</a:t>
            </a:r>
          </a:p>
        </p:txBody>
      </p:sp>
      <p:sp>
        <p:nvSpPr>
          <p:cNvPr id="5" name="Content Placeholder 4">
            <a:extLst>
              <a:ext uri="{FF2B5EF4-FFF2-40B4-BE49-F238E27FC236}">
                <a16:creationId xmlns:a16="http://schemas.microsoft.com/office/drawing/2014/main" id="{EB97D099-0BAA-DB23-1196-621EB3B0D3C2}"/>
              </a:ext>
            </a:extLst>
          </p:cNvPr>
          <p:cNvSpPr>
            <a:spLocks noGrp="1"/>
          </p:cNvSpPr>
          <p:nvPr>
            <p:ph sz="quarter" idx="10"/>
          </p:nvPr>
        </p:nvSpPr>
        <p:spPr/>
        <p:txBody>
          <a:bodyPr/>
          <a:lstStyle/>
          <a:p>
            <a:r>
              <a:rPr lang="en-US"/>
              <a:t>a </a:t>
            </a:r>
            <a:r>
              <a:rPr lang="en-US" b="1"/>
              <a:t>directed graph </a:t>
            </a:r>
            <a:r>
              <a:rPr lang="en-US"/>
              <a:t>is a data structure</a:t>
            </a:r>
          </a:p>
          <a:p>
            <a:pPr lvl="1"/>
            <a:r>
              <a:rPr lang="en-US"/>
              <a:t>it has </a:t>
            </a:r>
            <a:r>
              <a:rPr lang="en-US" b="1"/>
              <a:t>nodes</a:t>
            </a:r>
            <a:r>
              <a:rPr lang="en-US"/>
              <a:t> that </a:t>
            </a:r>
            <a:r>
              <a:rPr lang="en-US" b="1"/>
              <a:t>refer</a:t>
            </a:r>
            <a:r>
              <a:rPr lang="en-US"/>
              <a:t> to any number of other nodes</a:t>
            </a:r>
          </a:p>
          <a:p>
            <a:endParaRPr lang="en-US"/>
          </a:p>
          <a:p>
            <a:r>
              <a:rPr lang="en-US"/>
              <a:t>a </a:t>
            </a:r>
            <a:r>
              <a:rPr lang="en-US" b="1"/>
              <a:t>directed graph</a:t>
            </a:r>
            <a:r>
              <a:rPr lang="en-US"/>
              <a:t> G = (V, E) is also a mathematical object</a:t>
            </a:r>
          </a:p>
          <a:p>
            <a:pPr lvl="1"/>
            <a:r>
              <a:rPr lang="en-US"/>
              <a:t>it has </a:t>
            </a:r>
            <a:r>
              <a:rPr lang="en-US" b="1"/>
              <a:t>vertices </a:t>
            </a:r>
            <a:r>
              <a:rPr lang="en-US"/>
              <a:t>(</a:t>
            </a:r>
            <a:r>
              <a:rPr lang="en-US" b="1"/>
              <a:t>nodes</a:t>
            </a:r>
            <a:r>
              <a:rPr lang="en-US"/>
              <a:t>) V</a:t>
            </a:r>
          </a:p>
          <a:p>
            <a:pPr lvl="1"/>
            <a:r>
              <a:rPr lang="en-US"/>
              <a:t>it has </a:t>
            </a:r>
            <a:r>
              <a:rPr lang="en-US" b="1"/>
              <a:t>directed</a:t>
            </a:r>
            <a:r>
              <a:rPr lang="en-US"/>
              <a:t> </a:t>
            </a:r>
            <a:r>
              <a:rPr lang="en-US" b="1"/>
              <a:t>edges</a:t>
            </a:r>
            <a:r>
              <a:rPr lang="en-US"/>
              <a:t> E</a:t>
            </a:r>
          </a:p>
          <a:p>
            <a:pPr lvl="2"/>
            <a:r>
              <a:rPr lang="en-US" b="1"/>
              <a:t>note:</a:t>
            </a:r>
            <a:r>
              <a:rPr lang="en-US"/>
              <a:t> E is a set of 2-tuples</a:t>
            </a:r>
            <a:endParaRPr lang="en-US" b="1"/>
          </a:p>
          <a:p>
            <a:pPr lvl="1"/>
            <a:endParaRPr lang="en-US"/>
          </a:p>
        </p:txBody>
      </p:sp>
    </p:spTree>
    <p:extLst>
      <p:ext uri="{BB962C8B-B14F-4D97-AF65-F5344CB8AC3E}">
        <p14:creationId xmlns:p14="http://schemas.microsoft.com/office/powerpoint/2010/main" val="256462419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7840B-8BB4-B31E-DE12-19FD89208480}"/>
              </a:ext>
            </a:extLst>
          </p:cNvPr>
          <p:cNvSpPr>
            <a:spLocks noGrp="1"/>
          </p:cNvSpPr>
          <p:nvPr>
            <p:ph type="title"/>
          </p:nvPr>
        </p:nvSpPr>
        <p:spPr/>
        <p:txBody>
          <a:bodyPr/>
          <a:lstStyle/>
          <a:p>
            <a:r>
              <a:rPr lang="en-US" sz="3600"/>
              <a:t>these are really just two different ways of looking at the same thing</a:t>
            </a:r>
          </a:p>
        </p:txBody>
      </p:sp>
    </p:spTree>
    <p:extLst>
      <p:ext uri="{BB962C8B-B14F-4D97-AF65-F5344CB8AC3E}">
        <p14:creationId xmlns:p14="http://schemas.microsoft.com/office/powerpoint/2010/main" val="8963798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027A9-F79C-B0D3-DF8B-8D59CD80FC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AD02C3-52A2-1EA7-A26C-DF0611A2C223}"/>
              </a:ext>
            </a:extLst>
          </p:cNvPr>
          <p:cNvSpPr>
            <a:spLocks noGrp="1"/>
          </p:cNvSpPr>
          <p:nvPr>
            <p:ph type="title"/>
          </p:nvPr>
        </p:nvSpPr>
        <p:spPr/>
        <p:txBody>
          <a:bodyPr/>
          <a:lstStyle/>
          <a:p>
            <a:r>
              <a:rPr lang="en-US" sz="3600"/>
              <a:t>both are useful!</a:t>
            </a:r>
            <a:br>
              <a:rPr lang="en-US" sz="3600"/>
            </a:br>
            <a:r>
              <a:rPr lang="en-US" sz="2400"/>
              <a:t>(Math to figure out the algorithm, CS to code it up)</a:t>
            </a:r>
            <a:endParaRPr lang="en-US" sz="3600"/>
          </a:p>
        </p:txBody>
      </p:sp>
    </p:spTree>
    <p:extLst>
      <p:ext uri="{BB962C8B-B14F-4D97-AF65-F5344CB8AC3E}">
        <p14:creationId xmlns:p14="http://schemas.microsoft.com/office/powerpoint/2010/main" val="13536849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55DAA-097F-F2E9-9FC2-B7106B6099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0E3773-688C-A980-033B-D88BA08E4711}"/>
              </a:ext>
            </a:extLst>
          </p:cNvPr>
          <p:cNvSpPr>
            <a:spLocks noGrp="1"/>
          </p:cNvSpPr>
          <p:nvPr>
            <p:ph type="title"/>
          </p:nvPr>
        </p:nvSpPr>
        <p:spPr/>
        <p:txBody>
          <a:bodyPr/>
          <a:lstStyle/>
          <a:p>
            <a:r>
              <a:rPr lang="en-US" sz="3600"/>
              <a:t>in CSCI 136, i will focus on the CS view</a:t>
            </a:r>
            <a:br>
              <a:rPr lang="en-US" sz="36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(MATH 200, CSCI 256 will look at the Math side)</a:t>
            </a:r>
            <a:endParaRPr lang="en-US" sz="3600"/>
          </a:p>
        </p:txBody>
      </p:sp>
    </p:spTree>
    <p:extLst>
      <p:ext uri="{BB962C8B-B14F-4D97-AF65-F5344CB8AC3E}">
        <p14:creationId xmlns:p14="http://schemas.microsoft.com/office/powerpoint/2010/main" val="1490001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iterators</a:t>
            </a:r>
          </a:p>
        </p:txBody>
      </p:sp>
    </p:spTree>
    <p:extLst>
      <p:ext uri="{BB962C8B-B14F-4D97-AF65-F5344CB8AC3E}">
        <p14:creationId xmlns:p14="http://schemas.microsoft.com/office/powerpoint/2010/main" val="308614898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8C146-1BF2-FF48-E4D7-3AE099CD4B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07B704-334C-5909-9687-A15DA29B7550}"/>
              </a:ext>
            </a:extLst>
          </p:cNvPr>
          <p:cNvSpPr>
            <a:spLocks noGrp="1"/>
          </p:cNvSpPr>
          <p:nvPr>
            <p:ph type="title"/>
          </p:nvPr>
        </p:nvSpPr>
        <p:spPr/>
        <p:txBody>
          <a:bodyPr/>
          <a:lstStyle/>
          <a:p>
            <a:r>
              <a:rPr lang="en-US" sz="3600"/>
              <a:t>🙂👍</a:t>
            </a:r>
          </a:p>
        </p:txBody>
      </p:sp>
    </p:spTree>
    <p:extLst>
      <p:ext uri="{BB962C8B-B14F-4D97-AF65-F5344CB8AC3E}">
        <p14:creationId xmlns:p14="http://schemas.microsoft.com/office/powerpoint/2010/main" val="14780462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71965084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a:xfrm>
            <a:off x="457200" y="254916"/>
            <a:ext cx="8229600" cy="667168"/>
          </a:xfrm>
        </p:spPr>
        <p:txBody>
          <a:bodyPr>
            <a:noAutofit/>
          </a:bodyPr>
          <a:lstStyle/>
          <a:p>
            <a:r>
              <a:rPr lang="en-US"/>
              <a:t>the directed graph generalizes the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8229600" cy="4080271"/>
          </a:xfrm>
        </p:spPr>
        <p:txBody>
          <a:bodyPr/>
          <a:lstStyle/>
          <a:p>
            <a:r>
              <a:rPr lang="en-US"/>
              <a:t>a node in a </a:t>
            </a:r>
            <a:r>
              <a:rPr lang="en-US" b="1"/>
              <a:t>directed graph</a:t>
            </a:r>
            <a:r>
              <a:rPr lang="en-US"/>
              <a:t> has references to any number of other nodes</a:t>
            </a:r>
          </a:p>
          <a:p>
            <a:pPr lvl="1"/>
            <a:r>
              <a:rPr lang="en-US"/>
              <a:t>nodes are drawn as circles</a:t>
            </a:r>
          </a:p>
          <a:p>
            <a:pPr lvl="1"/>
            <a:r>
              <a:rPr lang="en-US"/>
              <a:t>references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grpSp>
        <p:nvGrpSpPr>
          <p:cNvPr id="15" name="Group 14">
            <a:extLst>
              <a:ext uri="{FF2B5EF4-FFF2-40B4-BE49-F238E27FC236}">
                <a16:creationId xmlns:a16="http://schemas.microsoft.com/office/drawing/2014/main" id="{FA25439B-2956-B957-809B-934103825272}"/>
              </a:ext>
            </a:extLst>
          </p:cNvPr>
          <p:cNvGrpSpPr/>
          <p:nvPr/>
        </p:nvGrpSpPr>
        <p:grpSpPr>
          <a:xfrm>
            <a:off x="396240" y="4123258"/>
            <a:ext cx="3657895" cy="878798"/>
            <a:chOff x="396240" y="4123258"/>
            <a:chExt cx="3657895" cy="878798"/>
          </a:xfrm>
        </p:grpSpPr>
        <p:sp>
          <p:nvSpPr>
            <p:cNvPr id="13" name="Freeform 12">
              <a:extLst>
                <a:ext uri="{FF2B5EF4-FFF2-40B4-BE49-F238E27FC236}">
                  <a16:creationId xmlns:a16="http://schemas.microsoft.com/office/drawing/2014/main" id="{C93E8FE5-2D7E-61EA-DBD2-6846DF5E3FA9}"/>
                </a:ext>
              </a:extLst>
            </p:cNvPr>
            <p:cNvSpPr/>
            <p:nvPr/>
          </p:nvSpPr>
          <p:spPr>
            <a:xfrm>
              <a:off x="3548514" y="4123258"/>
              <a:ext cx="505621" cy="479840"/>
            </a:xfrm>
            <a:custGeom>
              <a:avLst/>
              <a:gdLst>
                <a:gd name="connsiteX0" fmla="*/ 33453 w 851449"/>
                <a:gd name="connsiteY0" fmla="*/ 67694 h 865337"/>
                <a:gd name="connsiteX1" fmla="*/ 769434 w 851449"/>
                <a:gd name="connsiteY1" fmla="*/ 78846 h 865337"/>
                <a:gd name="connsiteX2" fmla="*/ 747131 w 851449"/>
                <a:gd name="connsiteY2" fmla="*/ 859431 h 865337"/>
                <a:gd name="connsiteX3" fmla="*/ 0 w 851449"/>
                <a:gd name="connsiteY3" fmla="*/ 457987 h 865337"/>
                <a:gd name="connsiteX4" fmla="*/ 0 w 851449"/>
                <a:gd name="connsiteY4" fmla="*/ 457987 h 865337"/>
                <a:gd name="connsiteX0" fmla="*/ 33453 w 784728"/>
                <a:gd name="connsiteY0" fmla="*/ 51269 h 609113"/>
                <a:gd name="connsiteX1" fmla="*/ 769434 w 784728"/>
                <a:gd name="connsiteY1" fmla="*/ 62421 h 609113"/>
                <a:gd name="connsiteX2" fmla="*/ 490653 w 784728"/>
                <a:gd name="connsiteY2" fmla="*/ 597679 h 609113"/>
                <a:gd name="connsiteX3" fmla="*/ 0 w 784728"/>
                <a:gd name="connsiteY3" fmla="*/ 441562 h 609113"/>
                <a:gd name="connsiteX4" fmla="*/ 0 w 784728"/>
                <a:gd name="connsiteY4" fmla="*/ 441562 h 609113"/>
                <a:gd name="connsiteX0" fmla="*/ 33453 w 822069"/>
                <a:gd name="connsiteY0" fmla="*/ 51269 h 597702"/>
                <a:gd name="connsiteX1" fmla="*/ 769434 w 822069"/>
                <a:gd name="connsiteY1" fmla="*/ 62421 h 597702"/>
                <a:gd name="connsiteX2" fmla="*/ 490653 w 822069"/>
                <a:gd name="connsiteY2" fmla="*/ 597679 h 597702"/>
                <a:gd name="connsiteX3" fmla="*/ 0 w 822069"/>
                <a:gd name="connsiteY3" fmla="*/ 441562 h 597702"/>
                <a:gd name="connsiteX4" fmla="*/ 0 w 822069"/>
                <a:gd name="connsiteY4" fmla="*/ 441562 h 597702"/>
                <a:gd name="connsiteX0" fmla="*/ 33453 w 490715"/>
                <a:gd name="connsiteY0" fmla="*/ 0 h 546410"/>
                <a:gd name="connsiteX1" fmla="*/ 490653 w 490715"/>
                <a:gd name="connsiteY1" fmla="*/ 546410 h 546410"/>
                <a:gd name="connsiteX2" fmla="*/ 0 w 490715"/>
                <a:gd name="connsiteY2" fmla="*/ 390293 h 546410"/>
                <a:gd name="connsiteX3" fmla="*/ 0 w 490715"/>
                <a:gd name="connsiteY3" fmla="*/ 390293 h 546410"/>
                <a:gd name="connsiteX0" fmla="*/ 33453 w 508964"/>
                <a:gd name="connsiteY0" fmla="*/ 0 h 729445"/>
                <a:gd name="connsiteX1" fmla="*/ 490653 w 508964"/>
                <a:gd name="connsiteY1" fmla="*/ 546410 h 729445"/>
                <a:gd name="connsiteX2" fmla="*/ 0 w 508964"/>
                <a:gd name="connsiteY2" fmla="*/ 390293 h 729445"/>
                <a:gd name="connsiteX3" fmla="*/ 0 w 508964"/>
                <a:gd name="connsiteY3" fmla="*/ 390293 h 729445"/>
                <a:gd name="connsiteX0" fmla="*/ 33453 w 508964"/>
                <a:gd name="connsiteY0" fmla="*/ 0 h 729445"/>
                <a:gd name="connsiteX1" fmla="*/ 490653 w 508964"/>
                <a:gd name="connsiteY1" fmla="*/ 546410 h 729445"/>
                <a:gd name="connsiteX2" fmla="*/ 0 w 508964"/>
                <a:gd name="connsiteY2" fmla="*/ 390293 h 729445"/>
                <a:gd name="connsiteX0" fmla="*/ 70929 w 528403"/>
                <a:gd name="connsiteY0" fmla="*/ 0 h 551741"/>
                <a:gd name="connsiteX1" fmla="*/ 528129 w 528403"/>
                <a:gd name="connsiteY1" fmla="*/ 546410 h 551741"/>
                <a:gd name="connsiteX2" fmla="*/ 0 w 528403"/>
                <a:gd name="connsiteY2" fmla="*/ 292857 h 551741"/>
                <a:gd name="connsiteX0" fmla="*/ 70929 w 575497"/>
                <a:gd name="connsiteY0" fmla="*/ 0 h 628112"/>
                <a:gd name="connsiteX1" fmla="*/ 528129 w 575497"/>
                <a:gd name="connsiteY1" fmla="*/ 546410 h 628112"/>
                <a:gd name="connsiteX2" fmla="*/ 0 w 575497"/>
                <a:gd name="connsiteY2" fmla="*/ 292857 h 628112"/>
                <a:gd name="connsiteX0" fmla="*/ 63434 w 528345"/>
                <a:gd name="connsiteY0" fmla="*/ 0 h 352250"/>
                <a:gd name="connsiteX1" fmla="*/ 528129 w 528345"/>
                <a:gd name="connsiteY1" fmla="*/ 351538 h 352250"/>
                <a:gd name="connsiteX2" fmla="*/ 0 w 528345"/>
                <a:gd name="connsiteY2" fmla="*/ 97985 h 352250"/>
                <a:gd name="connsiteX0" fmla="*/ 63434 w 562691"/>
                <a:gd name="connsiteY0" fmla="*/ 0 h 492962"/>
                <a:gd name="connsiteX1" fmla="*/ 528129 w 562691"/>
                <a:gd name="connsiteY1" fmla="*/ 351538 h 492962"/>
                <a:gd name="connsiteX2" fmla="*/ 0 w 562691"/>
                <a:gd name="connsiteY2" fmla="*/ 97985 h 492962"/>
                <a:gd name="connsiteX0" fmla="*/ 70929 w 528403"/>
                <a:gd name="connsiteY0" fmla="*/ 0 h 382697"/>
                <a:gd name="connsiteX1" fmla="*/ 528129 w 528403"/>
                <a:gd name="connsiteY1" fmla="*/ 381518 h 382697"/>
                <a:gd name="connsiteX2" fmla="*/ 0 w 528403"/>
                <a:gd name="connsiteY2" fmla="*/ 127965 h 382697"/>
                <a:gd name="connsiteX0" fmla="*/ 70929 w 528403"/>
                <a:gd name="connsiteY0" fmla="*/ 0 h 382697"/>
                <a:gd name="connsiteX1" fmla="*/ 528129 w 528403"/>
                <a:gd name="connsiteY1" fmla="*/ 381518 h 382697"/>
                <a:gd name="connsiteX2" fmla="*/ 0 w 528403"/>
                <a:gd name="connsiteY2" fmla="*/ 127965 h 382697"/>
                <a:gd name="connsiteX0" fmla="*/ 70929 w 573026"/>
                <a:gd name="connsiteY0" fmla="*/ 0 h 543808"/>
                <a:gd name="connsiteX1" fmla="*/ 528129 w 573026"/>
                <a:gd name="connsiteY1" fmla="*/ 381518 h 543808"/>
                <a:gd name="connsiteX2" fmla="*/ 0 w 573026"/>
                <a:gd name="connsiteY2" fmla="*/ 127965 h 543808"/>
              </a:gdLst>
              <a:ahLst/>
              <a:cxnLst>
                <a:cxn ang="0">
                  <a:pos x="connsiteX0" y="connsiteY0"/>
                </a:cxn>
                <a:cxn ang="0">
                  <a:pos x="connsiteX1" y="connsiteY1"/>
                </a:cxn>
                <a:cxn ang="0">
                  <a:pos x="connsiteX2" y="connsiteY2"/>
                </a:cxn>
              </a:cxnLst>
              <a:rect l="l" t="t" r="r" b="b"/>
              <a:pathLst>
                <a:path w="573026" h="543808">
                  <a:moveTo>
                    <a:pt x="70929" y="0"/>
                  </a:moveTo>
                  <a:cubicBezTo>
                    <a:pt x="166179" y="113836"/>
                    <a:pt x="734823" y="-97009"/>
                    <a:pt x="528129" y="381518"/>
                  </a:cubicBezTo>
                  <a:cubicBezTo>
                    <a:pt x="321435" y="860045"/>
                    <a:pt x="0" y="127965"/>
                    <a:pt x="0" y="127965"/>
                  </a:cubicBezTo>
                </a:path>
              </a:pathLst>
            </a:custGeom>
            <a:ln w="38100">
              <a:solidFill>
                <a:schemeClr val="accent6">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6">
                    <a:lumMod val="75000"/>
                  </a:schemeClr>
                </a:solidFill>
              </a:endParaRPr>
            </a:p>
          </p:txBody>
        </p:sp>
        <p:sp>
          <p:nvSpPr>
            <p:cNvPr id="14" name="TextBox 13">
              <a:extLst>
                <a:ext uri="{FF2B5EF4-FFF2-40B4-BE49-F238E27FC236}">
                  <a16:creationId xmlns:a16="http://schemas.microsoft.com/office/drawing/2014/main" id="{E7F4CA68-456B-239B-5481-609E4BF73C4F}"/>
                </a:ext>
              </a:extLst>
            </p:cNvPr>
            <p:cNvSpPr txBox="1"/>
            <p:nvPr/>
          </p:nvSpPr>
          <p:spPr>
            <a:xfrm>
              <a:off x="396240" y="4355725"/>
              <a:ext cx="3163094" cy="646331"/>
            </a:xfrm>
            <a:prstGeom prst="rect">
              <a:avLst/>
            </a:prstGeom>
            <a:noFill/>
          </p:spPr>
          <p:txBody>
            <a:bodyPr wrap="square" rtlCol="0">
              <a:spAutoFit/>
            </a:bodyPr>
            <a:lstStyle/>
            <a:p>
              <a:pPr algn="r"/>
              <a:r>
                <a:rPr lang="en-US">
                  <a:solidFill>
                    <a:schemeClr val="accent6">
                      <a:lumMod val="75000"/>
                    </a:schemeClr>
                  </a:solidFill>
                </a:rPr>
                <a:t>let's not worry about</a:t>
              </a:r>
            </a:p>
            <a:p>
              <a:pPr algn="r"/>
              <a:r>
                <a:rPr lang="en-US">
                  <a:solidFill>
                    <a:schemeClr val="accent6">
                      <a:lumMod val="75000"/>
                    </a:schemeClr>
                  </a:solidFill>
                </a:rPr>
                <a:t>whether this is allowed</a:t>
              </a:r>
            </a:p>
          </p:txBody>
        </p:sp>
      </p:grpSp>
      <p:grpSp>
        <p:nvGrpSpPr>
          <p:cNvPr id="16" name="Group 15">
            <a:extLst>
              <a:ext uri="{FF2B5EF4-FFF2-40B4-BE49-F238E27FC236}">
                <a16:creationId xmlns:a16="http://schemas.microsoft.com/office/drawing/2014/main" id="{591F65B7-2707-DC18-CA7F-4E5CF1C35182}"/>
              </a:ext>
            </a:extLst>
          </p:cNvPr>
          <p:cNvGrpSpPr/>
          <p:nvPr/>
        </p:nvGrpSpPr>
        <p:grpSpPr>
          <a:xfrm>
            <a:off x="3534347" y="3996013"/>
            <a:ext cx="4532692" cy="1053031"/>
            <a:chOff x="2107194" y="3821338"/>
            <a:chExt cx="4532692" cy="1053031"/>
          </a:xfrm>
        </p:grpSpPr>
        <p:sp>
          <p:nvSpPr>
            <p:cNvPr id="17" name="Freeform 16">
              <a:extLst>
                <a:ext uri="{FF2B5EF4-FFF2-40B4-BE49-F238E27FC236}">
                  <a16:creationId xmlns:a16="http://schemas.microsoft.com/office/drawing/2014/main" id="{A46C582B-57F3-A863-28C0-8104B0DA8158}"/>
                </a:ext>
              </a:extLst>
            </p:cNvPr>
            <p:cNvSpPr/>
            <p:nvPr/>
          </p:nvSpPr>
          <p:spPr>
            <a:xfrm rot="21359838">
              <a:off x="2107194" y="3821338"/>
              <a:ext cx="1040103" cy="1011456"/>
            </a:xfrm>
            <a:custGeom>
              <a:avLst/>
              <a:gdLst>
                <a:gd name="connsiteX0" fmla="*/ 33453 w 851449"/>
                <a:gd name="connsiteY0" fmla="*/ 67694 h 865337"/>
                <a:gd name="connsiteX1" fmla="*/ 769434 w 851449"/>
                <a:gd name="connsiteY1" fmla="*/ 78846 h 865337"/>
                <a:gd name="connsiteX2" fmla="*/ 747131 w 851449"/>
                <a:gd name="connsiteY2" fmla="*/ 859431 h 865337"/>
                <a:gd name="connsiteX3" fmla="*/ 0 w 851449"/>
                <a:gd name="connsiteY3" fmla="*/ 457987 h 865337"/>
                <a:gd name="connsiteX4" fmla="*/ 0 w 851449"/>
                <a:gd name="connsiteY4" fmla="*/ 457987 h 865337"/>
                <a:gd name="connsiteX0" fmla="*/ 33453 w 784728"/>
                <a:gd name="connsiteY0" fmla="*/ 51269 h 609113"/>
                <a:gd name="connsiteX1" fmla="*/ 769434 w 784728"/>
                <a:gd name="connsiteY1" fmla="*/ 62421 h 609113"/>
                <a:gd name="connsiteX2" fmla="*/ 490653 w 784728"/>
                <a:gd name="connsiteY2" fmla="*/ 597679 h 609113"/>
                <a:gd name="connsiteX3" fmla="*/ 0 w 784728"/>
                <a:gd name="connsiteY3" fmla="*/ 441562 h 609113"/>
                <a:gd name="connsiteX4" fmla="*/ 0 w 784728"/>
                <a:gd name="connsiteY4" fmla="*/ 441562 h 609113"/>
                <a:gd name="connsiteX0" fmla="*/ 33453 w 822069"/>
                <a:gd name="connsiteY0" fmla="*/ 51269 h 597702"/>
                <a:gd name="connsiteX1" fmla="*/ 769434 w 822069"/>
                <a:gd name="connsiteY1" fmla="*/ 62421 h 597702"/>
                <a:gd name="connsiteX2" fmla="*/ 490653 w 822069"/>
                <a:gd name="connsiteY2" fmla="*/ 597679 h 597702"/>
                <a:gd name="connsiteX3" fmla="*/ 0 w 822069"/>
                <a:gd name="connsiteY3" fmla="*/ 441562 h 597702"/>
                <a:gd name="connsiteX4" fmla="*/ 0 w 822069"/>
                <a:gd name="connsiteY4" fmla="*/ 441562 h 597702"/>
                <a:gd name="connsiteX0" fmla="*/ 33453 w 490715"/>
                <a:gd name="connsiteY0" fmla="*/ 0 h 546410"/>
                <a:gd name="connsiteX1" fmla="*/ 490653 w 490715"/>
                <a:gd name="connsiteY1" fmla="*/ 546410 h 546410"/>
                <a:gd name="connsiteX2" fmla="*/ 0 w 490715"/>
                <a:gd name="connsiteY2" fmla="*/ 390293 h 546410"/>
                <a:gd name="connsiteX3" fmla="*/ 0 w 490715"/>
                <a:gd name="connsiteY3" fmla="*/ 390293 h 546410"/>
                <a:gd name="connsiteX0" fmla="*/ 33453 w 508964"/>
                <a:gd name="connsiteY0" fmla="*/ 0 h 729445"/>
                <a:gd name="connsiteX1" fmla="*/ 490653 w 508964"/>
                <a:gd name="connsiteY1" fmla="*/ 546410 h 729445"/>
                <a:gd name="connsiteX2" fmla="*/ 0 w 508964"/>
                <a:gd name="connsiteY2" fmla="*/ 390293 h 729445"/>
                <a:gd name="connsiteX3" fmla="*/ 0 w 508964"/>
                <a:gd name="connsiteY3" fmla="*/ 390293 h 729445"/>
                <a:gd name="connsiteX0" fmla="*/ 33453 w 508964"/>
                <a:gd name="connsiteY0" fmla="*/ 0 h 729445"/>
                <a:gd name="connsiteX1" fmla="*/ 490653 w 508964"/>
                <a:gd name="connsiteY1" fmla="*/ 546410 h 729445"/>
                <a:gd name="connsiteX2" fmla="*/ 0 w 508964"/>
                <a:gd name="connsiteY2" fmla="*/ 390293 h 729445"/>
                <a:gd name="connsiteX0" fmla="*/ 70929 w 528403"/>
                <a:gd name="connsiteY0" fmla="*/ 0 h 551741"/>
                <a:gd name="connsiteX1" fmla="*/ 528129 w 528403"/>
                <a:gd name="connsiteY1" fmla="*/ 546410 h 551741"/>
                <a:gd name="connsiteX2" fmla="*/ 0 w 528403"/>
                <a:gd name="connsiteY2" fmla="*/ 292857 h 551741"/>
                <a:gd name="connsiteX0" fmla="*/ 70929 w 575497"/>
                <a:gd name="connsiteY0" fmla="*/ 0 h 628112"/>
                <a:gd name="connsiteX1" fmla="*/ 528129 w 575497"/>
                <a:gd name="connsiteY1" fmla="*/ 546410 h 628112"/>
                <a:gd name="connsiteX2" fmla="*/ 0 w 575497"/>
                <a:gd name="connsiteY2" fmla="*/ 292857 h 628112"/>
                <a:gd name="connsiteX0" fmla="*/ 63434 w 528345"/>
                <a:gd name="connsiteY0" fmla="*/ 0 h 352250"/>
                <a:gd name="connsiteX1" fmla="*/ 528129 w 528345"/>
                <a:gd name="connsiteY1" fmla="*/ 351538 h 352250"/>
                <a:gd name="connsiteX2" fmla="*/ 0 w 528345"/>
                <a:gd name="connsiteY2" fmla="*/ 97985 h 352250"/>
                <a:gd name="connsiteX0" fmla="*/ 63434 w 562691"/>
                <a:gd name="connsiteY0" fmla="*/ 0 h 492962"/>
                <a:gd name="connsiteX1" fmla="*/ 528129 w 562691"/>
                <a:gd name="connsiteY1" fmla="*/ 351538 h 492962"/>
                <a:gd name="connsiteX2" fmla="*/ 0 w 562691"/>
                <a:gd name="connsiteY2" fmla="*/ 97985 h 492962"/>
                <a:gd name="connsiteX0" fmla="*/ 70929 w 528403"/>
                <a:gd name="connsiteY0" fmla="*/ 0 h 382697"/>
                <a:gd name="connsiteX1" fmla="*/ 528129 w 528403"/>
                <a:gd name="connsiteY1" fmla="*/ 381518 h 382697"/>
                <a:gd name="connsiteX2" fmla="*/ 0 w 528403"/>
                <a:gd name="connsiteY2" fmla="*/ 127965 h 382697"/>
                <a:gd name="connsiteX0" fmla="*/ 70929 w 528403"/>
                <a:gd name="connsiteY0" fmla="*/ 0 h 382697"/>
                <a:gd name="connsiteX1" fmla="*/ 528129 w 528403"/>
                <a:gd name="connsiteY1" fmla="*/ 381518 h 382697"/>
                <a:gd name="connsiteX2" fmla="*/ 0 w 528403"/>
                <a:gd name="connsiteY2" fmla="*/ 127965 h 382697"/>
                <a:gd name="connsiteX0" fmla="*/ 70929 w 573026"/>
                <a:gd name="connsiteY0" fmla="*/ 0 h 543808"/>
                <a:gd name="connsiteX1" fmla="*/ 528129 w 573026"/>
                <a:gd name="connsiteY1" fmla="*/ 381518 h 543808"/>
                <a:gd name="connsiteX2" fmla="*/ 0 w 573026"/>
                <a:gd name="connsiteY2" fmla="*/ 127965 h 543808"/>
                <a:gd name="connsiteX0" fmla="*/ 70929 w 574379"/>
                <a:gd name="connsiteY0" fmla="*/ 14751 h 558559"/>
                <a:gd name="connsiteX1" fmla="*/ 528129 w 574379"/>
                <a:gd name="connsiteY1" fmla="*/ 396269 h 558559"/>
                <a:gd name="connsiteX2" fmla="*/ 0 w 574379"/>
                <a:gd name="connsiteY2" fmla="*/ 142716 h 558559"/>
              </a:gdLst>
              <a:ahLst/>
              <a:cxnLst>
                <a:cxn ang="0">
                  <a:pos x="connsiteX0" y="connsiteY0"/>
                </a:cxn>
                <a:cxn ang="0">
                  <a:pos x="connsiteX1" y="connsiteY1"/>
                </a:cxn>
                <a:cxn ang="0">
                  <a:pos x="connsiteX2" y="connsiteY2"/>
                </a:cxn>
              </a:cxnLst>
              <a:rect l="l" t="t" r="r" b="b"/>
              <a:pathLst>
                <a:path w="574379" h="558559">
                  <a:moveTo>
                    <a:pt x="70929" y="14751"/>
                  </a:moveTo>
                  <a:cubicBezTo>
                    <a:pt x="188622" y="-459"/>
                    <a:pt x="734823" y="-82258"/>
                    <a:pt x="528129" y="396269"/>
                  </a:cubicBezTo>
                  <a:cubicBezTo>
                    <a:pt x="321435" y="874796"/>
                    <a:pt x="0" y="142716"/>
                    <a:pt x="0" y="142716"/>
                  </a:cubicBezTo>
                </a:path>
              </a:pathLst>
            </a:custGeom>
            <a:ln w="38100">
              <a:solidFill>
                <a:schemeClr val="accent5">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6">
                    <a:lumMod val="75000"/>
                  </a:schemeClr>
                </a:solidFill>
              </a:endParaRPr>
            </a:p>
          </p:txBody>
        </p:sp>
        <p:sp>
          <p:nvSpPr>
            <p:cNvPr id="18" name="TextBox 17">
              <a:extLst>
                <a:ext uri="{FF2B5EF4-FFF2-40B4-BE49-F238E27FC236}">
                  <a16:creationId xmlns:a16="http://schemas.microsoft.com/office/drawing/2014/main" id="{39E9E751-468B-D112-9590-AFFDF2AD2960}"/>
                </a:ext>
              </a:extLst>
            </p:cNvPr>
            <p:cNvSpPr txBox="1"/>
            <p:nvPr/>
          </p:nvSpPr>
          <p:spPr>
            <a:xfrm>
              <a:off x="3061649" y="4505037"/>
              <a:ext cx="3578237" cy="369332"/>
            </a:xfrm>
            <a:prstGeom prst="rect">
              <a:avLst/>
            </a:prstGeom>
            <a:noFill/>
          </p:spPr>
          <p:txBody>
            <a:bodyPr wrap="square" rtlCol="0">
              <a:spAutoFit/>
            </a:bodyPr>
            <a:lstStyle/>
            <a:p>
              <a:r>
                <a:rPr lang="en-US">
                  <a:solidFill>
                    <a:schemeClr val="accent5">
                      <a:lumMod val="75000"/>
                    </a:schemeClr>
                  </a:solidFill>
                </a:rPr>
                <a:t>or whether this is allowed</a:t>
              </a:r>
            </a:p>
          </p:txBody>
        </p:sp>
      </p:grpSp>
    </p:spTree>
    <p:extLst>
      <p:ext uri="{BB962C8B-B14F-4D97-AF65-F5344CB8AC3E}">
        <p14:creationId xmlns:p14="http://schemas.microsoft.com/office/powerpoint/2010/main" val="39295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E49E1C-E62F-40A8-3116-C69B28571A6A}"/>
              </a:ext>
            </a:extLst>
          </p:cNvPr>
          <p:cNvSpPr>
            <a:spLocks noGrp="1"/>
          </p:cNvSpPr>
          <p:nvPr>
            <p:ph type="title"/>
          </p:nvPr>
        </p:nvSpPr>
        <p:spPr/>
        <p:txBody>
          <a:bodyPr/>
          <a:lstStyle/>
          <a:p>
            <a:r>
              <a:rPr lang="en-US" sz="2400"/>
              <a:t>(whether we allow for self-edges, multiple edges, etc. depends on context)</a:t>
            </a:r>
          </a:p>
        </p:txBody>
      </p:sp>
    </p:spTree>
    <p:extLst>
      <p:ext uri="{BB962C8B-B14F-4D97-AF65-F5344CB8AC3E}">
        <p14:creationId xmlns:p14="http://schemas.microsoft.com/office/powerpoint/2010/main" val="12237338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3EEE8-289C-6E8A-698A-35746DF2C9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23257E-0CD4-ED1B-9B19-0F1A8307CFBA}"/>
              </a:ext>
            </a:extLst>
          </p:cNvPr>
          <p:cNvSpPr>
            <a:spLocks noGrp="1"/>
          </p:cNvSpPr>
          <p:nvPr>
            <p:ph type="title"/>
          </p:nvPr>
        </p:nvSpPr>
        <p:spPr/>
        <p:txBody>
          <a:bodyPr/>
          <a:lstStyle/>
          <a:p>
            <a:r>
              <a:rPr lang="en-US" sz="2800"/>
              <a:t>🙂👍</a:t>
            </a:r>
          </a:p>
        </p:txBody>
      </p:sp>
    </p:spTree>
    <p:extLst>
      <p:ext uri="{BB962C8B-B14F-4D97-AF65-F5344CB8AC3E}">
        <p14:creationId xmlns:p14="http://schemas.microsoft.com/office/powerpoint/2010/main" val="6552930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AE3CD-BC6A-45EB-B674-3AFCCAEDA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45CD2-4B6C-955F-1FAE-DF1B1E0C86D2}"/>
              </a:ext>
            </a:extLst>
          </p:cNvPr>
          <p:cNvSpPr>
            <a:spLocks noGrp="1"/>
          </p:cNvSpPr>
          <p:nvPr>
            <p:ph type="title"/>
          </p:nvPr>
        </p:nvSpPr>
        <p:spPr/>
        <p:txBody>
          <a:bodyPr/>
          <a:lstStyle/>
          <a:p>
            <a:r>
              <a:rPr lang="en-US" sz="8800"/>
              <a:t>tree</a:t>
            </a:r>
          </a:p>
        </p:txBody>
      </p:sp>
    </p:spTree>
    <p:extLst>
      <p:ext uri="{BB962C8B-B14F-4D97-AF65-F5344CB8AC3E}">
        <p14:creationId xmlns:p14="http://schemas.microsoft.com/office/powerpoint/2010/main" val="42058501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17E1-B57E-3458-8F52-222B1AAD2A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D24DCD-5747-47D5-13DE-63EBA07793C1}"/>
              </a:ext>
            </a:extLst>
          </p:cNvPr>
          <p:cNvSpPr>
            <a:spLocks noGrp="1"/>
          </p:cNvSpPr>
          <p:nvPr>
            <p:ph type="title"/>
          </p:nvPr>
        </p:nvSpPr>
        <p:spPr/>
        <p:txBody>
          <a:bodyPr/>
          <a:lstStyle/>
          <a:p>
            <a:r>
              <a:rPr lang="en-US"/>
              <a:t>kinship terminology</a:t>
            </a:r>
            <a:br>
              <a:rPr lang="en-US"/>
            </a:br>
            <a:r>
              <a:rPr lang="en-US" sz="3600"/>
              <a:t>(parent, child, etc.)</a:t>
            </a:r>
            <a:endParaRPr lang="en-US"/>
          </a:p>
        </p:txBody>
      </p:sp>
    </p:spTree>
    <p:extLst>
      <p:ext uri="{BB962C8B-B14F-4D97-AF65-F5344CB8AC3E}">
        <p14:creationId xmlns:p14="http://schemas.microsoft.com/office/powerpoint/2010/main" val="241267981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noAutofit/>
          </a:bodyPr>
          <a:lstStyle/>
          <a:p>
            <a:pPr>
              <a:tabLst>
                <a:tab pos="7253288" algn="l"/>
              </a:tabLst>
            </a:pPr>
            <a:r>
              <a:rPr lang="en-US" sz="2800"/>
              <a:t>kinship terminology is useful for describing trees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64743360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17275455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(directed) </a:t>
            </a:r>
            <a:r>
              <a:rPr lang="en-US" b="1"/>
              <a:t>tree</a:t>
            </a:r>
            <a:r>
              <a:rPr lang="en-US"/>
              <a:t> is a directed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 of any kind</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a:p>
            <a:pPr lvl="1"/>
            <a:r>
              <a:rPr lang="en-US">
                <a:solidFill>
                  <a:schemeClr val="tx1">
                    <a:lumMod val="50000"/>
                    <a:lumOff val="50000"/>
                  </a:schemeClr>
                </a:solidFill>
                <a:sym typeface="Wingdings" panose="05000000000000000000" pitchFamily="2" charset="2"/>
              </a:rPr>
              <a:t>(otherwise,</a:t>
            </a:r>
            <a:br>
              <a:rPr lang="en-US">
                <a:solidFill>
                  <a:schemeClr val="tx1">
                    <a:lumMod val="50000"/>
                    <a:lumOff val="50000"/>
                  </a:schemeClr>
                </a:solidFill>
                <a:sym typeface="Wingdings" panose="05000000000000000000" pitchFamily="2" charset="2"/>
              </a:rPr>
            </a:br>
            <a:r>
              <a:rPr lang="en-US">
                <a:solidFill>
                  <a:schemeClr val="tx1">
                    <a:lumMod val="50000"/>
                    <a:lumOff val="50000"/>
                  </a:schemeClr>
                </a:solidFill>
                <a:sym typeface="Wingdings" panose="05000000000000000000" pitchFamily="2" charset="2"/>
              </a:rPr>
              <a:t>it would be a forest)</a:t>
            </a:r>
            <a:endParaRPr lang="en-US" b="1">
              <a:solidFill>
                <a:schemeClr val="tx1">
                  <a:lumMod val="50000"/>
                  <a:lumOff val="50000"/>
                </a:schemeClr>
              </a:solidFill>
              <a:sym typeface="Wingdings" panose="05000000000000000000" pitchFamily="2" charset="2"/>
            </a:endParaRP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86019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wl Sketch Stock Photos and Images - 123RF">
            <a:extLst>
              <a:ext uri="{FF2B5EF4-FFF2-40B4-BE49-F238E27FC236}">
                <a16:creationId xmlns:a16="http://schemas.microsoft.com/office/drawing/2014/main" id="{0353D207-A867-4029-517C-3D5D81C6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76525"/>
            <a:ext cx="4286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4E2F1-5BE2-EE9E-FB6C-4769FC00C4FB}"/>
              </a:ext>
            </a:extLst>
          </p:cNvPr>
          <p:cNvSpPr txBox="1"/>
          <p:nvPr/>
        </p:nvSpPr>
        <p:spPr>
          <a:xfrm>
            <a:off x="358345" y="494262"/>
            <a:ext cx="8526011" cy="4154984"/>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Consolas"/>
                <a:ea typeface="+mn-ea"/>
                <a:cs typeface="+mn-cs"/>
              </a:rPr>
              <a:t>W E E K  1 3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3200">
              <a:solidFill>
                <a:srgbClr val="FFFFFF"/>
              </a:solidFill>
              <a:latin typeface="Consola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onsolas"/>
                <a:ea typeface="+mn-ea"/>
                <a:cs typeface="+mn-cs"/>
              </a:rPr>
              <a:t>T O D A Y</a:t>
            </a:r>
            <a:endParaRPr kumimoji="0" lang="en-US" sz="2400" b="0" i="0" u="none" strike="noStrike" kern="1200" cap="none" spc="0" normalizeH="0" baseline="0" noProof="0">
              <a:ln>
                <a:noFill/>
              </a:ln>
              <a:solidFill>
                <a:srgbClr val="FFFFFF"/>
              </a:solidFill>
              <a:effectLst/>
              <a:uLnTx/>
              <a:uFillTx/>
              <a:latin typeface="Consolas"/>
              <a:ea typeface="Segoe UI Emoji" panose="020B0502040204020203"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is Wednesday</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FFFFFF"/>
                </a:solidFill>
                <a:effectLst/>
                <a:uLnTx/>
                <a:uFillTx/>
                <a:latin typeface="Consolas"/>
                <a:ea typeface="+mn-ea"/>
                <a:cs typeface="+mn-cs"/>
              </a:rPr>
            </a:br>
            <a:r>
              <a:rPr kumimoji="0" lang="en-US" sz="3200" b="0" i="0" u="none" strike="noStrike" kern="1200" cap="none" spc="0" normalizeH="0" baseline="0" noProof="0">
                <a:ln>
                  <a:noFill/>
                </a:ln>
                <a:solidFill>
                  <a:srgbClr val="FFFFFF"/>
                </a:solidFill>
                <a:effectLst/>
                <a:uLnTx/>
                <a:uFillTx/>
                <a:latin typeface="Consolas"/>
                <a:ea typeface="+mn-ea"/>
                <a:cs typeface="+mn-cs"/>
              </a:rPr>
              <a:t>W A R M U P</a:t>
            </a:r>
            <a:endParaRPr kumimoji="0" lang="en-US" sz="2400" b="0" i="0" u="none" strike="noStrike" kern="1200" cap="none" spc="0" normalizeH="0" baseline="0" noProof="0">
              <a:ln>
                <a:noFill/>
              </a:ln>
              <a:solidFill>
                <a:srgbClr val="FFFFF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what is a computer program?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what is programming?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what is a data structure?</a:t>
            </a:r>
          </a:p>
        </p:txBody>
      </p:sp>
    </p:spTree>
    <p:extLst>
      <p:ext uri="{BB962C8B-B14F-4D97-AF65-F5344CB8AC3E}">
        <p14:creationId xmlns:p14="http://schemas.microsoft.com/office/powerpoint/2010/main" val="277014958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9259-DE6B-5E55-31FF-D479E2856A73}"/>
              </a:ext>
            </a:extLst>
          </p:cNvPr>
          <p:cNvSpPr>
            <a:spLocks noGrp="1"/>
          </p:cNvSpPr>
          <p:nvPr>
            <p:ph type="title"/>
          </p:nvPr>
        </p:nvSpPr>
        <p:spPr/>
        <p:txBody>
          <a:bodyPr>
            <a:normAutofit/>
          </a:bodyPr>
          <a:lstStyle/>
          <a:p>
            <a:r>
              <a:rPr lang="en-US" sz="2000" b="1"/>
              <a:t>note: </a:t>
            </a:r>
            <a:r>
              <a:rPr lang="en-US" sz="2000"/>
              <a:t>not joking</a:t>
            </a:r>
          </a:p>
        </p:txBody>
      </p:sp>
      <p:pic>
        <p:nvPicPr>
          <p:cNvPr id="1028" name="Picture 4" descr="Shapes of Graphs: Trees to Triangles (Chapter 2) - Applying Graph Theory in  Ecological Research">
            <a:extLst>
              <a:ext uri="{FF2B5EF4-FFF2-40B4-BE49-F238E27FC236}">
                <a16:creationId xmlns:a16="http://schemas.microsoft.com/office/drawing/2014/main" id="{88E0E193-9519-114F-EAE4-138F54421406}"/>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251200" y="1124537"/>
            <a:ext cx="2641600" cy="2020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6723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68531-8110-4FCB-8847-537EAE0F1FD4}"/>
              </a:ext>
            </a:extLst>
          </p:cNvPr>
          <p:cNvSpPr>
            <a:spLocks noGrp="1"/>
          </p:cNvSpPr>
          <p:nvPr>
            <p:ph type="title"/>
          </p:nvPr>
        </p:nvSpPr>
        <p:spPr/>
        <p:txBody>
          <a:bodyPr/>
          <a:lstStyle/>
          <a:p>
            <a:r>
              <a:rPr lang="en-US"/>
              <a:t>Monday Funday</a:t>
            </a:r>
          </a:p>
        </p:txBody>
      </p:sp>
    </p:spTree>
    <p:extLst>
      <p:ext uri="{BB962C8B-B14F-4D97-AF65-F5344CB8AC3E}">
        <p14:creationId xmlns:p14="http://schemas.microsoft.com/office/powerpoint/2010/main" val="222767063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exactly 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465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b="1"/>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3232368"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4139000"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289746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413900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808816"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377223"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spTree>
    <p:extLst>
      <p:ext uri="{BB962C8B-B14F-4D97-AF65-F5344CB8AC3E}">
        <p14:creationId xmlns:p14="http://schemas.microsoft.com/office/powerpoint/2010/main" val="389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5</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30931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865841" y="241184"/>
            <a:ext cx="703629"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5</a:t>
            </a:r>
          </a:p>
        </p:txBody>
      </p:sp>
    </p:spTree>
    <p:extLst>
      <p:ext uri="{BB962C8B-B14F-4D97-AF65-F5344CB8AC3E}">
        <p14:creationId xmlns:p14="http://schemas.microsoft.com/office/powerpoint/2010/main" val="9946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BBFE6C7-7644-62D0-8798-67230659E34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77F3EF-E83B-0A9F-A791-F1D255EDBEDD}"/>
              </a:ext>
            </a:extLst>
          </p:cNvPr>
          <p:cNvSpPr txBox="1"/>
          <p:nvPr/>
        </p:nvSpPr>
        <p:spPr>
          <a:xfrm>
            <a:off x="368977" y="217260"/>
            <a:ext cx="6042455" cy="4708981"/>
          </a:xfrm>
          <a:prstGeom prst="rect">
            <a:avLst/>
          </a:prstGeom>
          <a:solidFill>
            <a:schemeClr val="bg1"/>
          </a:solid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Week13b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TODAY</a:t>
            </a:r>
            <a:endParaRPr kumimoji="0" lang="en-US" b="1"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final exam logistics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Fun Kahoot Wednesday Final Review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also doughnuts</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WARMUP</a:t>
            </a:r>
            <a:endParaRPr kumimoji="0" lang="en-US"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a computer?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a computer program?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programming?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Arial" panose="020B0604020202020204" pitchFamily="34" charset="0"/>
                <a:cs typeface="Arial" panose="020B0604020202020204" pitchFamily="34" charset="0"/>
              </a:rPr>
              <a:t>what is data?</a:t>
            </a:r>
            <a:endPar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a data structure?</a:t>
            </a:r>
          </a:p>
        </p:txBody>
      </p:sp>
      <p:pic>
        <p:nvPicPr>
          <p:cNvPr id="2" name="Picture 4">
            <a:extLst>
              <a:ext uri="{FF2B5EF4-FFF2-40B4-BE49-F238E27FC236}">
                <a16:creationId xmlns:a16="http://schemas.microsoft.com/office/drawing/2014/main" id="{E7BF79C4-B35F-92FB-EC2C-3630DE07B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07" y="2306706"/>
            <a:ext cx="3048828" cy="3048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ABBE4A-9A83-6372-DD7F-A279B3EC3265}"/>
              </a:ext>
            </a:extLst>
          </p:cNvPr>
          <p:cNvSpPr txBox="1"/>
          <p:nvPr/>
        </p:nvSpPr>
        <p:spPr>
          <a:xfrm>
            <a:off x="6965244" y="-89085"/>
            <a:ext cx="1140178" cy="18620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n-cs"/>
              </a:rPr>
              <a:t>🌞</a:t>
            </a:r>
          </a:p>
        </p:txBody>
      </p:sp>
      <p:sp>
        <p:nvSpPr>
          <p:cNvPr id="3" name="TextBox 2">
            <a:extLst>
              <a:ext uri="{FF2B5EF4-FFF2-40B4-BE49-F238E27FC236}">
                <a16:creationId xmlns:a16="http://schemas.microsoft.com/office/drawing/2014/main" id="{A5059383-857B-C0E6-46D8-65093292EA65}"/>
              </a:ext>
            </a:extLst>
          </p:cNvPr>
          <p:cNvSpPr txBox="1"/>
          <p:nvPr/>
        </p:nvSpPr>
        <p:spPr>
          <a:xfrm>
            <a:off x="2981510" y="4626106"/>
            <a:ext cx="5717494" cy="338554"/>
          </a:xfrm>
          <a:prstGeom prst="rect">
            <a:avLst/>
          </a:prstGeom>
          <a:noFill/>
        </p:spPr>
        <p:txBody>
          <a:bodyPr wrap="square">
            <a:spAutoFit/>
          </a:bodyPr>
          <a:lstStyle/>
          <a:p>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p:txBody>
      </p:sp>
    </p:spTree>
    <p:extLst>
      <p:ext uri="{BB962C8B-B14F-4D97-AF65-F5344CB8AC3E}">
        <p14:creationId xmlns:p14="http://schemas.microsoft.com/office/powerpoint/2010/main" val="377875862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907A-E214-C6AF-C39E-85749ADCDC88}"/>
              </a:ext>
            </a:extLst>
          </p:cNvPr>
          <p:cNvSpPr>
            <a:spLocks noGrp="1"/>
          </p:cNvSpPr>
          <p:nvPr>
            <p:ph type="title" idx="4294967295"/>
          </p:nvPr>
        </p:nvSpPr>
        <p:spPr>
          <a:xfrm>
            <a:off x="628650" y="241300"/>
            <a:ext cx="7886700" cy="993775"/>
          </a:xfrm>
          <a:solidFill>
            <a:schemeClr val="bg1"/>
          </a:solidFill>
          <a:ln>
            <a:noFill/>
          </a:ln>
        </p:spPr>
        <p:txBody>
          <a:bodyPr/>
          <a:lstStyle/>
          <a:p>
            <a:r>
              <a:rPr lang="en-US"/>
              <a:t>20</a:t>
            </a:r>
          </a:p>
        </p:txBody>
      </p:sp>
      <p:sp>
        <p:nvSpPr>
          <p:cNvPr id="3" name="Oval 2">
            <a:extLst>
              <a:ext uri="{FF2B5EF4-FFF2-40B4-BE49-F238E27FC236}">
                <a16:creationId xmlns:a16="http://schemas.microsoft.com/office/drawing/2014/main" id="{72F2E637-B609-E8D1-A843-E94F694F76FD}"/>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20</a:t>
            </a:r>
          </a:p>
        </p:txBody>
      </p:sp>
    </p:spTree>
    <p:extLst>
      <p:ext uri="{BB962C8B-B14F-4D97-AF65-F5344CB8AC3E}">
        <p14:creationId xmlns:p14="http://schemas.microsoft.com/office/powerpoint/2010/main" val="351765014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112169"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257829"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a:t>
            </a:r>
          </a:p>
        </p:txBody>
      </p:sp>
      <p:sp>
        <p:nvSpPr>
          <p:cNvPr id="15" name="Title 5">
            <a:extLst>
              <a:ext uri="{FF2B5EF4-FFF2-40B4-BE49-F238E27FC236}">
                <a16:creationId xmlns:a16="http://schemas.microsoft.com/office/drawing/2014/main" id="{045B3C87-E549-2742-F83C-3B79E252EA8F}"/>
              </a:ext>
            </a:extLst>
          </p:cNvPr>
          <p:cNvSpPr txBox="1">
            <a:spLocks/>
          </p:cNvSpPr>
          <p:nvPr/>
        </p:nvSpPr>
        <p:spPr>
          <a:xfrm>
            <a:off x="4237092" y="241184"/>
            <a:ext cx="268605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(false ||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cxnSp>
        <p:nvCxnSpPr>
          <p:cNvPr id="35" name="Straight Arrow Connector 34">
            <a:extLst>
              <a:ext uri="{FF2B5EF4-FFF2-40B4-BE49-F238E27FC236}">
                <a16:creationId xmlns:a16="http://schemas.microsoft.com/office/drawing/2014/main" id="{85D4E3AD-EC69-54FD-9CB5-93BBABA00CDE}"/>
              </a:ext>
            </a:extLst>
          </p:cNvPr>
          <p:cNvCxnSpPr>
            <a:cxnSpLocks/>
            <a:stCxn id="27" idx="3"/>
            <a:endCxn id="39" idx="0"/>
          </p:cNvCxnSpPr>
          <p:nvPr/>
        </p:nvCxnSpPr>
        <p:spPr>
          <a:xfrm flipH="1">
            <a:off x="4379384" y="3740867"/>
            <a:ext cx="341538"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FB58D6-0B28-12B2-9E69-8F609B92FA55}"/>
              </a:ext>
            </a:extLst>
          </p:cNvPr>
          <p:cNvCxnSpPr>
            <a:cxnSpLocks/>
            <a:stCxn id="27" idx="5"/>
            <a:endCxn id="40" idx="0"/>
          </p:cNvCxnSpPr>
          <p:nvPr/>
        </p:nvCxnSpPr>
        <p:spPr>
          <a:xfrm>
            <a:off x="5137678" y="3740867"/>
            <a:ext cx="334157"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2D6B525-542C-9BF5-F77D-00868E593BC7}"/>
              </a:ext>
            </a:extLst>
          </p:cNvPr>
          <p:cNvSpPr/>
          <p:nvPr/>
        </p:nvSpPr>
        <p:spPr>
          <a:xfrm>
            <a:off x="408469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p>
        </p:txBody>
      </p:sp>
      <p:sp>
        <p:nvSpPr>
          <p:cNvPr id="40" name="Oval 39">
            <a:extLst>
              <a:ext uri="{FF2B5EF4-FFF2-40B4-BE49-F238E27FC236}">
                <a16:creationId xmlns:a16="http://schemas.microsoft.com/office/drawing/2014/main" id="{83AB4789-4B5C-4FF2-1349-9FFF981D6D46}"/>
              </a:ext>
            </a:extLst>
          </p:cNvPr>
          <p:cNvSpPr/>
          <p:nvPr/>
        </p:nvSpPr>
        <p:spPr>
          <a:xfrm>
            <a:off x="517714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Tree>
    <p:extLst>
      <p:ext uri="{BB962C8B-B14F-4D97-AF65-F5344CB8AC3E}">
        <p14:creationId xmlns:p14="http://schemas.microsoft.com/office/powerpoint/2010/main" val="17697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15" grpId="0" animBg="1"/>
      <p:bldP spid="12" grpId="0" animBg="1"/>
      <p:bldP spid="23" grpId="0" animBg="1"/>
      <p:bldP spid="27" grpId="0" animBg="1"/>
      <p:bldP spid="21" grpId="0" animBg="1"/>
      <p:bldP spid="39" grpId="0" animBg="1"/>
      <p:bldP spid="40" grpId="0" animBg="1"/>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821280"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976284"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94072941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9065"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!true</a:t>
            </a:r>
          </a:p>
        </p:txBody>
      </p: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endParaRPr lang="en-US" sz="2700">
              <a:solidFill>
                <a:sysClr val="windowText" lastClr="000000"/>
              </a:solidFill>
              <a:latin typeface="Segoe UI Emoji"/>
            </a:endParaRP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384199830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2433"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false</a:t>
            </a:r>
          </a:p>
        </p:txBody>
      </p: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endParaRPr lang="en-US" sz="2100">
              <a:solidFill>
                <a:sysClr val="windowText" lastClr="000000"/>
              </a:solidFill>
              <a:latin typeface="Segoe UI Emoji"/>
            </a:endParaRPr>
          </a:p>
        </p:txBody>
      </p:sp>
    </p:spTree>
    <p:extLst>
      <p:ext uri="{BB962C8B-B14F-4D97-AF65-F5344CB8AC3E}">
        <p14:creationId xmlns:p14="http://schemas.microsoft.com/office/powerpoint/2010/main" val="2679155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32971588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674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algn="ctr" defTabSz="685800"/>
            <a:r>
              <a:rPr lang="en-US" sz="2400" err="1">
                <a:solidFill>
                  <a:srgbClr val="0000FF"/>
                </a:solidFill>
                <a:latin typeface="Comic Sans MS" panose="030F0702030302020204" pitchFamily="66" charset="0"/>
              </a:rPr>
              <a:t>jim</a:t>
            </a:r>
            <a:endParaRPr lang="en-US" sz="2400">
              <a:solidFill>
                <a:srgbClr val="0000FF"/>
              </a:solidFill>
              <a:latin typeface="Comic Sans MS" panose="030F0702030302020204" pitchFamily="66" charset="0"/>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0702" y="278126"/>
            <a:ext cx="3646208" cy="1200329"/>
          </a:xfrm>
          <a:prstGeom prst="rect">
            <a:avLst/>
          </a:prstGeom>
          <a:solidFill>
            <a:schemeClr val="tx1"/>
          </a:solidFill>
          <a:ln w="38100">
            <a:solidFill>
              <a:srgbClr val="FFC000"/>
            </a:solidFill>
          </a:ln>
        </p:spPr>
        <p:txBody>
          <a:bodyPr wrap="square" rtlCol="0">
            <a:spAutoFit/>
          </a:bodyPr>
          <a:lstStyle/>
          <a:p>
            <a:pPr algn="r" defTabSz="685800"/>
            <a:r>
              <a:rPr lang="en-US" sz="2400" b="1">
                <a:solidFill>
                  <a:srgbClr val="FFC000"/>
                </a:solidFill>
                <a:latin typeface="Segoe UI Emoji"/>
              </a:rPr>
              <a:t>careful:</a:t>
            </a:r>
            <a:r>
              <a:rPr lang="en-US" sz="2400">
                <a:solidFill>
                  <a:srgbClr val="FFC000"/>
                </a:solidFill>
                <a:latin typeface="Segoe UI Emoji"/>
              </a:rPr>
              <a:t> these nodes are</a:t>
            </a:r>
          </a:p>
          <a:p>
            <a:pPr algn="r" defTabSz="685800"/>
            <a:r>
              <a:rPr lang="en-US" sz="2400">
                <a:solidFill>
                  <a:srgbClr val="FFC000"/>
                </a:solidFill>
                <a:latin typeface="Segoe UI Emoji"/>
              </a:rPr>
              <a:t>the </a:t>
            </a:r>
            <a:r>
              <a:rPr lang="en-US" sz="2400" u="sng">
                <a:solidFill>
                  <a:srgbClr val="FFC000"/>
                </a:solidFill>
                <a:latin typeface="Segoe UI Emoji"/>
              </a:rPr>
              <a:t>children</a:t>
            </a:r>
            <a:r>
              <a:rPr lang="en-US" sz="2400">
                <a:solidFill>
                  <a:srgbClr val="FFC000"/>
                </a:solidFill>
                <a:latin typeface="Segoe UI Emoji"/>
              </a:rPr>
              <a:t> of</a:t>
            </a:r>
          </a:p>
          <a:p>
            <a:pPr algn="r" defTabSz="685800"/>
            <a:r>
              <a:rPr lang="en-US" sz="1200">
                <a:solidFill>
                  <a:srgbClr val="FFC000"/>
                </a:solidFill>
                <a:latin typeface="Segoe UI Emoji"/>
              </a:rPr>
              <a:t>the node with value</a:t>
            </a:r>
            <a:r>
              <a:rPr lang="en-US" sz="2400">
                <a:solidFill>
                  <a:srgbClr val="FFC000"/>
                </a:solidFill>
                <a:latin typeface="Segoe UI Emoji"/>
              </a:rPr>
              <a:t> </a:t>
            </a:r>
            <a:r>
              <a:rPr lang="en-US" sz="2400" err="1">
                <a:solidFill>
                  <a:srgbClr val="FFC000"/>
                </a:solidFill>
                <a:latin typeface="Comic Sans MS" panose="030F0702030302020204" pitchFamily="66" charset="0"/>
              </a:rPr>
              <a:t>jim</a:t>
            </a:r>
            <a:endParaRPr lang="en-US" sz="2400" u="sng">
              <a:solidFill>
                <a:srgbClr val="FFC000"/>
              </a:solidFill>
              <a:latin typeface="Comic Sans MS" panose="030F0702030302020204" pitchFamily="66" charset="0"/>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egoe UI Emoji"/>
            </a:endParaRPr>
          </a:p>
        </p:txBody>
      </p:sp>
    </p:spTree>
    <p:extLst>
      <p:ext uri="{BB962C8B-B14F-4D97-AF65-F5344CB8AC3E}">
        <p14:creationId xmlns:p14="http://schemas.microsoft.com/office/powerpoint/2010/main" val="2233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animBg="1"/>
      <p:bldP spid="11"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5CEB-DCCA-4DF8-07B3-3FD7576AC80B}"/>
              </a:ext>
            </a:extLst>
          </p:cNvPr>
          <p:cNvSpPr>
            <a:spLocks noGrp="1"/>
          </p:cNvSpPr>
          <p:nvPr>
            <p:ph type="title"/>
          </p:nvPr>
        </p:nvSpPr>
        <p:spPr/>
        <p:txBody>
          <a:bodyPr/>
          <a:lstStyle/>
          <a:p>
            <a:r>
              <a:rPr lang="en-US" sz="3200" b="1"/>
              <a:t>note:</a:t>
            </a:r>
            <a:br>
              <a:rPr lang="en-US" sz="3200" b="1"/>
            </a:br>
            <a:r>
              <a:rPr lang="en-US" sz="3200"/>
              <a:t>family trees considered deeply confusing;</a:t>
            </a:r>
            <a:br>
              <a:rPr lang="en-US" sz="3200"/>
            </a:br>
            <a:r>
              <a:rPr lang="en-US" sz="3200"/>
              <a:t>let us never talk of them again</a:t>
            </a:r>
            <a:br>
              <a:rPr lang="en-US" sz="3200"/>
            </a:br>
            <a:r>
              <a:rPr lang="en-US" sz="3200"/>
              <a:t>🙅</a:t>
            </a:r>
          </a:p>
        </p:txBody>
      </p:sp>
    </p:spTree>
    <p:extLst>
      <p:ext uri="{BB962C8B-B14F-4D97-AF65-F5344CB8AC3E}">
        <p14:creationId xmlns:p14="http://schemas.microsoft.com/office/powerpoint/2010/main" val="17635474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Size Free | JAM Software">
            <a:extLst>
              <a:ext uri="{FF2B5EF4-FFF2-40B4-BE49-F238E27FC236}">
                <a16:creationId xmlns:a16="http://schemas.microsoft.com/office/drawing/2014/main" id="{7AAC5DE8-8100-B968-B7F1-5985266B2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5255B-79C3-4AEB-5E7E-8EDF0F4ED741}"/>
              </a:ext>
            </a:extLst>
          </p:cNvPr>
          <p:cNvSpPr txBox="1"/>
          <p:nvPr/>
        </p:nvSpPr>
        <p:spPr>
          <a:xfrm>
            <a:off x="5514975" y="4515364"/>
            <a:ext cx="3353990" cy="507831"/>
          </a:xfrm>
          <a:prstGeom prst="rect">
            <a:avLst/>
          </a:prstGeom>
          <a:solidFill>
            <a:schemeClr val="accent3">
              <a:lumMod val="20000"/>
              <a:lumOff val="80000"/>
            </a:schemeClr>
          </a:solidFill>
          <a:ln>
            <a:solidFill>
              <a:schemeClr val="tx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File System  (</a:t>
            </a:r>
            <a:r>
              <a:rPr lang="en-US" sz="1350" err="1">
                <a:solidFill>
                  <a:prstClr val="black"/>
                </a:solidFill>
                <a:latin typeface="Times New Roman" panose="02020603050405020304" pitchFamily="18" charset="0"/>
                <a:cs typeface="Times New Roman" panose="02020603050405020304" pitchFamily="18" charset="0"/>
              </a:rPr>
              <a:t>TreeSize</a:t>
            </a:r>
            <a:r>
              <a:rPr lang="en-US" sz="1350">
                <a:solidFill>
                  <a:prstClr val="black"/>
                </a:solidFill>
                <a:latin typeface="Times New Roman" panose="02020603050405020304" pitchFamily="18" charset="0"/>
                <a:cs typeface="Times New Roman" panose="02020603050405020304" pitchFamily="18" charset="0"/>
              </a:rPr>
              <a:t> Free)</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https://www.jam-software.com/treesize_free</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48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FA806-3696-C785-437A-468DE1B203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49A324-04F9-E6D1-E960-4E8C3802FB6C}"/>
              </a:ext>
            </a:extLst>
          </p:cNvPr>
          <p:cNvSpPr>
            <a:spLocks noGrp="1"/>
          </p:cNvSpPr>
          <p:nvPr>
            <p:ph type="title"/>
          </p:nvPr>
        </p:nvSpPr>
        <p:spPr>
          <a:xfrm>
            <a:off x="457200" y="2143125"/>
            <a:ext cx="8229600" cy="857250"/>
          </a:xfrm>
        </p:spPr>
        <p:txBody>
          <a:bodyPr/>
          <a:lstStyle/>
          <a:p>
            <a:r>
              <a:rPr lang="en-US" sz="7200"/>
              <a:t>final exam logistics</a:t>
            </a:r>
          </a:p>
        </p:txBody>
      </p:sp>
    </p:spTree>
    <p:extLst>
      <p:ext uri="{BB962C8B-B14F-4D97-AF65-F5344CB8AC3E}">
        <p14:creationId xmlns:p14="http://schemas.microsoft.com/office/powerpoint/2010/main" val="81798373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erarchy">
            <a:extLst>
              <a:ext uri="{FF2B5EF4-FFF2-40B4-BE49-F238E27FC236}">
                <a16:creationId xmlns:a16="http://schemas.microsoft.com/office/drawing/2014/main" id="{2DDC7A0E-D056-BBDA-0240-E006331A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56"/>
            <a:ext cx="9144000" cy="5307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55E72-8B87-ED15-D5C4-230A361D7C41}"/>
              </a:ext>
            </a:extLst>
          </p:cNvPr>
          <p:cNvSpPr txBox="1"/>
          <p:nvPr/>
        </p:nvSpPr>
        <p:spPr>
          <a:xfrm>
            <a:off x="5067300" y="4515364"/>
            <a:ext cx="3801665" cy="507831"/>
          </a:xfrm>
          <a:prstGeom prst="rect">
            <a:avLst/>
          </a:prstGeom>
          <a:solidFill>
            <a:schemeClr val="accent3">
              <a:lumMod val="20000"/>
              <a:lumOff val="80000"/>
            </a:schemeClr>
          </a:solidFill>
          <a:ln>
            <a:solidFill>
              <a:schemeClr val="tx1"/>
            </a:solidFill>
          </a:ln>
        </p:spPr>
        <p:txBody>
          <a:bodyPr wrap="square">
            <a:spAutoFit/>
          </a:bodyPr>
          <a:lstStyle/>
          <a:p>
            <a:pPr algn="r" defTabSz="685800">
              <a:tabLst>
                <a:tab pos="1828800" algn="l"/>
              </a:tabLst>
            </a:pPr>
            <a:r>
              <a:rPr lang="en-US" sz="1350">
                <a:solidFill>
                  <a:prstClr val="black"/>
                </a:solidFill>
                <a:latin typeface="Times New Roman" panose="02020603050405020304" pitchFamily="18" charset="0"/>
                <a:cs typeface="Times New Roman" panose="02020603050405020304" pitchFamily="18" charset="0"/>
              </a:rPr>
              <a:t>Transformation Hierarchy (Blender)</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https://15466.courses.cs.cmu.edu/lesson/hierarchy</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317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4A6A74-BB9C-8EA5-D503-453DD7DC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6" y="385763"/>
            <a:ext cx="4764881" cy="4371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0F486C-3A51-5D3D-B26B-649095416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29" y="1189435"/>
            <a:ext cx="3378994" cy="2764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FF9E90-5C8E-480B-AA26-A0D5BBDC990F}"/>
              </a:ext>
            </a:extLst>
          </p:cNvPr>
          <p:cNvSpPr txBox="1"/>
          <p:nvPr/>
        </p:nvSpPr>
        <p:spPr>
          <a:xfrm>
            <a:off x="2887265" y="4307614"/>
            <a:ext cx="5981700" cy="715581"/>
          </a:xfrm>
          <a:prstGeom prst="rect">
            <a:avLst/>
          </a:prstGeom>
          <a:solidFill>
            <a:schemeClr val="accent3">
              <a:lumMod val="20000"/>
              <a:lumOff val="80000"/>
            </a:schemeClr>
          </a:solidFill>
          <a:ln>
            <a:solidFill>
              <a:schemeClr val="tx1"/>
            </a:solidFill>
          </a:ln>
        </p:spPr>
        <p:txBody>
          <a:bodyPr wrap="square">
            <a:spAutoFit/>
          </a:bodyPr>
          <a:lstStyle/>
          <a:p>
            <a:pPr algn="r" defTabSz="685800"/>
            <a:r>
              <a:rPr lang="en-US" sz="1350">
                <a:solidFill>
                  <a:prstClr val="black"/>
                </a:solidFill>
                <a:latin typeface="Times New Roman" panose="02020603050405020304" pitchFamily="18" charset="0"/>
              </a:rPr>
              <a:t>Rapidly Exploring Random Trees (RRTs)</a:t>
            </a:r>
            <a:endParaRPr lang="en-US" sz="1350">
              <a:solidFill>
                <a:prstClr val="black"/>
              </a:solidFill>
              <a:latin typeface="Times New Roman" panose="02020603050405020304" pitchFamily="18" charset="0"/>
              <a:hlinkClick r:id="rId4">
                <a:extLst>
                  <a:ext uri="{A12FA001-AC4F-418D-AE19-62706E023703}">
                    <ahyp:hlinkClr xmlns:ahyp="http://schemas.microsoft.com/office/drawing/2018/hyperlinkcolor" val="tx"/>
                  </a:ext>
                </a:extLst>
              </a:hlinkClick>
            </a:endParaRPr>
          </a:p>
          <a:p>
            <a:pPr algn="r" defTabSz="685800"/>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Randomized </a:t>
            </a:r>
            <a:r>
              <a:rPr lang="en-US" sz="1350" err="1">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Kinodynamic</a:t>
            </a:r>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 Planning </a:t>
            </a:r>
            <a:r>
              <a:rPr lang="en-US" sz="1350">
                <a:solidFill>
                  <a:srgbClr val="000000"/>
                </a:solidFill>
                <a:latin typeface="Times New Roman" panose="02020603050405020304" pitchFamily="18" charset="0"/>
              </a:rPr>
              <a:t>by Steven M. LaValle and James J. Kuffner, Jr., International Journal of Robotics Research, 20(5):378--400, May 2001</a:t>
            </a:r>
            <a:endParaRPr lang="en-US" sz="1350">
              <a:solidFill>
                <a:prstClr val="white"/>
              </a:solidFill>
              <a:latin typeface="Segoe UI Emoji"/>
            </a:endParaRPr>
          </a:p>
        </p:txBody>
      </p:sp>
    </p:spTree>
    <p:extLst>
      <p:ext uri="{BB962C8B-B14F-4D97-AF65-F5344CB8AC3E}">
        <p14:creationId xmlns:p14="http://schemas.microsoft.com/office/powerpoint/2010/main" val="313264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3537C-AECF-4A44-881A-35E475577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12A0B-8118-A0FD-CE3D-833BB61AC3BE}"/>
              </a:ext>
            </a:extLst>
          </p:cNvPr>
          <p:cNvSpPr>
            <a:spLocks noGrp="1"/>
          </p:cNvSpPr>
          <p:nvPr>
            <p:ph type="title"/>
          </p:nvPr>
        </p:nvSpPr>
        <p:spPr/>
        <p:txBody>
          <a:bodyPr/>
          <a:lstStyle/>
          <a:p>
            <a:r>
              <a:rPr lang="en-US"/>
              <a:t>Hierplane (Mark)</a:t>
            </a:r>
          </a:p>
        </p:txBody>
      </p:sp>
    </p:spTree>
    <p:extLst>
      <p:ext uri="{BB962C8B-B14F-4D97-AF65-F5344CB8AC3E}">
        <p14:creationId xmlns:p14="http://schemas.microsoft.com/office/powerpoint/2010/main" val="29438451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775B-778A-B29E-5B09-384A150A7EBA}"/>
              </a:ext>
            </a:extLst>
          </p:cNvPr>
          <p:cNvSpPr>
            <a:spLocks noGrp="1"/>
          </p:cNvSpPr>
          <p:nvPr>
            <p:ph type="title"/>
          </p:nvPr>
        </p:nvSpPr>
        <p:spPr/>
        <p:txBody>
          <a:bodyPr/>
          <a:lstStyle/>
          <a:p>
            <a:r>
              <a:rPr lang="en-US"/>
              <a:t>[homework preview]</a:t>
            </a:r>
          </a:p>
        </p:txBody>
      </p:sp>
    </p:spTree>
    <p:extLst>
      <p:ext uri="{BB962C8B-B14F-4D97-AF65-F5344CB8AC3E}">
        <p14:creationId xmlns:p14="http://schemas.microsoft.com/office/powerpoint/2010/main" val="663242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8C30D-B76C-B0A4-F37D-BA42B5841E13}"/>
              </a:ext>
            </a:extLst>
          </p:cNvPr>
          <p:cNvSpPr>
            <a:spLocks noGrp="1"/>
          </p:cNvSpPr>
          <p:nvPr>
            <p:ph type="title"/>
          </p:nvPr>
        </p:nvSpPr>
        <p:spPr/>
        <p:txBody>
          <a:bodyPr/>
          <a:lstStyle/>
          <a:p>
            <a:r>
              <a:rPr lang="en-US"/>
              <a:t>different ways to implement trees</a:t>
            </a:r>
          </a:p>
        </p:txBody>
      </p:sp>
    </p:spTree>
    <p:extLst>
      <p:ext uri="{BB962C8B-B14F-4D97-AF65-F5344CB8AC3E}">
        <p14:creationId xmlns:p14="http://schemas.microsoft.com/office/powerpoint/2010/main" val="274841488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EAD59-E454-058F-1656-6062D8DA0FF9}"/>
              </a:ext>
            </a:extLst>
          </p:cNvPr>
          <p:cNvSpPr>
            <a:spLocks noGrp="1"/>
          </p:cNvSpPr>
          <p:nvPr>
            <p:ph type="title"/>
          </p:nvPr>
        </p:nvSpPr>
        <p:spPr/>
        <p:txBody>
          <a:bodyPr/>
          <a:lstStyle/>
          <a:p>
            <a:pPr algn="l"/>
            <a:r>
              <a:rPr lang="en-US"/>
              <a:t>ArrayList&lt;Node&gt; children;</a:t>
            </a:r>
            <a:br>
              <a:rPr lang="en-US"/>
            </a:br>
            <a:br>
              <a:rPr lang="en-US"/>
            </a:br>
            <a:r>
              <a:rPr lang="en-US"/>
              <a:t>Node leftChild;</a:t>
            </a:r>
            <a:br>
              <a:rPr lang="en-US"/>
            </a:br>
            <a:r>
              <a:rPr lang="en-US"/>
              <a:t>Node rightChild;</a:t>
            </a:r>
            <a:br>
              <a:rPr lang="en-US"/>
            </a:br>
            <a:br>
              <a:rPr lang="en-US"/>
            </a:br>
            <a:r>
              <a:rPr lang="en-US"/>
              <a:t>Node[] children;</a:t>
            </a:r>
          </a:p>
        </p:txBody>
      </p:sp>
    </p:spTree>
    <p:extLst>
      <p:ext uri="{BB962C8B-B14F-4D97-AF65-F5344CB8AC3E}">
        <p14:creationId xmlns:p14="http://schemas.microsoft.com/office/powerpoint/2010/main" val="411970388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3A833-7325-577A-F379-B54BA18136D0}"/>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3548BBAD-CDC1-45D5-9869-C5EA20210E6E}"/>
              </a:ext>
            </a:extLst>
          </p:cNvPr>
          <p:cNvPicPr>
            <a:picLocks noChangeAspect="1"/>
          </p:cNvPicPr>
          <p:nvPr/>
        </p:nvPicPr>
        <p:blipFill rotWithShape="1">
          <a:blip r:embed="rId3">
            <a:biLevel thresh="50000"/>
            <a:alphaModFix amt="5000"/>
          </a:blip>
          <a:srcRect l="30110" t="15667" r="32841" b="28067"/>
          <a:stretch/>
        </p:blipFill>
        <p:spPr>
          <a:xfrm>
            <a:off x="6686544" y="-120724"/>
            <a:ext cx="2329119" cy="2894013"/>
          </a:xfrm>
          <a:prstGeom prst="rect">
            <a:avLst/>
          </a:prstGeom>
        </p:spPr>
      </p:pic>
      <p:pic>
        <p:nvPicPr>
          <p:cNvPr id="21" name="Picture 20">
            <a:extLst>
              <a:ext uri="{FF2B5EF4-FFF2-40B4-BE49-F238E27FC236}">
                <a16:creationId xmlns:a16="http://schemas.microsoft.com/office/drawing/2014/main" id="{066D9D01-8D3B-77AE-19F0-F6CEEF78BF5A}"/>
              </a:ext>
            </a:extLst>
          </p:cNvPr>
          <p:cNvPicPr>
            <a:picLocks noChangeAspect="1"/>
          </p:cNvPicPr>
          <p:nvPr/>
        </p:nvPicPr>
        <p:blipFill rotWithShape="1">
          <a:blip r:embed="rId3">
            <a:alphaModFix amt="50000"/>
          </a:blip>
          <a:srcRect l="33543" t="15667" r="32034" b="28067"/>
          <a:stretch/>
        </p:blipFill>
        <p:spPr>
          <a:xfrm rot="10800000">
            <a:off x="6806669" y="2298657"/>
            <a:ext cx="2164024" cy="2894013"/>
          </a:xfrm>
          <a:prstGeom prst="rect">
            <a:avLst/>
          </a:prstGeom>
        </p:spPr>
      </p:pic>
      <p:sp>
        <p:nvSpPr>
          <p:cNvPr id="8" name="Title 7">
            <a:extLst>
              <a:ext uri="{FF2B5EF4-FFF2-40B4-BE49-F238E27FC236}">
                <a16:creationId xmlns:a16="http://schemas.microsoft.com/office/drawing/2014/main" id="{4280F3D6-1EBB-52F5-9A1C-EF9DA0066D63}"/>
              </a:ext>
            </a:extLst>
          </p:cNvPr>
          <p:cNvSpPr>
            <a:spLocks noGrp="1"/>
          </p:cNvSpPr>
          <p:nvPr>
            <p:ph type="title"/>
          </p:nvPr>
        </p:nvSpPr>
        <p:spPr>
          <a:xfrm>
            <a:off x="457200" y="254916"/>
            <a:ext cx="8229600" cy="1893924"/>
          </a:xfrm>
        </p:spPr>
        <p:txBody>
          <a:bodyPr/>
          <a:lstStyle/>
          <a:p>
            <a:r>
              <a:rPr lang="en-US" sz="8800">
                <a:solidFill>
                  <a:schemeClr val="accent4">
                    <a:lumMod val="50000"/>
                  </a:schemeClr>
                </a:solidFill>
              </a:rPr>
              <a:t>Week09b</a:t>
            </a:r>
          </a:p>
        </p:txBody>
      </p:sp>
      <p:sp>
        <p:nvSpPr>
          <p:cNvPr id="6" name="Content Placeholder 5">
            <a:extLst>
              <a:ext uri="{FF2B5EF4-FFF2-40B4-BE49-F238E27FC236}">
                <a16:creationId xmlns:a16="http://schemas.microsoft.com/office/drawing/2014/main" id="{447C8738-729E-8DB3-A92F-FAC7CFA806EA}"/>
              </a:ext>
            </a:extLst>
          </p:cNvPr>
          <p:cNvSpPr>
            <a:spLocks noGrp="1"/>
          </p:cNvSpPr>
          <p:nvPr>
            <p:ph sz="quarter" idx="10"/>
          </p:nvPr>
        </p:nvSpPr>
        <p:spPr>
          <a:xfrm>
            <a:off x="457199" y="1876289"/>
            <a:ext cx="2678337" cy="2894013"/>
          </a:xfrm>
        </p:spPr>
        <p:txBody>
          <a:bodyPr>
            <a:noAutofit/>
          </a:bodyPr>
          <a:lstStyle/>
          <a:p>
            <a:r>
              <a:rPr lang="en-US" sz="2400">
                <a:solidFill>
                  <a:schemeClr val="accent4">
                    <a:lumMod val="75000"/>
                  </a:schemeClr>
                </a:solidFill>
              </a:rPr>
              <a:t>for-each loop</a:t>
            </a:r>
          </a:p>
          <a:p>
            <a:r>
              <a:rPr lang="en-US" sz="2400">
                <a:solidFill>
                  <a:schemeClr val="accent4">
                    <a:lumMod val="75000"/>
                  </a:schemeClr>
                </a:solidFill>
              </a:rPr>
              <a:t>tree terminology</a:t>
            </a:r>
          </a:p>
          <a:p>
            <a:r>
              <a:rPr lang="en-US" sz="2400">
                <a:solidFill>
                  <a:schemeClr val="accent4">
                    <a:lumMod val="75000"/>
                  </a:schemeClr>
                </a:solidFill>
              </a:rPr>
              <a:t>terrific tree traversal tutorial</a:t>
            </a:r>
          </a:p>
        </p:txBody>
      </p:sp>
      <p:sp>
        <p:nvSpPr>
          <p:cNvPr id="13" name="TextBox 12">
            <a:extLst>
              <a:ext uri="{FF2B5EF4-FFF2-40B4-BE49-F238E27FC236}">
                <a16:creationId xmlns:a16="http://schemas.microsoft.com/office/drawing/2014/main" id="{3FFBBCBF-CF67-9EB1-4280-575523AB8C61}"/>
              </a:ext>
            </a:extLst>
          </p:cNvPr>
          <p:cNvSpPr txBox="1"/>
          <p:nvPr/>
        </p:nvSpPr>
        <p:spPr>
          <a:xfrm>
            <a:off x="457201" y="225235"/>
            <a:ext cx="4846320" cy="461665"/>
          </a:xfrm>
          <a:prstGeom prst="rect">
            <a:avLst/>
          </a:prstGeom>
          <a:noFill/>
        </p:spPr>
        <p:txBody>
          <a:bodyPr wrap="square" rtlCol="0">
            <a:spAutoFit/>
          </a:bodyPr>
          <a:lstStyle/>
          <a:p>
            <a:r>
              <a:rPr lang="en-US" sz="2400">
                <a:solidFill>
                  <a:schemeClr val="accent4">
                    <a:lumMod val="75000"/>
                  </a:schemeClr>
                </a:solidFill>
                <a:ea typeface="Segoe UI Emoji" panose="020B0502040204020203" pitchFamily="34" charset="0"/>
              </a:rPr>
              <a:t>✨</a:t>
            </a:r>
            <a:r>
              <a:rPr lang="en-US" sz="2400" b="1">
                <a:solidFill>
                  <a:schemeClr val="accent4">
                    <a:lumMod val="75000"/>
                  </a:schemeClr>
                </a:solidFill>
                <a:ea typeface="Segoe UI Emoji" panose="020B0502040204020203" pitchFamily="34" charset="0"/>
              </a:rPr>
              <a:t>Laptop Wednesday</a:t>
            </a:r>
            <a:r>
              <a:rPr lang="en-US" sz="2400" b="1">
                <a:solidFill>
                  <a:schemeClr val="accent4">
                    <a:lumMod val="75000"/>
                  </a:schemeClr>
                </a:solidFill>
              </a:rPr>
              <a:t>!</a:t>
            </a:r>
            <a:r>
              <a:rPr lang="en-US" sz="2400">
                <a:solidFill>
                  <a:schemeClr val="accent4">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DC833899-3F88-C310-25F6-873CF8E55CF7}"/>
              </a:ext>
            </a:extLst>
          </p:cNvPr>
          <p:cNvSpPr txBox="1"/>
          <p:nvPr/>
        </p:nvSpPr>
        <p:spPr>
          <a:xfrm>
            <a:off x="457200" y="3704810"/>
            <a:ext cx="2944367" cy="129266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b="1">
                <a:solidFill>
                  <a:schemeClr val="accent4">
                    <a:lumMod val="50000"/>
                  </a:schemeClr>
                </a:solidFill>
                <a:cs typeface="Consolas" panose="020B0609020204030204" pitchFamily="49" charset="0"/>
              </a:rPr>
              <a:t>WARMUP</a:t>
            </a:r>
            <a:endParaRPr lang="en-US" b="1">
              <a:solidFill>
                <a:schemeClr val="accent4">
                  <a:lumMod val="50000"/>
                </a:schemeClr>
              </a:solidFill>
              <a:cs typeface="Consolas" panose="020B0609020204030204" pitchFamily="49" charset="0"/>
            </a:endParaRP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depth</a:t>
            </a:r>
            <a:r>
              <a:rPr lang="en-US">
                <a:solidFill>
                  <a:schemeClr val="accent4">
                    <a:lumMod val="50000"/>
                  </a:schemeClr>
                </a:solidFill>
                <a:sym typeface="Wingdings" pitchFamily="2" charset="2"/>
              </a:rPr>
              <a:t> mean?</a:t>
            </a: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breadth</a:t>
            </a:r>
            <a:r>
              <a:rPr lang="en-US">
                <a:solidFill>
                  <a:schemeClr val="accent4">
                    <a:lumMod val="50000"/>
                  </a:schemeClr>
                </a:solidFill>
                <a:sym typeface="Wingdings" pitchFamily="2" charset="2"/>
              </a:rPr>
              <a:t> mean?</a:t>
            </a: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first</a:t>
            </a:r>
            <a:r>
              <a:rPr lang="en-US">
                <a:solidFill>
                  <a:schemeClr val="accent4">
                    <a:lumMod val="50000"/>
                  </a:schemeClr>
                </a:solidFill>
                <a:sym typeface="Wingdings" pitchFamily="2" charset="2"/>
              </a:rPr>
              <a:t> mean?</a:t>
            </a:r>
          </a:p>
        </p:txBody>
      </p:sp>
      <p:sp>
        <p:nvSpPr>
          <p:cNvPr id="2" name="TextBox 1">
            <a:extLst>
              <a:ext uri="{FF2B5EF4-FFF2-40B4-BE49-F238E27FC236}">
                <a16:creationId xmlns:a16="http://schemas.microsoft.com/office/drawing/2014/main" id="{D982132B-5FD5-DCB2-8C0A-551EB71E90D2}"/>
              </a:ext>
            </a:extLst>
          </p:cNvPr>
          <p:cNvSpPr txBox="1"/>
          <p:nvPr/>
        </p:nvSpPr>
        <p:spPr>
          <a:xfrm rot="10800000">
            <a:off x="6919871" y="3096842"/>
            <a:ext cx="2095792" cy="1754326"/>
          </a:xfrm>
          <a:prstGeom prst="rect">
            <a:avLst/>
          </a:prstGeom>
          <a:noFill/>
        </p:spPr>
        <p:txBody>
          <a:bodyPr wrap="square" rtlCol="0">
            <a:spAutoFit/>
          </a:bodyPr>
          <a:lstStyle/>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p:txBody>
      </p:sp>
      <p:pic>
        <p:nvPicPr>
          <p:cNvPr id="11" name="Picture 10">
            <a:extLst>
              <a:ext uri="{FF2B5EF4-FFF2-40B4-BE49-F238E27FC236}">
                <a16:creationId xmlns:a16="http://schemas.microsoft.com/office/drawing/2014/main" id="{096F456D-6FD1-C61B-1EA6-A3967E3D8B47}"/>
              </a:ext>
            </a:extLst>
          </p:cNvPr>
          <p:cNvPicPr>
            <a:picLocks noChangeAspect="1"/>
          </p:cNvPicPr>
          <p:nvPr/>
        </p:nvPicPr>
        <p:blipFill>
          <a:blip r:embed="rId4"/>
          <a:stretch>
            <a:fillRect/>
          </a:stretch>
        </p:blipFill>
        <p:spPr>
          <a:xfrm>
            <a:off x="3762565" y="2591784"/>
            <a:ext cx="2833145" cy="2405688"/>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E3D1762-5DED-0976-D2EB-6450C4F2B84A}"/>
              </a:ext>
            </a:extLst>
          </p:cNvPr>
          <p:cNvSpPr txBox="1"/>
          <p:nvPr/>
        </p:nvSpPr>
        <p:spPr>
          <a:xfrm>
            <a:off x="3762565" y="1876289"/>
            <a:ext cx="2833145" cy="584775"/>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b="1">
                <a:solidFill>
                  <a:schemeClr val="accent1">
                    <a:lumMod val="50000"/>
                  </a:schemeClr>
                </a:solidFill>
                <a:cs typeface="Consolas" panose="020B0609020204030204" pitchFamily="49" charset="0"/>
              </a:rPr>
              <a:t>BONUS WARMUP</a:t>
            </a:r>
            <a:endParaRPr lang="en-US" sz="1400" b="1">
              <a:solidFill>
                <a:schemeClr val="accent1">
                  <a:lumMod val="50000"/>
                </a:schemeClr>
              </a:solidFill>
              <a:cs typeface="Consolas" panose="020B0609020204030204" pitchFamily="49" charset="0"/>
            </a:endParaRPr>
          </a:p>
          <a:p>
            <a:pPr algn="ctr"/>
            <a:r>
              <a:rPr lang="en-US" sz="1400">
                <a:solidFill>
                  <a:schemeClr val="accent1">
                    <a:lumMod val="50000"/>
                  </a:schemeClr>
                </a:solidFill>
                <a:sym typeface="Wingdings" pitchFamily="2" charset="2"/>
              </a:rPr>
              <a:t>evaluate this expression tree</a:t>
            </a:r>
          </a:p>
        </p:txBody>
      </p:sp>
    </p:spTree>
    <p:extLst>
      <p:ext uri="{BB962C8B-B14F-4D97-AF65-F5344CB8AC3E}">
        <p14:creationId xmlns:p14="http://schemas.microsoft.com/office/powerpoint/2010/main" val="4578418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B3A60-5E9A-5B94-DFD7-D0E3BBB423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C28CBA-316E-BB09-9C9A-05B896ECD387}"/>
              </a:ext>
            </a:extLst>
          </p:cNvPr>
          <p:cNvSpPr>
            <a:spLocks noGrp="1"/>
          </p:cNvSpPr>
          <p:nvPr>
            <p:ph type="title"/>
          </p:nvPr>
        </p:nvSpPr>
        <p:spPr/>
        <p:txBody>
          <a:bodyPr/>
          <a:lstStyle/>
          <a:p>
            <a:r>
              <a:rPr lang="en-US" sz="2800"/>
              <a:t>[address the election?]</a:t>
            </a:r>
          </a:p>
        </p:txBody>
      </p:sp>
    </p:spTree>
    <p:extLst>
      <p:ext uri="{BB962C8B-B14F-4D97-AF65-F5344CB8AC3E}">
        <p14:creationId xmlns:p14="http://schemas.microsoft.com/office/powerpoint/2010/main" val="41389246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C5AA-5352-6E97-EB6A-6FCF6C504B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F63A69-D840-BD25-A080-198BF5461412}"/>
              </a:ext>
            </a:extLst>
          </p:cNvPr>
          <p:cNvSpPr>
            <a:spLocks noGrp="1"/>
          </p:cNvSpPr>
          <p:nvPr>
            <p:ph type="title"/>
          </p:nvPr>
        </p:nvSpPr>
        <p:spPr/>
        <p:txBody>
          <a:bodyPr/>
          <a:lstStyle/>
          <a:p>
            <a:r>
              <a:rPr lang="en-US" sz="2800"/>
              <a:t>[record lecture]</a:t>
            </a:r>
          </a:p>
        </p:txBody>
      </p:sp>
    </p:spTree>
    <p:extLst>
      <p:ext uri="{BB962C8B-B14F-4D97-AF65-F5344CB8AC3E}">
        <p14:creationId xmlns:p14="http://schemas.microsoft.com/office/powerpoint/2010/main" val="222889909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A00C6-5859-BE7A-5DFD-B2532E44EC55}"/>
              </a:ext>
            </a:extLst>
          </p:cNvPr>
          <p:cNvSpPr>
            <a:spLocks noGrp="1"/>
          </p:cNvSpPr>
          <p:nvPr>
            <p:ph type="title"/>
          </p:nvPr>
        </p:nvSpPr>
        <p:spPr/>
        <p:txBody>
          <a:bodyPr/>
          <a:lstStyle/>
          <a:p>
            <a:r>
              <a:rPr lang="en-US" sz="8000"/>
              <a:t>☠️ for-each loop</a:t>
            </a:r>
          </a:p>
        </p:txBody>
      </p:sp>
    </p:spTree>
    <p:extLst>
      <p:ext uri="{BB962C8B-B14F-4D97-AF65-F5344CB8AC3E}">
        <p14:creationId xmlns:p14="http://schemas.microsoft.com/office/powerpoint/2010/main" val="2007439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EB95F-5554-9120-63D1-C3E56F548EA8}"/>
              </a:ext>
            </a:extLst>
          </p:cNvPr>
          <p:cNvSpPr>
            <a:spLocks noGrp="1"/>
          </p:cNvSpPr>
          <p:nvPr>
            <p:ph type="title"/>
          </p:nvPr>
        </p:nvSpPr>
        <p:spPr/>
        <p:txBody>
          <a:bodyPr/>
          <a:lstStyle/>
          <a:p>
            <a:r>
              <a:rPr lang="en-US"/>
              <a:t>final exam logistics</a:t>
            </a:r>
          </a:p>
        </p:txBody>
      </p:sp>
    </p:spTree>
    <p:extLst>
      <p:ext uri="{BB962C8B-B14F-4D97-AF65-F5344CB8AC3E}">
        <p14:creationId xmlns:p14="http://schemas.microsoft.com/office/powerpoint/2010/main" val="3872673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7CC3E-4AAD-A3DF-396E-D494916999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997B11-F6FD-3CD9-A159-80E09FA05A89}"/>
              </a:ext>
            </a:extLst>
          </p:cNvPr>
          <p:cNvSpPr>
            <a:spLocks noGrp="1"/>
          </p:cNvSpPr>
          <p:nvPr>
            <p:ph type="title"/>
          </p:nvPr>
        </p:nvSpPr>
        <p:spPr/>
        <p:txBody>
          <a:bodyPr/>
          <a:lstStyle/>
          <a:p>
            <a:r>
              <a:rPr lang="en-US"/>
              <a:t>☠️ for-each loop</a:t>
            </a:r>
          </a:p>
        </p:txBody>
      </p:sp>
    </p:spTree>
    <p:extLst>
      <p:ext uri="{BB962C8B-B14F-4D97-AF65-F5344CB8AC3E}">
        <p14:creationId xmlns:p14="http://schemas.microsoft.com/office/powerpoint/2010/main" val="25533517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CA4E2-72B1-6B32-B982-AF8A919EB0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CA1183-3F88-C0EB-E176-F60417F50C65}"/>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D298E63B-A325-5048-9BC8-6F18EF1F6DA2}"/>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7469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5B81B-C1D8-7713-17D4-D50F62E3EA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ACD11F-CA9B-B26C-7624-3660429DEA00}"/>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FE512109-6EF1-AC7E-331F-93EDDA748AAA}"/>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6C69518B-34AB-5E46-6A22-E807B5138148}"/>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29275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659F6-B692-8EA3-71D2-735A610A8D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D6F06D-35FE-47EB-3666-2787FA40E601}"/>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75F2F39-7CBB-64E7-D346-B4F5FD5B3B65}"/>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9C536E29-EBB2-BD5B-5956-4661CB65B304}"/>
              </a:ext>
            </a:extLst>
          </p:cNvPr>
          <p:cNvSpPr txBox="1"/>
          <p:nvPr/>
        </p:nvSpPr>
        <p:spPr>
          <a:xfrm>
            <a:off x="457200" y="3262204"/>
            <a:ext cx="5087073"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2" name="TextBox 1">
            <a:extLst>
              <a:ext uri="{FF2B5EF4-FFF2-40B4-BE49-F238E27FC236}">
                <a16:creationId xmlns:a16="http://schemas.microsoft.com/office/drawing/2014/main" id="{46BA81E6-0524-DECD-0D01-2E6D6644C5C2}"/>
              </a:ext>
            </a:extLst>
          </p:cNvPr>
          <p:cNvSpPr txBox="1"/>
          <p:nvPr/>
        </p:nvSpPr>
        <p:spPr>
          <a:xfrm>
            <a:off x="5544273" y="3332992"/>
            <a:ext cx="1967697" cy="1200329"/>
          </a:xfrm>
          <a:prstGeom prst="rect">
            <a:avLst/>
          </a:prstGeom>
          <a:noFill/>
        </p:spPr>
        <p:txBody>
          <a:bodyPr wrap="square" rtlCol="0">
            <a:spAutoFit/>
          </a:bodyPr>
          <a:lstStyle/>
          <a:p>
            <a:pPr algn="ctr"/>
            <a:r>
              <a:rPr lang="en-US" b="1"/>
              <a:t>forgive me </a:t>
            </a:r>
            <a:r>
              <a:rPr lang="en-US" b="1">
                <a:latin typeface="Segoe UI Emoji" panose="020B0502040204020203" pitchFamily="34" charset="0"/>
                <a:ea typeface="Segoe UI Emoji" panose="020B0502040204020203" pitchFamily="34" charset="0"/>
              </a:rPr>
              <a:t>🥲</a:t>
            </a:r>
          </a:p>
          <a:p>
            <a:pPr algn="ctr"/>
            <a:r>
              <a:rPr lang="en-US">
                <a:latin typeface="Segoe UI Emoji" panose="020B0502040204020203" pitchFamily="34" charset="0"/>
                <a:ea typeface="Segoe UI Emoji" panose="020B0502040204020203" pitchFamily="34" charset="0"/>
              </a:rPr>
              <a:t>i swear all that indexing built character</a:t>
            </a:r>
          </a:p>
        </p:txBody>
      </p:sp>
    </p:spTree>
    <p:extLst>
      <p:ext uri="{BB962C8B-B14F-4D97-AF65-F5344CB8AC3E}">
        <p14:creationId xmlns:p14="http://schemas.microsoft.com/office/powerpoint/2010/main" val="41287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 grpId="0"/>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4B28-41D6-D260-A5B7-F470FE353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79BC70-9436-E36F-1CEB-19FF118E0A0F}"/>
              </a:ext>
            </a:extLst>
          </p:cNvPr>
          <p:cNvSpPr>
            <a:spLocks noGrp="1"/>
          </p:cNvSpPr>
          <p:nvPr>
            <p:ph type="title"/>
          </p:nvPr>
        </p:nvSpPr>
        <p:spPr/>
        <p:txBody>
          <a:bodyPr/>
          <a:lstStyle/>
          <a:p>
            <a:r>
              <a:rPr lang="en-US" sz="4000"/>
              <a:t>for-each can be convenient but...</a:t>
            </a:r>
          </a:p>
        </p:txBody>
      </p:sp>
    </p:spTree>
    <p:extLst>
      <p:ext uri="{BB962C8B-B14F-4D97-AF65-F5344CB8AC3E}">
        <p14:creationId xmlns:p14="http://schemas.microsoft.com/office/powerpoint/2010/main" val="7004361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7D447-3399-20E1-8A7F-F012741196B8}"/>
              </a:ext>
            </a:extLst>
          </p:cNvPr>
          <p:cNvSpPr>
            <a:spLocks noGrp="1"/>
          </p:cNvSpPr>
          <p:nvPr>
            <p:ph type="title"/>
          </p:nvPr>
        </p:nvSpPr>
        <p:spPr/>
        <p:txBody>
          <a:bodyPr/>
          <a:lstStyle/>
          <a:p>
            <a:r>
              <a:rPr lang="en-US" sz="4000"/>
              <a:t>you never *need* a for-each loop</a:t>
            </a:r>
            <a:br>
              <a:rPr lang="en-US" sz="4000"/>
            </a:br>
            <a:r>
              <a:rPr lang="en-US" sz="2800"/>
              <a:t>(some languages don't even have one)</a:t>
            </a:r>
            <a:endParaRPr lang="en-US" sz="4000"/>
          </a:p>
        </p:txBody>
      </p:sp>
    </p:spTree>
    <p:extLst>
      <p:ext uri="{BB962C8B-B14F-4D97-AF65-F5344CB8AC3E}">
        <p14:creationId xmlns:p14="http://schemas.microsoft.com/office/powerpoint/2010/main" val="40963552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9091-883A-3884-2ADF-1D68D5342E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EBE9A7-41B4-6C8F-179E-DFC526853CAD}"/>
              </a:ext>
            </a:extLst>
          </p:cNvPr>
          <p:cNvSpPr>
            <a:spLocks noGrp="1"/>
          </p:cNvSpPr>
          <p:nvPr>
            <p:ph type="title"/>
          </p:nvPr>
        </p:nvSpPr>
        <p:spPr/>
        <p:txBody>
          <a:bodyPr/>
          <a:lstStyle/>
          <a:p>
            <a:r>
              <a:rPr lang="en-US" sz="7200"/>
              <a:t>☠️</a:t>
            </a:r>
            <a:br>
              <a:rPr lang="en-US" sz="3600"/>
            </a:br>
            <a:r>
              <a:rPr lang="en-US" sz="3600"/>
              <a:t>for-each loops can get you into trouble if you don't fully understand how references and Objects work in Java</a:t>
            </a:r>
          </a:p>
        </p:txBody>
      </p:sp>
    </p:spTree>
    <p:extLst>
      <p:ext uri="{BB962C8B-B14F-4D97-AF65-F5344CB8AC3E}">
        <p14:creationId xmlns:p14="http://schemas.microsoft.com/office/powerpoint/2010/main" val="9913104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DC74-0254-B7AB-EC5F-18BF5D3F44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D69567-4281-7DB3-55C0-6ADC6214A4D2}"/>
              </a:ext>
            </a:extLst>
          </p:cNvPr>
          <p:cNvSpPr>
            <a:spLocks noGrp="1"/>
          </p:cNvSpPr>
          <p:nvPr>
            <p:ph type="title"/>
          </p:nvPr>
        </p:nvSpPr>
        <p:spPr/>
        <p:txBody>
          <a:bodyPr>
            <a:normAutofit fontScale="90000"/>
          </a:bodyPr>
          <a:lstStyle/>
          <a:p>
            <a:r>
              <a:rPr lang="en-US" sz="4000"/>
              <a:t>☠️ for-each loop dangers</a:t>
            </a:r>
          </a:p>
        </p:txBody>
      </p:sp>
      <p:sp>
        <p:nvSpPr>
          <p:cNvPr id="4" name="Content Placeholder 3">
            <a:extLst>
              <a:ext uri="{FF2B5EF4-FFF2-40B4-BE49-F238E27FC236}">
                <a16:creationId xmlns:a16="http://schemas.microsoft.com/office/drawing/2014/main" id="{1915783C-D2C5-7113-6895-7884E94B89E2}"/>
              </a:ext>
            </a:extLst>
          </p:cNvPr>
          <p:cNvSpPr>
            <a:spLocks noGrp="1"/>
          </p:cNvSpPr>
          <p:nvPr>
            <p:ph sz="quarter" idx="10"/>
          </p:nvPr>
        </p:nvSpPr>
        <p:spPr/>
        <p:txBody>
          <a:bodyPr/>
          <a:lstStyle/>
          <a:p>
            <a:r>
              <a:rPr lang="en-US"/>
              <a:t>☠ a </a:t>
            </a:r>
            <a:r>
              <a:rPr lang="en-US" b="1"/>
              <a:t>for-each loop provides a "convenient reference"</a:t>
            </a:r>
          </a:p>
          <a:p>
            <a:pPr lvl="1"/>
            <a:r>
              <a:rPr lang="en-US" b="1"/>
              <a:t>☠ LESS powerful than a regular for loop</a:t>
            </a:r>
            <a:br>
              <a:rPr lang="en-US" b="1"/>
            </a:br>
            <a:endParaRPr lang="en-US" b="1"/>
          </a:p>
        </p:txBody>
      </p:sp>
      <p:sp>
        <p:nvSpPr>
          <p:cNvPr id="6" name="TextBox 5">
            <a:extLst>
              <a:ext uri="{FF2B5EF4-FFF2-40B4-BE49-F238E27FC236}">
                <a16:creationId xmlns:a16="http://schemas.microsoft.com/office/drawing/2014/main" id="{806CF520-CC47-3D3B-E517-A933B2A3CC5C}"/>
              </a:ext>
            </a:extLst>
          </p:cNvPr>
          <p:cNvSpPr txBox="1"/>
          <p:nvPr/>
        </p:nvSpPr>
        <p:spPr>
          <a:xfrm>
            <a:off x="457200" y="1876490"/>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    Thing</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things</a:t>
            </a:r>
            <a:r>
              <a:rPr lang="en-US" sz="1600">
                <a:solidFill>
                  <a:srgbClr val="000000"/>
                </a:solidFill>
                <a:latin typeface="Consolas"/>
                <a:ea typeface="Segoe UI Emoji" panose="020B0502040204020203" pitchFamily="34" charset="0"/>
              </a:rPr>
              <a:t>[i]; </a:t>
            </a:r>
            <a:r>
              <a:rPr lang="en-US" sz="1600" b="1">
                <a:solidFill>
                  <a:srgbClr val="007B00"/>
                </a:solidFill>
                <a:latin typeface="Consolas"/>
                <a:ea typeface="Segoe UI Emoji" panose="020B0502040204020203" pitchFamily="34" charset="0"/>
              </a:rPr>
              <a:t>// thing is a "convenient reference"</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BFBFBF"/>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C88E3935-AC81-9180-FDE7-18416FEF51FE}"/>
              </a:ext>
            </a:extLst>
          </p:cNvPr>
          <p:cNvSpPr txBox="1"/>
          <p:nvPr/>
        </p:nvSpPr>
        <p:spPr>
          <a:xfrm>
            <a:off x="457200" y="326225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things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thing is a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150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1B010-BA2D-10AD-8B4F-989EC7699A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460428-19DE-0353-8A45-3F4C83487570}"/>
              </a:ext>
            </a:extLst>
          </p:cNvPr>
          <p:cNvSpPr>
            <a:spLocks noGrp="1"/>
          </p:cNvSpPr>
          <p:nvPr>
            <p:ph type="title"/>
          </p:nvPr>
        </p:nvSpPr>
        <p:spPr/>
        <p:txBody>
          <a:bodyPr>
            <a:normAutofit fontScale="90000"/>
          </a:bodyPr>
          <a:lstStyle/>
          <a:p>
            <a:r>
              <a:rPr lang="en-US" sz="4000"/>
              <a:t>☠️ for-each loop dangers</a:t>
            </a:r>
          </a:p>
        </p:txBody>
      </p:sp>
      <p:sp>
        <p:nvSpPr>
          <p:cNvPr id="6" name="TextBox 5">
            <a:extLst>
              <a:ext uri="{FF2B5EF4-FFF2-40B4-BE49-F238E27FC236}">
                <a16:creationId xmlns:a16="http://schemas.microsoft.com/office/drawing/2014/main" id="{3DDAE9DF-3CE7-528B-DB25-A4F0CB17D66C}"/>
              </a:ext>
            </a:extLst>
          </p:cNvPr>
          <p:cNvSpPr txBox="1"/>
          <p:nvPr/>
        </p:nvSpPr>
        <p:spPr>
          <a:xfrm>
            <a:off x="457200" y="2547821"/>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    Thing</a:t>
            </a:r>
            <a:r>
              <a:rPr lang="en-US" sz="1600">
                <a:solidFill>
                  <a:srgbClr val="000000"/>
                </a:solidFill>
                <a:latin typeface="Consolas"/>
                <a:ea typeface="Segoe UI Emoji" panose="020B0502040204020203" pitchFamily="34" charset="0"/>
              </a:rPr>
              <a:t> thing = things[i]; </a:t>
            </a:r>
            <a:r>
              <a:rPr lang="en-US" sz="1600" b="1">
                <a:solidFill>
                  <a:srgbClr val="007B00"/>
                </a:solidFill>
                <a:latin typeface="Consolas"/>
                <a:ea typeface="Segoe UI Emoji" panose="020B0502040204020203" pitchFamily="34" charset="0"/>
              </a:rPr>
              <a:t>// thing is a "convenient reference"</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BFBFBF"/>
                </a:solidFill>
                <a:latin typeface="Consolas"/>
                <a:ea typeface="Segoe UI Emoji" panose="020B0502040204020203" pitchFamily="34" charset="0"/>
              </a:rPr>
              <a:t>    </a:t>
            </a:r>
            <a:r>
              <a:rPr lang="en-US" sz="1600">
                <a:solidFill>
                  <a:schemeClr val="accent1"/>
                </a:solidFill>
                <a:latin typeface="Consolas"/>
                <a:ea typeface="Segoe UI Emoji" panose="020B0502040204020203" pitchFamily="34" charset="0"/>
              </a:rPr>
              <a:t>thing = new Thing(); </a:t>
            </a:r>
            <a:r>
              <a:rPr lang="en-US" sz="1600" b="1">
                <a:solidFill>
                  <a:schemeClr val="accent1"/>
                </a:solidFill>
                <a:latin typeface="Consolas"/>
                <a:ea typeface="Segoe UI Emoji" panose="020B0502040204020203" pitchFamily="34" charset="0"/>
              </a:rPr>
              <a:t>// does NOT write to array</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8F6AD6F7-F4AB-ED35-E045-8901F75434A9}"/>
              </a:ext>
            </a:extLst>
          </p:cNvPr>
          <p:cNvSpPr txBox="1"/>
          <p:nvPr/>
        </p:nvSpPr>
        <p:spPr>
          <a:xfrm>
            <a:off x="457200" y="3944746"/>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thing : things) { </a:t>
            </a:r>
            <a:r>
              <a:rPr lang="en-US" sz="1600" b="1">
                <a:solidFill>
                  <a:srgbClr val="007B00"/>
                </a:solidFill>
                <a:latin typeface="Consolas"/>
                <a:ea typeface="Segoe UI Emoji" panose="020B0502040204020203" pitchFamily="34" charset="0"/>
              </a:rPr>
              <a:t>// thing is a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chemeClr val="accent1"/>
                </a:solidFill>
                <a:latin typeface="Consolas"/>
                <a:ea typeface="Segoe UI Emoji" panose="020B0502040204020203" pitchFamily="34" charset="0"/>
              </a:rPr>
              <a:t>thing = new Thing(); </a:t>
            </a:r>
            <a:r>
              <a:rPr lang="en-US" sz="1600" b="1">
                <a:solidFill>
                  <a:schemeClr val="accent1"/>
                </a:solidFill>
                <a:latin typeface="Consolas"/>
                <a:ea typeface="Segoe UI Emoji" panose="020B0502040204020203" pitchFamily="34" charset="0"/>
              </a:rPr>
              <a:t>// does NOT write to array</a:t>
            </a:r>
            <a:endParaRPr lang="en-US" sz="1600">
              <a:solidFill>
                <a:srgbClr val="BFBFBF"/>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8" name="TextBox 7">
            <a:extLst>
              <a:ext uri="{FF2B5EF4-FFF2-40B4-BE49-F238E27FC236}">
                <a16:creationId xmlns:a16="http://schemas.microsoft.com/office/drawing/2014/main" id="{34BE82D3-8B3A-9BC4-76EF-341F11FC5182}"/>
              </a:ext>
            </a:extLst>
          </p:cNvPr>
          <p:cNvSpPr txBox="1"/>
          <p:nvPr/>
        </p:nvSpPr>
        <p:spPr>
          <a:xfrm>
            <a:off x="457200" y="1206548"/>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chemeClr val="accent6">
                    <a:lumMod val="75000"/>
                  </a:schemeClr>
                </a:solidFill>
                <a:latin typeface="Consolas"/>
                <a:ea typeface="Segoe UI Emoji" panose="020B0502040204020203" pitchFamily="34" charset="0"/>
              </a:rPr>
              <a:t>    things[i] = new Thing(); </a:t>
            </a:r>
            <a:r>
              <a:rPr lang="en-US" sz="1600" b="1">
                <a:solidFill>
                  <a:schemeClr val="accent6">
                    <a:lumMod val="75000"/>
                  </a:schemeClr>
                </a:solidFill>
                <a:latin typeface="Consolas"/>
                <a:ea typeface="Segoe UI Emoji" panose="020B0502040204020203" pitchFamily="34" charset="0"/>
              </a:rPr>
              <a:t>// does write to 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0008363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531C-ADBE-C6ED-08B0-868BC6F20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2846E-9131-161D-9B6D-C376E4BC590A}"/>
              </a:ext>
            </a:extLst>
          </p:cNvPr>
          <p:cNvSpPr>
            <a:spLocks noGrp="1"/>
          </p:cNvSpPr>
          <p:nvPr>
            <p:ph type="title"/>
          </p:nvPr>
        </p:nvSpPr>
        <p:spPr/>
        <p:txBody>
          <a:bodyPr/>
          <a:lstStyle/>
          <a:p>
            <a:r>
              <a:rPr lang="en-US"/>
              <a:t>☠️ for-each loop for iterating over a </a:t>
            </a:r>
            <a:r>
              <a:rPr lang="en-US">
                <a:solidFill>
                  <a:srgbClr val="00007F"/>
                </a:solidFill>
                <a:latin typeface="+mj-lt"/>
              </a:rPr>
              <a:t>String</a:t>
            </a:r>
            <a:endParaRPr lang="en-US"/>
          </a:p>
        </p:txBody>
      </p:sp>
      <p:sp>
        <p:nvSpPr>
          <p:cNvPr id="3" name="Content Placeholder 2">
            <a:extLst>
              <a:ext uri="{FF2B5EF4-FFF2-40B4-BE49-F238E27FC236}">
                <a16:creationId xmlns:a16="http://schemas.microsoft.com/office/drawing/2014/main" id="{FAC64A2A-5367-E2C9-AA60-602012E4D07D}"/>
              </a:ext>
            </a:extLst>
          </p:cNvPr>
          <p:cNvSpPr>
            <a:spLocks noGrp="1"/>
          </p:cNvSpPr>
          <p:nvPr>
            <p:ph sz="quarter" idx="10"/>
          </p:nvPr>
        </p:nvSpPr>
        <p:spPr>
          <a:xfrm>
            <a:off x="457200" y="963338"/>
            <a:ext cx="8229600" cy="805828"/>
          </a:xfrm>
        </p:spPr>
        <p:txBody>
          <a:bodyPr>
            <a:noAutofit/>
          </a:bodyPr>
          <a:lstStyle/>
          <a:p>
            <a:r>
              <a:rPr lang="en-US"/>
              <a:t>in Java, a for-each loop can iterate through </a:t>
            </a:r>
            <a:r>
              <a:rPr lang="en-US">
                <a:solidFill>
                  <a:srgbClr val="00007F"/>
                </a:solidFill>
                <a:latin typeface="+mj-lt"/>
              </a:rPr>
              <a:t>String</a:t>
            </a:r>
            <a:r>
              <a:rPr lang="en-US"/>
              <a:t>'s with </a:t>
            </a:r>
            <a:r>
              <a:rPr lang="en-US">
                <a:latin typeface="+mj-lt"/>
              </a:rPr>
              <a:t>toCharArray()</a:t>
            </a:r>
          </a:p>
          <a:p>
            <a:pPr lvl="1"/>
            <a:r>
              <a:rPr lang="en-US" b="1"/>
              <a:t>☠ </a:t>
            </a:r>
            <a:r>
              <a:rPr lang="en-US" b="1">
                <a:latin typeface="+mj-lt"/>
              </a:rPr>
              <a:t>toCharArray()</a:t>
            </a:r>
            <a:r>
              <a:rPr lang="en-US" b="1"/>
              <a:t> is O(n), but fine for CSCI 136</a:t>
            </a:r>
          </a:p>
        </p:txBody>
      </p:sp>
      <p:sp>
        <p:nvSpPr>
          <p:cNvPr id="5" name="TextBox 4">
            <a:extLst>
              <a:ext uri="{FF2B5EF4-FFF2-40B4-BE49-F238E27FC236}">
                <a16:creationId xmlns:a16="http://schemas.microsoft.com/office/drawing/2014/main" id="{D4F6A6E8-1DD1-F82E-AE15-1260CF6582FC}"/>
              </a:ext>
            </a:extLst>
          </p:cNvPr>
          <p:cNvSpPr txBox="1"/>
          <p:nvPr/>
        </p:nvSpPr>
        <p:spPr>
          <a:xfrm>
            <a:off x="457200" y="1834149"/>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char</a:t>
            </a:r>
            <a:r>
              <a:rPr lang="en-US" sz="1600">
                <a:solidFill>
                  <a:srgbClr val="000000"/>
                </a:solidFill>
                <a:latin typeface="Consolas"/>
                <a:ea typeface="Segoe UI Emoji" panose="020B0502040204020203" pitchFamily="34" charset="0"/>
              </a:rPr>
              <a:t> c : string.toCharArray())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41960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39CA7-BC11-9274-F2FF-9B284E300047}"/>
              </a:ext>
            </a:extLst>
          </p:cNvPr>
          <p:cNvSpPr>
            <a:spLocks noGrp="1"/>
          </p:cNvSpPr>
          <p:nvPr>
            <p:ph type="title"/>
          </p:nvPr>
        </p:nvSpPr>
        <p:spPr/>
        <p:txBody>
          <a:bodyPr/>
          <a:lstStyle/>
          <a:p>
            <a:r>
              <a:rPr lang="en-US"/>
              <a:t>final exam</a:t>
            </a:r>
          </a:p>
        </p:txBody>
      </p:sp>
      <p:sp>
        <p:nvSpPr>
          <p:cNvPr id="4" name="Content Placeholder 3">
            <a:extLst>
              <a:ext uri="{FF2B5EF4-FFF2-40B4-BE49-F238E27FC236}">
                <a16:creationId xmlns:a16="http://schemas.microsoft.com/office/drawing/2014/main" id="{18D6367E-FFCD-6066-44A4-85914ED484BF}"/>
              </a:ext>
            </a:extLst>
          </p:cNvPr>
          <p:cNvSpPr>
            <a:spLocks noGrp="1"/>
          </p:cNvSpPr>
          <p:nvPr>
            <p:ph sz="quarter" idx="10"/>
          </p:nvPr>
        </p:nvSpPr>
        <p:spPr>
          <a:xfrm>
            <a:off x="457200" y="963337"/>
            <a:ext cx="8463516" cy="4080271"/>
          </a:xfrm>
        </p:spPr>
        <p:txBody>
          <a:bodyPr/>
          <a:lstStyle/>
          <a:p>
            <a:r>
              <a:rPr lang="en-US"/>
              <a:t>the 2 hour </a:t>
            </a:r>
            <a:r>
              <a:rPr lang="en-US" b="1">
                <a:effectLst/>
              </a:rPr>
              <a:t>final exam</a:t>
            </a:r>
            <a:r>
              <a:rPr lang="en-US"/>
              <a:t> will be Sun, Dec 15, 1:30 PM in TCL 123 (Wege)</a:t>
            </a:r>
          </a:p>
          <a:p>
            <a:pPr lvl="1"/>
            <a:r>
              <a:rPr lang="en-US"/>
              <a:t>if you have a conflict (exam hardship, international travel),</a:t>
            </a:r>
            <a:br>
              <a:rPr lang="en-US"/>
            </a:br>
            <a:r>
              <a:rPr lang="en-US"/>
              <a:t>and talk to me by the end of day today,</a:t>
            </a:r>
            <a:br>
              <a:rPr lang="en-US"/>
            </a:br>
            <a:r>
              <a:rPr lang="en-US"/>
              <a:t>then you take the final exactly 24 hours early (same location, same time)</a:t>
            </a:r>
          </a:p>
          <a:p>
            <a:endParaRPr lang="en-US"/>
          </a:p>
          <a:p>
            <a:r>
              <a:rPr lang="en-US"/>
              <a:t>the final exam covers data structures and (A-,  A) HW from </a:t>
            </a:r>
            <a:r>
              <a:rPr lang="en-US" b="1"/>
              <a:t>after</a:t>
            </a:r>
            <a:r>
              <a:rPr lang="en-US"/>
              <a:t> the midterm</a:t>
            </a:r>
          </a:p>
          <a:p>
            <a:pPr lvl="1"/>
            <a:r>
              <a:rPr lang="en-US"/>
              <a:t>from PostScript to Recursion</a:t>
            </a:r>
            <a:r>
              <a:rPr lang="en-US" sz="1200"/>
              <a:t> + Dynamic Programming</a:t>
            </a:r>
            <a:endParaRPr lang="en-US"/>
          </a:p>
          <a:p>
            <a:pPr lvl="1"/>
            <a:r>
              <a:rPr lang="en-US" b="1"/>
              <a:t>note: </a:t>
            </a:r>
            <a:r>
              <a:rPr lang="en-US"/>
              <a:t>you will still need to know some stuff from the first half of the course</a:t>
            </a:r>
          </a:p>
          <a:p>
            <a:pPr lvl="2"/>
            <a:r>
              <a:rPr lang="en-US"/>
              <a:t>Java syntax</a:t>
            </a:r>
          </a:p>
          <a:p>
            <a:pPr lvl="2"/>
            <a:r>
              <a:rPr lang="en-US"/>
              <a:t>what is an array</a:t>
            </a:r>
          </a:p>
          <a:p>
            <a:pPr lvl="2"/>
            <a:r>
              <a:rPr lang="en-US"/>
              <a:t>etc.</a:t>
            </a:r>
          </a:p>
          <a:p>
            <a:pPr lvl="1"/>
            <a:endParaRPr lang="en-US"/>
          </a:p>
        </p:txBody>
      </p:sp>
    </p:spTree>
    <p:extLst>
      <p:ext uri="{BB962C8B-B14F-4D97-AF65-F5344CB8AC3E}">
        <p14:creationId xmlns:p14="http://schemas.microsoft.com/office/powerpoint/2010/main" val="20056734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more tree terminology</a:t>
            </a:r>
          </a:p>
        </p:txBody>
      </p:sp>
    </p:spTree>
    <p:extLst>
      <p:ext uri="{BB962C8B-B14F-4D97-AF65-F5344CB8AC3E}">
        <p14:creationId xmlns:p14="http://schemas.microsoft.com/office/powerpoint/2010/main" val="38293073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BF97-08F9-9AAC-AAEC-9A9AF3576E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8C80EB-6FAE-7413-E079-0C9B2455D44B}"/>
              </a:ext>
            </a:extLst>
          </p:cNvPr>
          <p:cNvSpPr>
            <a:spLocks noGrp="1"/>
          </p:cNvSpPr>
          <p:nvPr>
            <p:ph type="title"/>
          </p:nvPr>
        </p:nvSpPr>
        <p:spPr/>
        <p:txBody>
          <a:bodyPr/>
          <a:lstStyle/>
          <a:p>
            <a:r>
              <a:rPr lang="en-US"/>
              <a:t>more tree terminology</a:t>
            </a:r>
          </a:p>
        </p:txBody>
      </p:sp>
    </p:spTree>
    <p:extLst>
      <p:ext uri="{BB962C8B-B14F-4D97-AF65-F5344CB8AC3E}">
        <p14:creationId xmlns:p14="http://schemas.microsoft.com/office/powerpoint/2010/main" val="55866605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7487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2953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3654938" y="1338449"/>
            <a:ext cx="1630235" cy="400110"/>
          </a:xfrm>
          <a:prstGeom prst="rect">
            <a:avLst/>
          </a:prstGeom>
          <a:noFill/>
        </p:spPr>
        <p:txBody>
          <a:bodyPr wrap="square" rtlCol="0">
            <a:spAutoFit/>
          </a:bodyPr>
          <a:lstStyle/>
          <a:p>
            <a:pPr algn="ctr"/>
            <a:r>
              <a:rPr lang="en-US" sz="2000" b="1">
                <a:solidFill>
                  <a:schemeClr val="accent2"/>
                </a:solidFill>
              </a:rPr>
              <a:t>root</a:t>
            </a:r>
          </a:p>
        </p:txBody>
      </p:sp>
      <p:sp>
        <p:nvSpPr>
          <p:cNvPr id="60" name="TextBox 59">
            <a:extLst>
              <a:ext uri="{FF2B5EF4-FFF2-40B4-BE49-F238E27FC236}">
                <a16:creationId xmlns:a16="http://schemas.microsoft.com/office/drawing/2014/main" id="{326BFBAC-BCD1-8A37-B1F2-34C052C6E268}"/>
              </a:ext>
            </a:extLst>
          </p:cNvPr>
          <p:cNvSpPr txBox="1"/>
          <p:nvPr/>
        </p:nvSpPr>
        <p:spPr>
          <a:xfrm>
            <a:off x="1571898" y="4257668"/>
            <a:ext cx="2682609" cy="461665"/>
          </a:xfrm>
          <a:prstGeom prst="rect">
            <a:avLst/>
          </a:prstGeom>
          <a:noFill/>
        </p:spPr>
        <p:txBody>
          <a:bodyPr wrap="square" rtlCol="0">
            <a:spAutoFit/>
          </a:bodyPr>
          <a:lstStyle/>
          <a:p>
            <a:pPr algn="ctr"/>
            <a:r>
              <a:rPr lang="en-US" sz="2400" b="1">
                <a:solidFill>
                  <a:schemeClr val="accent4"/>
                </a:solidFill>
              </a:rPr>
              <a:t>leaves</a:t>
            </a:r>
          </a:p>
        </p:txBody>
      </p:sp>
      <p:sp>
        <p:nvSpPr>
          <p:cNvPr id="77" name="Title 76">
            <a:extLst>
              <a:ext uri="{FF2B5EF4-FFF2-40B4-BE49-F238E27FC236}">
                <a16:creationId xmlns:a16="http://schemas.microsoft.com/office/drawing/2014/main" id="{56EC2993-BB03-64A0-7BA2-FC628C77FCE0}"/>
              </a:ext>
            </a:extLst>
          </p:cNvPr>
          <p:cNvSpPr>
            <a:spLocks noGrp="1"/>
          </p:cNvSpPr>
          <p:nvPr>
            <p:ph type="title"/>
          </p:nvPr>
        </p:nvSpPr>
        <p:spPr/>
        <p:txBody>
          <a:bodyPr>
            <a:normAutofit fontScale="90000"/>
          </a:bodyPr>
          <a:lstStyle/>
          <a:p>
            <a:r>
              <a:rPr lang="en-US"/>
              <a:t>the </a:t>
            </a:r>
            <a:r>
              <a:rPr lang="en-US" b="1">
                <a:solidFill>
                  <a:schemeClr val="accent2"/>
                </a:solidFill>
              </a:rPr>
              <a:t>root</a:t>
            </a:r>
            <a:r>
              <a:rPr lang="en-US"/>
              <a:t> has no parents</a:t>
            </a:r>
            <a:br>
              <a:rPr lang="en-US"/>
            </a:br>
            <a:r>
              <a:rPr lang="en-US"/>
              <a:t>a </a:t>
            </a:r>
            <a:r>
              <a:rPr lang="en-US" b="1">
                <a:solidFill>
                  <a:schemeClr val="accent4"/>
                </a:solidFill>
              </a:rPr>
              <a:t>leaf</a:t>
            </a:r>
            <a:r>
              <a:rPr lang="en-US"/>
              <a:t> has no children</a:t>
            </a:r>
          </a:p>
        </p:txBody>
      </p:sp>
    </p:spTree>
    <p:extLst>
      <p:ext uri="{BB962C8B-B14F-4D97-AF65-F5344CB8AC3E}">
        <p14:creationId xmlns:p14="http://schemas.microsoft.com/office/powerpoint/2010/main" val="351979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97278" y="2255893"/>
            <a:ext cx="1630235" cy="461665"/>
          </a:xfrm>
          <a:prstGeom prst="rect">
            <a:avLst/>
          </a:prstGeom>
          <a:noFill/>
        </p:spPr>
        <p:txBody>
          <a:bodyPr wrap="square" rtlCol="0">
            <a:spAutoFit/>
          </a:bodyPr>
          <a:lstStyle/>
          <a:p>
            <a:pPr algn="ctr"/>
            <a:r>
              <a:rPr lang="en-US" sz="2400" b="1">
                <a:solidFill>
                  <a:schemeClr val="accent6">
                    <a:lumMod val="75000"/>
                  </a:schemeClr>
                </a:solidFill>
              </a:rPr>
              <a:t>path</a:t>
            </a:r>
            <a:endParaRPr lang="en-US" sz="2000" b="1">
              <a:solidFill>
                <a:schemeClr val="accent6">
                  <a:lumMod val="75000"/>
                </a:schemeClr>
              </a:solidFill>
            </a:endParaRPr>
          </a:p>
        </p:txBody>
      </p:sp>
      <p:sp>
        <p:nvSpPr>
          <p:cNvPr id="2" name="Title 1">
            <a:extLst>
              <a:ext uri="{FF2B5EF4-FFF2-40B4-BE49-F238E27FC236}">
                <a16:creationId xmlns:a16="http://schemas.microsoft.com/office/drawing/2014/main" id="{90172AD5-4191-1D37-B591-5699B7689849}"/>
              </a:ext>
            </a:extLst>
          </p:cNvPr>
          <p:cNvSpPr>
            <a:spLocks noGrp="1"/>
          </p:cNvSpPr>
          <p:nvPr>
            <p:ph type="title"/>
          </p:nvPr>
        </p:nvSpPr>
        <p:spPr/>
        <p:txBody>
          <a:bodyPr>
            <a:normAutofit/>
          </a:bodyPr>
          <a:lstStyle/>
          <a:p>
            <a:r>
              <a:rPr lang="en-US"/>
              <a:t>a </a:t>
            </a:r>
            <a:r>
              <a:rPr lang="en-US" b="1"/>
              <a:t>path</a:t>
            </a:r>
            <a:r>
              <a:rPr lang="en-US"/>
              <a:t> is a chain of distinct edges </a:t>
            </a:r>
            <a:endParaRPr lang="en-US" b="1"/>
          </a:p>
        </p:txBody>
      </p:sp>
    </p:spTree>
    <p:extLst>
      <p:ext uri="{BB962C8B-B14F-4D97-AF65-F5344CB8AC3E}">
        <p14:creationId xmlns:p14="http://schemas.microsoft.com/office/powerpoint/2010/main" val="269769931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EECE79A-D4F6-646A-0BE9-0BC285E9110F}"/>
              </a:ext>
            </a:extLst>
          </p:cNvPr>
          <p:cNvSpPr>
            <a:spLocks noGrp="1"/>
          </p:cNvSpPr>
          <p:nvPr>
            <p:ph type="title"/>
          </p:nvPr>
        </p:nvSpPr>
        <p:spPr/>
        <p:txBody>
          <a:bodyPr>
            <a:normAutofit fontScale="90000"/>
          </a:bodyPr>
          <a:lstStyle/>
          <a:p>
            <a:r>
              <a:rPr lang="en-US">
                <a:solidFill>
                  <a:schemeClr val="accent6">
                    <a:lumMod val="75000"/>
                  </a:schemeClr>
                </a:solidFill>
              </a:rPr>
              <a:t>a node's </a:t>
            </a:r>
            <a:r>
              <a:rPr lang="en-US" b="1">
                <a:solidFill>
                  <a:schemeClr val="accent6">
                    <a:lumMod val="75000"/>
                  </a:schemeClr>
                </a:solidFill>
              </a:rPr>
              <a:t>depth</a:t>
            </a:r>
            <a:r>
              <a:rPr lang="en-US">
                <a:solidFill>
                  <a:schemeClr val="accent6">
                    <a:lumMod val="75000"/>
                  </a:schemeClr>
                </a:solidFill>
              </a:rPr>
              <a:t> is the number of edges</a:t>
            </a:r>
            <a:br>
              <a:rPr lang="en-US">
                <a:solidFill>
                  <a:schemeClr val="accent6">
                    <a:lumMod val="75000"/>
                  </a:schemeClr>
                </a:solidFill>
              </a:rPr>
            </a:br>
            <a:r>
              <a:rPr lang="en-US">
                <a:solidFill>
                  <a:schemeClr val="accent6">
                    <a:lumMod val="75000"/>
                  </a:schemeClr>
                </a:solidFill>
              </a:rPr>
              <a:t>in </a:t>
            </a:r>
            <a:r>
              <a:rPr lang="en-US" i="1">
                <a:solidFill>
                  <a:schemeClr val="accent6">
                    <a:lumMod val="75000"/>
                  </a:schemeClr>
                </a:solidFill>
              </a:rPr>
              <a:t>the path from the root to that node </a:t>
            </a:r>
          </a:p>
        </p:txBody>
      </p:sp>
      <p:grpSp>
        <p:nvGrpSpPr>
          <p:cNvPr id="76" name="Group 75">
            <a:extLst>
              <a:ext uri="{FF2B5EF4-FFF2-40B4-BE49-F238E27FC236}">
                <a16:creationId xmlns:a16="http://schemas.microsoft.com/office/drawing/2014/main" id="{9BC36395-C2CF-21F9-B4EB-0CA4E78DC638}"/>
              </a:ext>
            </a:extLst>
          </p:cNvPr>
          <p:cNvGrpSpPr/>
          <p:nvPr/>
        </p:nvGrpSpPr>
        <p:grpSpPr>
          <a:xfrm>
            <a:off x="0" y="1352822"/>
            <a:ext cx="8867776" cy="2997288"/>
            <a:chOff x="0" y="1067072"/>
            <a:chExt cx="8867776" cy="2997288"/>
          </a:xfrm>
        </p:grpSpPr>
        <p:grpSp>
          <p:nvGrpSpPr>
            <p:cNvPr id="75" name="Group 74">
              <a:extLst>
                <a:ext uri="{FF2B5EF4-FFF2-40B4-BE49-F238E27FC236}">
                  <a16:creationId xmlns:a16="http://schemas.microsoft.com/office/drawing/2014/main" id="{3F7AC39C-5334-5178-4082-8D01D4AA79AB}"/>
                </a:ext>
              </a:extLst>
            </p:cNvPr>
            <p:cNvGrpSpPr/>
            <p:nvPr/>
          </p:nvGrpSpPr>
          <p:grpSpPr>
            <a:xfrm>
              <a:off x="0" y="1276350"/>
              <a:ext cx="7719931" cy="2600325"/>
              <a:chOff x="542250" y="1276350"/>
              <a:chExt cx="6992025" cy="2600325"/>
            </a:xfrm>
          </p:grpSpPr>
          <p:cxnSp>
            <p:nvCxnSpPr>
              <p:cNvPr id="62" name="Straight Connector 61">
                <a:extLst>
                  <a:ext uri="{FF2B5EF4-FFF2-40B4-BE49-F238E27FC236}">
                    <a16:creationId xmlns:a16="http://schemas.microsoft.com/office/drawing/2014/main" id="{A8B30B05-C692-4466-343A-DAFC6B0248FE}"/>
                  </a:ext>
                </a:extLst>
              </p:cNvPr>
              <p:cNvCxnSpPr>
                <a:cxnSpLocks/>
              </p:cNvCxnSpPr>
              <p:nvPr/>
            </p:nvCxnSpPr>
            <p:spPr>
              <a:xfrm>
                <a:off x="542250" y="127635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06D7C4-184A-CA34-A790-93DE86F4C0AE}"/>
                  </a:ext>
                </a:extLst>
              </p:cNvPr>
              <p:cNvCxnSpPr>
                <a:cxnSpLocks/>
              </p:cNvCxnSpPr>
              <p:nvPr/>
            </p:nvCxnSpPr>
            <p:spPr>
              <a:xfrm>
                <a:off x="542250" y="21336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B6FEBDE-89EC-737A-2C03-1636A3E27B41}"/>
                  </a:ext>
                </a:extLst>
              </p:cNvPr>
              <p:cNvCxnSpPr>
                <a:cxnSpLocks/>
              </p:cNvCxnSpPr>
              <p:nvPr/>
            </p:nvCxnSpPr>
            <p:spPr>
              <a:xfrm>
                <a:off x="542250" y="29718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B2CC1FC-5D29-F800-5B82-C0E6A99CFFA7}"/>
                  </a:ext>
                </a:extLst>
              </p:cNvPr>
              <p:cNvCxnSpPr>
                <a:cxnSpLocks/>
              </p:cNvCxnSpPr>
              <p:nvPr/>
            </p:nvCxnSpPr>
            <p:spPr>
              <a:xfrm>
                <a:off x="542250" y="3876675"/>
                <a:ext cx="6992025" cy="0"/>
              </a:xfrm>
              <a:prstGeom prst="line">
                <a:avLst/>
              </a:prstGeom>
              <a:ln>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TextBox 28">
              <a:extLst>
                <a:ext uri="{FF2B5EF4-FFF2-40B4-BE49-F238E27FC236}">
                  <a16:creationId xmlns:a16="http://schemas.microsoft.com/office/drawing/2014/main" id="{F361F5D9-EA08-A98C-737B-EF21BAC61CC0}"/>
                </a:ext>
              </a:extLst>
            </p:cNvPr>
            <p:cNvSpPr txBox="1"/>
            <p:nvPr/>
          </p:nvSpPr>
          <p:spPr>
            <a:xfrm>
              <a:off x="7719932" y="1067072"/>
              <a:ext cx="1147844" cy="400110"/>
            </a:xfrm>
            <a:prstGeom prst="rect">
              <a:avLst/>
            </a:prstGeom>
            <a:noFill/>
          </p:spPr>
          <p:txBody>
            <a:bodyPr wrap="square" rtlCol="0">
              <a:spAutoFit/>
            </a:bodyPr>
            <a:lstStyle/>
            <a:p>
              <a:r>
                <a:rPr lang="en-US" sz="2000" b="1">
                  <a:solidFill>
                    <a:schemeClr val="bg2"/>
                  </a:solidFill>
                </a:rPr>
                <a:t>depth 0</a:t>
              </a:r>
            </a:p>
          </p:txBody>
        </p:sp>
        <p:sp>
          <p:nvSpPr>
            <p:cNvPr id="30" name="TextBox 29">
              <a:extLst>
                <a:ext uri="{FF2B5EF4-FFF2-40B4-BE49-F238E27FC236}">
                  <a16:creationId xmlns:a16="http://schemas.microsoft.com/office/drawing/2014/main" id="{29E0044F-AFB7-2A75-56A0-3867912D44C3}"/>
                </a:ext>
              </a:extLst>
            </p:cNvPr>
            <p:cNvSpPr txBox="1"/>
            <p:nvPr/>
          </p:nvSpPr>
          <p:spPr>
            <a:xfrm>
              <a:off x="7719932" y="1912102"/>
              <a:ext cx="1147844" cy="400110"/>
            </a:xfrm>
            <a:prstGeom prst="rect">
              <a:avLst/>
            </a:prstGeom>
            <a:noFill/>
          </p:spPr>
          <p:txBody>
            <a:bodyPr wrap="square" rtlCol="0">
              <a:spAutoFit/>
            </a:bodyPr>
            <a:lstStyle/>
            <a:p>
              <a:r>
                <a:rPr lang="en-US" sz="2000" b="1">
                  <a:solidFill>
                    <a:schemeClr val="bg2"/>
                  </a:solidFill>
                </a:rPr>
                <a:t>depth 1</a:t>
              </a:r>
            </a:p>
          </p:txBody>
        </p:sp>
        <p:sp>
          <p:nvSpPr>
            <p:cNvPr id="31" name="TextBox 30">
              <a:extLst>
                <a:ext uri="{FF2B5EF4-FFF2-40B4-BE49-F238E27FC236}">
                  <a16:creationId xmlns:a16="http://schemas.microsoft.com/office/drawing/2014/main" id="{A1665219-2194-EB87-02F4-9E5186754207}"/>
                </a:ext>
              </a:extLst>
            </p:cNvPr>
            <p:cNvSpPr txBox="1"/>
            <p:nvPr/>
          </p:nvSpPr>
          <p:spPr>
            <a:xfrm>
              <a:off x="7719931" y="2759271"/>
              <a:ext cx="1147844" cy="400110"/>
            </a:xfrm>
            <a:prstGeom prst="rect">
              <a:avLst/>
            </a:prstGeom>
            <a:noFill/>
          </p:spPr>
          <p:txBody>
            <a:bodyPr wrap="square" rtlCol="0">
              <a:spAutoFit/>
            </a:bodyPr>
            <a:lstStyle/>
            <a:p>
              <a:r>
                <a:rPr lang="en-US" sz="2000" b="1">
                  <a:solidFill>
                    <a:schemeClr val="bg2"/>
                  </a:solidFill>
                </a:rPr>
                <a:t>depth 2</a:t>
              </a:r>
            </a:p>
          </p:txBody>
        </p:sp>
        <p:sp>
          <p:nvSpPr>
            <p:cNvPr id="32" name="TextBox 31">
              <a:extLst>
                <a:ext uri="{FF2B5EF4-FFF2-40B4-BE49-F238E27FC236}">
                  <a16:creationId xmlns:a16="http://schemas.microsoft.com/office/drawing/2014/main" id="{EED9AED5-1D7D-C438-B610-69BEE692BD40}"/>
                </a:ext>
              </a:extLst>
            </p:cNvPr>
            <p:cNvSpPr txBox="1"/>
            <p:nvPr/>
          </p:nvSpPr>
          <p:spPr>
            <a:xfrm>
              <a:off x="7719932" y="3664250"/>
              <a:ext cx="1147844" cy="400110"/>
            </a:xfrm>
            <a:prstGeom prst="rect">
              <a:avLst/>
            </a:prstGeom>
            <a:noFill/>
          </p:spPr>
          <p:txBody>
            <a:bodyPr wrap="square" rtlCol="0">
              <a:spAutoFit/>
            </a:bodyPr>
            <a:lstStyle/>
            <a:p>
              <a:r>
                <a:rPr lang="en-US" sz="2000" b="1">
                  <a:solidFill>
                    <a:schemeClr val="accent6">
                      <a:lumMod val="75000"/>
                    </a:schemeClr>
                  </a:solidFill>
                </a:rPr>
                <a:t>depth 3</a:t>
              </a:r>
            </a:p>
          </p:txBody>
        </p:sp>
      </p:grpSp>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solidFill>
            <a:ln w="5715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60000"/>
                    <a:lumOff val="40000"/>
                  </a:schemeClr>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57150" cap="flat" cmpd="sng" algn="ctr">
              <a:solidFill>
                <a:schemeClr val="accent6">
                  <a:lumMod val="75000"/>
                </a:scheme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27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1C3D-1505-780F-3D9B-53234C42307F}"/>
              </a:ext>
            </a:extLst>
          </p:cNvPr>
          <p:cNvSpPr>
            <a:spLocks noGrp="1"/>
          </p:cNvSpPr>
          <p:nvPr>
            <p:ph type="title"/>
          </p:nvPr>
        </p:nvSpPr>
        <p:spPr/>
        <p:txBody>
          <a:bodyPr/>
          <a:lstStyle/>
          <a:p>
            <a:r>
              <a:rPr lang="en-US" sz="3600" b="1">
                <a:solidFill>
                  <a:schemeClr val="accent6">
                    <a:lumMod val="75000"/>
                  </a:schemeClr>
                </a:solidFill>
              </a:rPr>
              <a:t>level </a:t>
            </a:r>
            <a:r>
              <a:rPr lang="en-US" sz="3600">
                <a:solidFill>
                  <a:schemeClr val="accent6">
                    <a:lumMod val="75000"/>
                  </a:schemeClr>
                </a:solidFill>
              </a:rPr>
              <a:t>means either </a:t>
            </a:r>
            <a:r>
              <a:rPr lang="en-US" sz="3600" i="1">
                <a:solidFill>
                  <a:schemeClr val="accent6">
                    <a:lumMod val="75000"/>
                  </a:schemeClr>
                </a:solidFill>
              </a:rPr>
              <a:t>depth</a:t>
            </a:r>
            <a:r>
              <a:rPr lang="en-US" sz="3600">
                <a:solidFill>
                  <a:schemeClr val="accent6">
                    <a:lumMod val="75000"/>
                  </a:schemeClr>
                </a:solidFill>
              </a:rPr>
              <a:t> or </a:t>
            </a:r>
            <a:r>
              <a:rPr lang="en-US" sz="3600" i="1">
                <a:solidFill>
                  <a:schemeClr val="accent6">
                    <a:lumMod val="75000"/>
                  </a:schemeClr>
                </a:solidFill>
              </a:rPr>
              <a:t>(depth + 1)</a:t>
            </a:r>
            <a:r>
              <a:rPr lang="en-US" sz="3600">
                <a:solidFill>
                  <a:schemeClr val="accent6">
                    <a:lumMod val="75000"/>
                  </a:schemeClr>
                </a:solidFill>
              </a:rPr>
              <a:t> depending on who you ask</a:t>
            </a:r>
            <a:br>
              <a:rPr lang="en-US" sz="3600">
                <a:solidFill>
                  <a:schemeClr val="accent6">
                    <a:lumMod val="75000"/>
                  </a:schemeClr>
                </a:solidFill>
              </a:rPr>
            </a:br>
            <a:r>
              <a:rPr lang="en-US" sz="3600">
                <a:solidFill>
                  <a:schemeClr val="accent6">
                    <a:lumMod val="75000"/>
                  </a:schemeClr>
                </a:solidFill>
              </a:rPr>
              <a:t>🤷‍♀️</a:t>
            </a:r>
          </a:p>
        </p:txBody>
      </p:sp>
    </p:spTree>
    <p:extLst>
      <p:ext uri="{BB962C8B-B14F-4D97-AF65-F5344CB8AC3E}">
        <p14:creationId xmlns:p14="http://schemas.microsoft.com/office/powerpoint/2010/main" val="16449512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4719993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2C1BD-219D-A4A3-D280-6D55B89ADC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418BAB-8653-FB84-8ACE-B9CF188FAF2F}"/>
              </a:ext>
            </a:extLst>
          </p:cNvPr>
          <p:cNvSpPr>
            <a:spLocks noGrp="1"/>
          </p:cNvSpPr>
          <p:nvPr>
            <p:ph type="title"/>
          </p:nvPr>
        </p:nvSpPr>
        <p:spPr/>
        <p:txBody>
          <a:bodyPr/>
          <a:lstStyle/>
          <a:p>
            <a:r>
              <a:rPr lang="en-US"/>
              <a:t>breadth-first vs. depth-first</a:t>
            </a:r>
          </a:p>
        </p:txBody>
      </p:sp>
    </p:spTree>
    <p:extLst>
      <p:ext uri="{BB962C8B-B14F-4D97-AF65-F5344CB8AC3E}">
        <p14:creationId xmlns:p14="http://schemas.microsoft.com/office/powerpoint/2010/main" val="2554706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a:t>what has this course been about?</a:t>
            </a:r>
          </a:p>
        </p:txBody>
      </p:sp>
    </p:spTree>
    <p:extLst>
      <p:ext uri="{BB962C8B-B14F-4D97-AF65-F5344CB8AC3E}">
        <p14:creationId xmlns:p14="http://schemas.microsoft.com/office/powerpoint/2010/main" val="249642914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ABC75-4C92-A1F6-23F3-FB625C9D59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A75C9-D1DC-0F81-93F4-28FC40B257C0}"/>
              </a:ext>
            </a:extLst>
          </p:cNvPr>
          <p:cNvSpPr>
            <a:spLocks noGrp="1"/>
          </p:cNvSpPr>
          <p:nvPr>
            <p:ph type="title"/>
          </p:nvPr>
        </p:nvSpPr>
        <p:spPr/>
        <p:txBody>
          <a:bodyPr>
            <a:normAutofit/>
          </a:bodyPr>
          <a:lstStyle/>
          <a:p>
            <a:r>
              <a:rPr lang="en-US" b="1"/>
              <a:t>breadth-first</a:t>
            </a:r>
            <a:r>
              <a:rPr lang="en-US"/>
              <a:t>     vs.  </a:t>
            </a:r>
            <a:r>
              <a:rPr lang="en-US" sz="1800"/>
              <a:t>(pre-order) </a:t>
            </a:r>
            <a:r>
              <a:rPr lang="en-US" b="1"/>
              <a:t>depth-first</a:t>
            </a:r>
          </a:p>
        </p:txBody>
      </p:sp>
      <p:cxnSp>
        <p:nvCxnSpPr>
          <p:cNvPr id="161" name="Straight Connector 160">
            <a:extLst>
              <a:ext uri="{FF2B5EF4-FFF2-40B4-BE49-F238E27FC236}">
                <a16:creationId xmlns:a16="http://schemas.microsoft.com/office/drawing/2014/main" id="{607B991F-7618-FD7E-241B-13D6A85A9464}"/>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5F15A0DA-64A0-DA3D-15BF-6C8F700D1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FCE14F-BFE6-7B20-564F-D8479C52F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4B808CDC-9376-FBA3-346A-283FCF2CB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30FA34-0449-CE3A-82B7-A6DB202C3C27}"/>
              </a:ext>
            </a:extLst>
          </p:cNvPr>
          <p:cNvSpPr txBox="1"/>
          <p:nvPr/>
        </p:nvSpPr>
        <p:spPr>
          <a:xfrm>
            <a:off x="4915338" y="1331034"/>
            <a:ext cx="4101514" cy="646331"/>
          </a:xfrm>
          <a:prstGeom prst="rect">
            <a:avLst/>
          </a:prstGeom>
          <a:noFill/>
        </p:spPr>
        <p:txBody>
          <a:bodyPr wrap="square" rtlCol="0">
            <a:spAutoFit/>
          </a:bodyPr>
          <a:lstStyle/>
          <a:p>
            <a:r>
              <a:rPr lang="en-US"/>
              <a:t>"a persistent, optimistic,</a:t>
            </a:r>
            <a:br>
              <a:rPr lang="en-US"/>
            </a:br>
            <a:r>
              <a:rPr lang="en-US"/>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B99F504C-2D04-8DED-1517-C7C2EF2D3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2F3F-879A-A346-150A-19A098E07E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4A0C31-E3F0-9AF4-EDDA-2AAF50B30D01}"/>
              </a:ext>
            </a:extLst>
          </p:cNvPr>
          <p:cNvSpPr>
            <a:spLocks noGrp="1"/>
          </p:cNvSpPr>
          <p:nvPr>
            <p:ph type="title"/>
          </p:nvPr>
        </p:nvSpPr>
        <p:spPr/>
        <p:txBody>
          <a:bodyPr>
            <a:normAutofit/>
          </a:bodyPr>
          <a:lstStyle/>
          <a:p>
            <a:r>
              <a:rPr lang="en-US" b="1"/>
              <a:t>breadth-first</a:t>
            </a:r>
            <a:r>
              <a:rPr lang="en-US"/>
              <a:t>     vs.  </a:t>
            </a:r>
            <a:r>
              <a:rPr lang="en-US" sz="1800"/>
              <a:t>(pre-order)</a:t>
            </a:r>
            <a:r>
              <a:rPr lang="en-US"/>
              <a:t> </a:t>
            </a:r>
            <a:r>
              <a:rPr lang="en-US" b="1"/>
              <a:t>depth-first</a:t>
            </a:r>
          </a:p>
        </p:txBody>
      </p:sp>
      <p:cxnSp>
        <p:nvCxnSpPr>
          <p:cNvPr id="161" name="Straight Connector 160">
            <a:extLst>
              <a:ext uri="{FF2B5EF4-FFF2-40B4-BE49-F238E27FC236}">
                <a16:creationId xmlns:a16="http://schemas.microsoft.com/office/drawing/2014/main" id="{AB2B9B24-9D1F-421A-4ACC-C21F97CB450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E6C9DC3-6708-3965-4789-F01277D0C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86667"/>
            <a:ext cx="3678823" cy="3678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BE5C00E-91CE-2F56-FEBF-C353D6FEA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24" y="1086667"/>
            <a:ext cx="3684500" cy="367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5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a:t>
            </a:r>
            <a:r>
              <a:rPr lang="en-US" sz="2000"/>
              <a:t>(pre-order)</a:t>
            </a:r>
            <a:r>
              <a:rPr lang="en-US"/>
              <a:t> </a:t>
            </a:r>
            <a:r>
              <a:rPr lang="en-US" b="1"/>
              <a:t>depth-first</a:t>
            </a:r>
          </a:p>
        </p:txBody>
      </p:sp>
      <p:cxnSp>
        <p:nvCxnSpPr>
          <p:cNvPr id="129" name="Straight Arrow Connector 128">
            <a:extLst>
              <a:ext uri="{FF2B5EF4-FFF2-40B4-BE49-F238E27FC236}">
                <a16:creationId xmlns:a16="http://schemas.microsoft.com/office/drawing/2014/main" id="{EC9C10B3-6FB5-FE68-7FC9-D019DC6BFFC7}"/>
              </a:ext>
            </a:extLst>
          </p:cNvPr>
          <p:cNvCxnSpPr>
            <a:cxnSpLocks/>
            <a:stCxn id="130" idx="3"/>
            <a:endCxn id="131"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130" name="Oval 129">
            <a:extLst>
              <a:ext uri="{FF2B5EF4-FFF2-40B4-BE49-F238E27FC236}">
                <a16:creationId xmlns:a16="http://schemas.microsoft.com/office/drawing/2014/main" id="{F5AF572E-CABB-3644-C250-1766907D2078}"/>
              </a:ext>
            </a:extLst>
          </p:cNvPr>
          <p:cNvSpPr/>
          <p:nvPr/>
        </p:nvSpPr>
        <p:spPr>
          <a:xfrm>
            <a:off x="6646481" y="110965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1" name="Oval 130">
            <a:extLst>
              <a:ext uri="{FF2B5EF4-FFF2-40B4-BE49-F238E27FC236}">
                <a16:creationId xmlns:a16="http://schemas.microsoft.com/office/drawing/2014/main" id="{F1BD6479-4C2E-87C3-FBC7-69567C90F12E}"/>
              </a:ext>
            </a:extLst>
          </p:cNvPr>
          <p:cNvSpPr/>
          <p:nvPr/>
        </p:nvSpPr>
        <p:spPr>
          <a:xfrm>
            <a:off x="5937653"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132" name="Straight Arrow Connector 131">
            <a:extLst>
              <a:ext uri="{FF2B5EF4-FFF2-40B4-BE49-F238E27FC236}">
                <a16:creationId xmlns:a16="http://schemas.microsoft.com/office/drawing/2014/main" id="{2288FCD8-910A-8E50-B682-2E84FD4323D7}"/>
              </a:ext>
            </a:extLst>
          </p:cNvPr>
          <p:cNvCxnSpPr>
            <a:cxnSpLocks/>
            <a:stCxn id="131" idx="3"/>
            <a:endCxn id="134"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00E8D931-79DC-2E93-2D98-197C624B829A}"/>
              </a:ext>
            </a:extLst>
          </p:cNvPr>
          <p:cNvCxnSpPr>
            <a:cxnSpLocks/>
            <a:stCxn id="131" idx="5"/>
            <a:endCxn id="135"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134" name="Oval 133">
            <a:extLst>
              <a:ext uri="{FF2B5EF4-FFF2-40B4-BE49-F238E27FC236}">
                <a16:creationId xmlns:a16="http://schemas.microsoft.com/office/drawing/2014/main" id="{A4253BF8-9A4F-CDF9-D35F-3710C0D7812B}"/>
              </a:ext>
            </a:extLst>
          </p:cNvPr>
          <p:cNvSpPr/>
          <p:nvPr/>
        </p:nvSpPr>
        <p:spPr>
          <a:xfrm>
            <a:off x="5555238"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35" name="Oval 134">
            <a:extLst>
              <a:ext uri="{FF2B5EF4-FFF2-40B4-BE49-F238E27FC236}">
                <a16:creationId xmlns:a16="http://schemas.microsoft.com/office/drawing/2014/main" id="{5151B11B-6DAF-C735-C7FB-0230B95C6D91}"/>
              </a:ext>
            </a:extLst>
          </p:cNvPr>
          <p:cNvSpPr/>
          <p:nvPr/>
        </p:nvSpPr>
        <p:spPr>
          <a:xfrm>
            <a:off x="6264065"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36" name="Oval 135">
            <a:extLst>
              <a:ext uri="{FF2B5EF4-FFF2-40B4-BE49-F238E27FC236}">
                <a16:creationId xmlns:a16="http://schemas.microsoft.com/office/drawing/2014/main" id="{E6F7EF39-5251-472C-5FC3-888F7E8B9CE2}"/>
              </a:ext>
            </a:extLst>
          </p:cNvPr>
          <p:cNvSpPr/>
          <p:nvPr/>
        </p:nvSpPr>
        <p:spPr>
          <a:xfrm>
            <a:off x="6643921"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37" name="Oval 136">
            <a:extLst>
              <a:ext uri="{FF2B5EF4-FFF2-40B4-BE49-F238E27FC236}">
                <a16:creationId xmlns:a16="http://schemas.microsoft.com/office/drawing/2014/main" id="{606FA923-0225-EAC3-00D5-E6B018B48D41}"/>
              </a:ext>
            </a:extLst>
          </p:cNvPr>
          <p:cNvSpPr/>
          <p:nvPr/>
        </p:nvSpPr>
        <p:spPr>
          <a:xfrm>
            <a:off x="7401203"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8" name="Straight Arrow Connector 137">
            <a:extLst>
              <a:ext uri="{FF2B5EF4-FFF2-40B4-BE49-F238E27FC236}">
                <a16:creationId xmlns:a16="http://schemas.microsoft.com/office/drawing/2014/main" id="{15DBAD77-492F-0E06-003E-8B40EE2DB674}"/>
              </a:ext>
            </a:extLst>
          </p:cNvPr>
          <p:cNvCxnSpPr>
            <a:cxnSpLocks/>
            <a:stCxn id="130" idx="4"/>
            <a:endCxn id="136"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B887558-BCDC-048D-30AA-41BE6F87A013}"/>
              </a:ext>
            </a:extLst>
          </p:cNvPr>
          <p:cNvCxnSpPr>
            <a:cxnSpLocks/>
            <a:stCxn id="130" idx="5"/>
            <a:endCxn id="137"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40" name="Oval 139">
            <a:extLst>
              <a:ext uri="{FF2B5EF4-FFF2-40B4-BE49-F238E27FC236}">
                <a16:creationId xmlns:a16="http://schemas.microsoft.com/office/drawing/2014/main" id="{AD5F5992-0AE6-7D89-DC43-1AADF87A40E7}"/>
              </a:ext>
            </a:extLst>
          </p:cNvPr>
          <p:cNvSpPr/>
          <p:nvPr/>
        </p:nvSpPr>
        <p:spPr>
          <a:xfrm>
            <a:off x="5550851" y="3451818"/>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41" name="Straight Arrow Connector 140">
            <a:extLst>
              <a:ext uri="{FF2B5EF4-FFF2-40B4-BE49-F238E27FC236}">
                <a16:creationId xmlns:a16="http://schemas.microsoft.com/office/drawing/2014/main" id="{B2B8FF7E-35D0-C78A-41EE-24C2CB16F001}"/>
              </a:ext>
            </a:extLst>
          </p:cNvPr>
          <p:cNvCxnSpPr>
            <a:cxnSpLocks/>
            <a:stCxn id="134" idx="4"/>
            <a:endCxn id="140"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142" name="Freeform: Shape 141">
            <a:extLst>
              <a:ext uri="{FF2B5EF4-FFF2-40B4-BE49-F238E27FC236}">
                <a16:creationId xmlns:a16="http://schemas.microsoft.com/office/drawing/2014/main" id="{0C19DB90-CB07-BA57-C32F-F8E5B54CE6DF}"/>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FD84C30A-8037-5652-2937-9F0A03744D55}"/>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11372B2F-887F-AF04-9BB6-7AC730771DFC}"/>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F2577128-CD36-78CB-D4F3-9282B2AF67FA}"/>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C3397E03-941A-146D-D14F-0BA3A0F6169D}"/>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25F66D1A-951F-DA4D-C959-775903BD689A}"/>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788195B-D7A1-1506-1E5F-D1896F00FDD9}"/>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61AD2C3D-9D2E-EE1B-F09E-7F90B3DBFA8A}"/>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D09B0106-4BA2-8B88-6291-3FBCA43506BD}"/>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C73C31C4-FB65-DA99-3D7B-FCB4B480927C}"/>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0606AA30-E45B-4015-7443-8319438AE635}"/>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3606F8B-918C-4631-4657-422ED2062CD5}"/>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FB912E4-A489-94E1-AB50-98625D3C0B6C}"/>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55" name="Oval 154">
            <a:extLst>
              <a:ext uri="{FF2B5EF4-FFF2-40B4-BE49-F238E27FC236}">
                <a16:creationId xmlns:a16="http://schemas.microsoft.com/office/drawing/2014/main" id="{958EB879-677E-A69E-5E0D-7B262F64EA71}"/>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6" name="Oval 155">
            <a:extLst>
              <a:ext uri="{FF2B5EF4-FFF2-40B4-BE49-F238E27FC236}">
                <a16:creationId xmlns:a16="http://schemas.microsoft.com/office/drawing/2014/main" id="{19597C63-0A84-49D2-0FE7-B672E31B5A3B}"/>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57" name="Oval 156">
            <a:extLst>
              <a:ext uri="{FF2B5EF4-FFF2-40B4-BE49-F238E27FC236}">
                <a16:creationId xmlns:a16="http://schemas.microsoft.com/office/drawing/2014/main" id="{677B8793-B427-8D8B-9BCC-D95EA908E042}"/>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58" name="Oval 157">
            <a:extLst>
              <a:ext uri="{FF2B5EF4-FFF2-40B4-BE49-F238E27FC236}">
                <a16:creationId xmlns:a16="http://schemas.microsoft.com/office/drawing/2014/main" id="{7163FF41-993F-80F7-F7F3-1ED072ED48C1}"/>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59" name="Oval 158">
            <a:extLst>
              <a:ext uri="{FF2B5EF4-FFF2-40B4-BE49-F238E27FC236}">
                <a16:creationId xmlns:a16="http://schemas.microsoft.com/office/drawing/2014/main" id="{DDC2BC11-30AC-F36F-359C-9A0C4EEA16F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60" name="Oval 159">
            <a:extLst>
              <a:ext uri="{FF2B5EF4-FFF2-40B4-BE49-F238E27FC236}">
                <a16:creationId xmlns:a16="http://schemas.microsoft.com/office/drawing/2014/main" id="{44AED1F2-48D9-B580-8320-E2F04F4819FB}"/>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BFBCB9EC-44FC-5C42-8BA5-82698B87EEC4}"/>
              </a:ext>
            </a:extLst>
          </p:cNvPr>
          <p:cNvSpPr/>
          <p:nvPr/>
        </p:nvSpPr>
        <p:spPr>
          <a:xfrm>
            <a:off x="2042000" y="110965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66" name="Oval 165">
            <a:extLst>
              <a:ext uri="{FF2B5EF4-FFF2-40B4-BE49-F238E27FC236}">
                <a16:creationId xmlns:a16="http://schemas.microsoft.com/office/drawing/2014/main" id="{12A4A808-8386-CE8E-9F16-BC00552C9339}"/>
              </a:ext>
            </a:extLst>
          </p:cNvPr>
          <p:cNvSpPr/>
          <p:nvPr/>
        </p:nvSpPr>
        <p:spPr>
          <a:xfrm>
            <a:off x="1333172"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67" name="Oval 166">
            <a:extLst>
              <a:ext uri="{FF2B5EF4-FFF2-40B4-BE49-F238E27FC236}">
                <a16:creationId xmlns:a16="http://schemas.microsoft.com/office/drawing/2014/main" id="{01B5487B-AF3C-8F08-030F-940EBC081FC0}"/>
              </a:ext>
            </a:extLst>
          </p:cNvPr>
          <p:cNvSpPr/>
          <p:nvPr/>
        </p:nvSpPr>
        <p:spPr>
          <a:xfrm>
            <a:off x="950757"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8" name="Oval 167">
            <a:extLst>
              <a:ext uri="{FF2B5EF4-FFF2-40B4-BE49-F238E27FC236}">
                <a16:creationId xmlns:a16="http://schemas.microsoft.com/office/drawing/2014/main" id="{5353D273-F754-FCBD-AE03-74C64C77C76A}"/>
              </a:ext>
            </a:extLst>
          </p:cNvPr>
          <p:cNvSpPr/>
          <p:nvPr/>
        </p:nvSpPr>
        <p:spPr>
          <a:xfrm>
            <a:off x="1659584"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69" name="Oval 168">
            <a:extLst>
              <a:ext uri="{FF2B5EF4-FFF2-40B4-BE49-F238E27FC236}">
                <a16:creationId xmlns:a16="http://schemas.microsoft.com/office/drawing/2014/main" id="{C8FA6442-7B50-4BB8-5ECF-F26D13B24178}"/>
              </a:ext>
            </a:extLst>
          </p:cNvPr>
          <p:cNvSpPr/>
          <p:nvPr/>
        </p:nvSpPr>
        <p:spPr>
          <a:xfrm>
            <a:off x="2039440"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70" name="Oval 169">
            <a:extLst>
              <a:ext uri="{FF2B5EF4-FFF2-40B4-BE49-F238E27FC236}">
                <a16:creationId xmlns:a16="http://schemas.microsoft.com/office/drawing/2014/main" id="{EC58F32F-586E-1966-C42D-B490D707690D}"/>
              </a:ext>
            </a:extLst>
          </p:cNvPr>
          <p:cNvSpPr/>
          <p:nvPr/>
        </p:nvSpPr>
        <p:spPr>
          <a:xfrm>
            <a:off x="2796722"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1" name="Oval 170">
            <a:extLst>
              <a:ext uri="{FF2B5EF4-FFF2-40B4-BE49-F238E27FC236}">
                <a16:creationId xmlns:a16="http://schemas.microsoft.com/office/drawing/2014/main" id="{A08FFCB0-D780-B66D-DA14-2AB23247A6A3}"/>
              </a:ext>
            </a:extLst>
          </p:cNvPr>
          <p:cNvSpPr/>
          <p:nvPr/>
        </p:nvSpPr>
        <p:spPr>
          <a:xfrm>
            <a:off x="946370" y="3451818"/>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72" name="Oval 171">
            <a:extLst>
              <a:ext uri="{FF2B5EF4-FFF2-40B4-BE49-F238E27FC236}">
                <a16:creationId xmlns:a16="http://schemas.microsoft.com/office/drawing/2014/main" id="{4B789CBD-B238-B3AB-BD17-A4E27568985F}"/>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73" name="Oval 172">
            <a:extLst>
              <a:ext uri="{FF2B5EF4-FFF2-40B4-BE49-F238E27FC236}">
                <a16:creationId xmlns:a16="http://schemas.microsoft.com/office/drawing/2014/main" id="{25A3DDB6-1327-A560-44FC-CB14CC69F797}"/>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74" name="Oval 173">
            <a:extLst>
              <a:ext uri="{FF2B5EF4-FFF2-40B4-BE49-F238E27FC236}">
                <a16:creationId xmlns:a16="http://schemas.microsoft.com/office/drawing/2014/main" id="{E92C2A3A-DE05-8F23-59E3-1AEA86BADBAE}"/>
              </a:ext>
            </a:extLst>
          </p:cNvPr>
          <p:cNvSpPr/>
          <p:nvPr/>
        </p:nvSpPr>
        <p:spPr>
          <a:xfrm>
            <a:off x="1274759"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75" name="Oval 174">
            <a:extLst>
              <a:ext uri="{FF2B5EF4-FFF2-40B4-BE49-F238E27FC236}">
                <a16:creationId xmlns:a16="http://schemas.microsoft.com/office/drawing/2014/main" id="{E5EDBC37-F241-C8F8-ABA4-30233D8B209B}"/>
              </a:ext>
            </a:extLst>
          </p:cNvPr>
          <p:cNvSpPr/>
          <p:nvPr/>
        </p:nvSpPr>
        <p:spPr>
          <a:xfrm>
            <a:off x="1773751"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6" name="Oval 175">
            <a:extLst>
              <a:ext uri="{FF2B5EF4-FFF2-40B4-BE49-F238E27FC236}">
                <a16:creationId xmlns:a16="http://schemas.microsoft.com/office/drawing/2014/main" id="{33E6DBD5-FC86-9AFD-04FD-28BB5B8919F2}"/>
              </a:ext>
            </a:extLst>
          </p:cNvPr>
          <p:cNvSpPr/>
          <p:nvPr/>
        </p:nvSpPr>
        <p:spPr>
          <a:xfrm>
            <a:off x="2272743"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7" name="Oval 176">
            <a:extLst>
              <a:ext uri="{FF2B5EF4-FFF2-40B4-BE49-F238E27FC236}">
                <a16:creationId xmlns:a16="http://schemas.microsoft.com/office/drawing/2014/main" id="{6AC70D42-24C9-C409-9E4D-33516BC8F2B8}"/>
              </a:ext>
            </a:extLst>
          </p:cNvPr>
          <p:cNvSpPr/>
          <p:nvPr/>
        </p:nvSpPr>
        <p:spPr>
          <a:xfrm>
            <a:off x="2771735"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8" name="Oval 177">
            <a:extLst>
              <a:ext uri="{FF2B5EF4-FFF2-40B4-BE49-F238E27FC236}">
                <a16:creationId xmlns:a16="http://schemas.microsoft.com/office/drawing/2014/main" id="{0AFCA9A1-8C0D-395C-9761-83293118B208}"/>
              </a:ext>
            </a:extLst>
          </p:cNvPr>
          <p:cNvSpPr/>
          <p:nvPr/>
        </p:nvSpPr>
        <p:spPr>
          <a:xfrm>
            <a:off x="3270727"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83" name="Straight Arrow Connector 182">
            <a:extLst>
              <a:ext uri="{FF2B5EF4-FFF2-40B4-BE49-F238E27FC236}">
                <a16:creationId xmlns:a16="http://schemas.microsoft.com/office/drawing/2014/main" id="{8F821027-51C6-14F9-EAEC-8842EA2F8CE0}"/>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45496CB2-5BAE-51F0-6091-D088C9131EA5}"/>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A6C5350B-3522-2EEF-C0D9-60D9471C5C6F}"/>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39548A14-5071-8743-CCF8-F32D24FDE6EB}"/>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44A6EAC9-7D3E-2CFA-149A-C4B55EC61A94}"/>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84838A2E-2CF2-6A70-6110-4813F7C9FB63}"/>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6" name="Freeform 5">
            <a:extLst>
              <a:ext uri="{FF2B5EF4-FFF2-40B4-BE49-F238E27FC236}">
                <a16:creationId xmlns:a16="http://schemas.microsoft.com/office/drawing/2014/main" id="{AB60E94C-B09E-8108-45FA-D34FCA759F4C}"/>
              </a:ext>
            </a:extLst>
          </p:cNvPr>
          <p:cNvSpPr/>
          <p:nvPr/>
        </p:nvSpPr>
        <p:spPr>
          <a:xfrm>
            <a:off x="1137578" y="2089411"/>
            <a:ext cx="2237388" cy="8054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802D86B3-BB56-90C4-1D07-47C7FE45DFDC}"/>
              </a:ext>
            </a:extLst>
          </p:cNvPr>
          <p:cNvSpPr/>
          <p:nvPr/>
        </p:nvSpPr>
        <p:spPr>
          <a:xfrm>
            <a:off x="695368" y="2617524"/>
            <a:ext cx="2957765" cy="27492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BDC339C-D4DE-3168-1126-09452CD4E4C5}"/>
              </a:ext>
            </a:extLst>
          </p:cNvPr>
          <p:cNvSpPr/>
          <p:nvPr/>
        </p:nvSpPr>
        <p:spPr>
          <a:xfrm>
            <a:off x="218584" y="3318811"/>
            <a:ext cx="3763883" cy="42887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165"/>
                                        </p:tgtEl>
                                        <p:attrNameLst>
                                          <p:attrName>fillcolor</p:attrName>
                                        </p:attrNameLst>
                                      </p:cBhvr>
                                      <p:to>
                                        <a:srgbClr val="CBCBCB"/>
                                      </p:to>
                                    </p:animClr>
                                    <p:set>
                                      <p:cBhvr>
                                        <p:cTn id="7" dur="10" fill="hold"/>
                                        <p:tgtEl>
                                          <p:spTgt spid="165"/>
                                        </p:tgtEl>
                                        <p:attrNameLst>
                                          <p:attrName>fill.type</p:attrName>
                                        </p:attrNameLst>
                                      </p:cBhvr>
                                      <p:to>
                                        <p:strVal val="solid"/>
                                      </p:to>
                                    </p:set>
                                    <p:set>
                                      <p:cBhvr>
                                        <p:cTn id="8" dur="10" fill="hold"/>
                                        <p:tgtEl>
                                          <p:spTgt spid="16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 fill="hold"/>
                                        <p:tgtEl>
                                          <p:spTgt spid="166"/>
                                        </p:tgtEl>
                                        <p:attrNameLst>
                                          <p:attrName>fillcolor</p:attrName>
                                        </p:attrNameLst>
                                      </p:cBhvr>
                                      <p:to>
                                        <a:srgbClr val="FCA8C6"/>
                                      </p:to>
                                    </p:animClr>
                                    <p:set>
                                      <p:cBhvr>
                                        <p:cTn id="20" dur="10" fill="hold"/>
                                        <p:tgtEl>
                                          <p:spTgt spid="166"/>
                                        </p:tgtEl>
                                        <p:attrNameLst>
                                          <p:attrName>fill.type</p:attrName>
                                        </p:attrNameLst>
                                      </p:cBhvr>
                                      <p:to>
                                        <p:strVal val="solid"/>
                                      </p:to>
                                    </p:set>
                                    <p:set>
                                      <p:cBhvr>
                                        <p:cTn id="21" dur="10" fill="hold"/>
                                        <p:tgtEl>
                                          <p:spTgt spid="166"/>
                                        </p:tgtEl>
                                        <p:attrNameLst>
                                          <p:attrName>fill.on</p:attrName>
                                        </p:attrNameLst>
                                      </p:cBhvr>
                                      <p:to>
                                        <p:strVal val="true"/>
                                      </p:to>
                                    </p:set>
                                  </p:childTnLst>
                                </p:cTn>
                              </p:par>
                              <p:par>
                                <p:cTn id="22" presetID="1" presetClass="entr" presetSubtype="0" fill="hold" grpId="0" nodeType="withEffect">
                                  <p:stCondLst>
                                    <p:cond delay="0"/>
                                  </p:stCondLst>
                                  <p:childTnLst>
                                    <p:set>
                                      <p:cBhvr>
                                        <p:cTn id="23" dur="1" fill="hold">
                                          <p:stCondLst>
                                            <p:cond delay="0"/>
                                          </p:stCondLst>
                                        </p:cTn>
                                        <p:tgtEl>
                                          <p:spTgt spid="17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10" fill="hold"/>
                                        <p:tgtEl>
                                          <p:spTgt spid="169"/>
                                        </p:tgtEl>
                                        <p:attrNameLst>
                                          <p:attrName>fillcolor</p:attrName>
                                        </p:attrNameLst>
                                      </p:cBhvr>
                                      <p:to>
                                        <a:srgbClr val="FCA8C6"/>
                                      </p:to>
                                    </p:animClr>
                                    <p:set>
                                      <p:cBhvr>
                                        <p:cTn id="28" dur="10" fill="hold"/>
                                        <p:tgtEl>
                                          <p:spTgt spid="169"/>
                                        </p:tgtEl>
                                        <p:attrNameLst>
                                          <p:attrName>fill.type</p:attrName>
                                        </p:attrNameLst>
                                      </p:cBhvr>
                                      <p:to>
                                        <p:strVal val="solid"/>
                                      </p:to>
                                    </p:set>
                                    <p:set>
                                      <p:cBhvr>
                                        <p:cTn id="29" dur="10" fill="hold"/>
                                        <p:tgtEl>
                                          <p:spTgt spid="169"/>
                                        </p:tgtEl>
                                        <p:attrNameLst>
                                          <p:attrName>fill.on</p:attrName>
                                        </p:attrNameLst>
                                      </p:cBhvr>
                                      <p:to>
                                        <p:strVal val="true"/>
                                      </p:to>
                                    </p:set>
                                  </p:childTnLst>
                                </p:cTn>
                              </p:par>
                              <p:par>
                                <p:cTn id="30" presetID="1" presetClass="entr" presetSubtype="0" fill="hold" grpId="0" nodeType="withEffect">
                                  <p:stCondLst>
                                    <p:cond delay="0"/>
                                  </p:stCondLst>
                                  <p:childTnLst>
                                    <p:set>
                                      <p:cBhvr>
                                        <p:cTn id="31" dur="1" fill="hold">
                                          <p:stCondLst>
                                            <p:cond delay="0"/>
                                          </p:stCondLst>
                                        </p:cTn>
                                        <p:tgtEl>
                                          <p:spTgt spid="1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2" fill="hold" nodeType="clickEffect">
                                  <p:stCondLst>
                                    <p:cond delay="0"/>
                                  </p:stCondLst>
                                  <p:childTnLst>
                                    <p:animClr clrSpc="rgb" dir="cw">
                                      <p:cBhvr>
                                        <p:cTn id="35" dur="10" fill="hold"/>
                                        <p:tgtEl>
                                          <p:spTgt spid="170"/>
                                        </p:tgtEl>
                                        <p:attrNameLst>
                                          <p:attrName>fillcolor</p:attrName>
                                        </p:attrNameLst>
                                      </p:cBhvr>
                                      <p:to>
                                        <a:srgbClr val="FCA8C6"/>
                                      </p:to>
                                    </p:animClr>
                                    <p:set>
                                      <p:cBhvr>
                                        <p:cTn id="36" dur="10" fill="hold"/>
                                        <p:tgtEl>
                                          <p:spTgt spid="170"/>
                                        </p:tgtEl>
                                        <p:attrNameLst>
                                          <p:attrName>fill.type</p:attrName>
                                        </p:attrNameLst>
                                      </p:cBhvr>
                                      <p:to>
                                        <p:strVal val="solid"/>
                                      </p:to>
                                    </p:set>
                                    <p:set>
                                      <p:cBhvr>
                                        <p:cTn id="37" dur="10" fill="hold"/>
                                        <p:tgtEl>
                                          <p:spTgt spid="170"/>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17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10" fill="hold"/>
                                        <p:tgtEl>
                                          <p:spTgt spid="167"/>
                                        </p:tgtEl>
                                        <p:attrNameLst>
                                          <p:attrName>fillcolor</p:attrName>
                                        </p:attrNameLst>
                                      </p:cBhvr>
                                      <p:to>
                                        <a:srgbClr val="FED5A5"/>
                                      </p:to>
                                    </p:animClr>
                                    <p:set>
                                      <p:cBhvr>
                                        <p:cTn id="49" dur="10" fill="hold"/>
                                        <p:tgtEl>
                                          <p:spTgt spid="167"/>
                                        </p:tgtEl>
                                        <p:attrNameLst>
                                          <p:attrName>fill.type</p:attrName>
                                        </p:attrNameLst>
                                      </p:cBhvr>
                                      <p:to>
                                        <p:strVal val="solid"/>
                                      </p:to>
                                    </p:set>
                                    <p:set>
                                      <p:cBhvr>
                                        <p:cTn id="50" dur="10" fill="hold"/>
                                        <p:tgtEl>
                                          <p:spTgt spid="167"/>
                                        </p:tgtEl>
                                        <p:attrNameLst>
                                          <p:attrName>fill.on</p:attrName>
                                        </p:attrNameLst>
                                      </p:cBhvr>
                                      <p:to>
                                        <p:strVal val="true"/>
                                      </p:to>
                                    </p:set>
                                  </p:childTnLst>
                                </p:cTn>
                              </p:par>
                              <p:par>
                                <p:cTn id="51" presetID="1" presetClass="entr" presetSubtype="0" fill="hold" grpId="0" nodeType="with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168"/>
                                        </p:tgtEl>
                                        <p:attrNameLst>
                                          <p:attrName>fillcolor</p:attrName>
                                        </p:attrNameLst>
                                      </p:cBhvr>
                                      <p:to>
                                        <a:srgbClr val="FED5A5"/>
                                      </p:to>
                                    </p:animClr>
                                    <p:set>
                                      <p:cBhvr>
                                        <p:cTn id="57" dur="10" fill="hold"/>
                                        <p:tgtEl>
                                          <p:spTgt spid="168"/>
                                        </p:tgtEl>
                                        <p:attrNameLst>
                                          <p:attrName>fill.type</p:attrName>
                                        </p:attrNameLst>
                                      </p:cBhvr>
                                      <p:to>
                                        <p:strVal val="solid"/>
                                      </p:to>
                                    </p:set>
                                    <p:set>
                                      <p:cBhvr>
                                        <p:cTn id="58" dur="10" fill="hold"/>
                                        <p:tgtEl>
                                          <p:spTgt spid="168"/>
                                        </p:tgtEl>
                                        <p:attrNameLst>
                                          <p:attrName>fill.on</p:attrName>
                                        </p:attrNameLst>
                                      </p:cBhvr>
                                      <p:to>
                                        <p:strVal val="true"/>
                                      </p:to>
                                    </p:set>
                                  </p:childTnLst>
                                </p:cTn>
                              </p:par>
                              <p:par>
                                <p:cTn id="59" presetID="1" presetClass="entr" presetSubtype="0" fill="hold" grpId="0" nodeType="withEffect">
                                  <p:stCondLst>
                                    <p:cond delay="0"/>
                                  </p:stCondLst>
                                  <p:childTnLst>
                                    <p:set>
                                      <p:cBhvr>
                                        <p:cTn id="60" dur="1" fill="hold">
                                          <p:stCondLst>
                                            <p:cond delay="0"/>
                                          </p:stCondLst>
                                        </p:cTn>
                                        <p:tgtEl>
                                          <p:spTgt spid="1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10" fill="hold"/>
                                        <p:tgtEl>
                                          <p:spTgt spid="171"/>
                                        </p:tgtEl>
                                        <p:attrNameLst>
                                          <p:attrName>fillcolor</p:attrName>
                                        </p:attrNameLst>
                                      </p:cBhvr>
                                      <p:to>
                                        <a:srgbClr val="FFFFAD"/>
                                      </p:to>
                                    </p:animClr>
                                    <p:set>
                                      <p:cBhvr>
                                        <p:cTn id="70" dur="10" fill="hold"/>
                                        <p:tgtEl>
                                          <p:spTgt spid="171"/>
                                        </p:tgtEl>
                                        <p:attrNameLst>
                                          <p:attrName>fill.type</p:attrName>
                                        </p:attrNameLst>
                                      </p:cBhvr>
                                      <p:to>
                                        <p:strVal val="solid"/>
                                      </p:to>
                                    </p:set>
                                    <p:set>
                                      <p:cBhvr>
                                        <p:cTn id="71" dur="10" fill="hold"/>
                                        <p:tgtEl>
                                          <p:spTgt spid="171"/>
                                        </p:tgtEl>
                                        <p:attrNameLst>
                                          <p:attrName>fill.on</p:attrName>
                                        </p:attrNameLst>
                                      </p:cBhvr>
                                      <p:to>
                                        <p:strVal val="true"/>
                                      </p:to>
                                    </p:set>
                                  </p:childTnLst>
                                </p:cTn>
                              </p:par>
                              <p:par>
                                <p:cTn id="72" presetID="1" presetClass="entr" presetSubtype="0" fill="hold" grpId="0" nodeType="withEffect">
                                  <p:stCondLst>
                                    <p:cond delay="0"/>
                                  </p:stCondLst>
                                  <p:childTnLst>
                                    <p:set>
                                      <p:cBhvr>
                                        <p:cTn id="73" dur="1" fill="hold">
                                          <p:stCondLst>
                                            <p:cond delay="0"/>
                                          </p:stCondLst>
                                        </p:cTn>
                                        <p:tgtEl>
                                          <p:spTgt spid="17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mph" presetSubtype="2" fill="hold" nodeType="clickEffect">
                                  <p:stCondLst>
                                    <p:cond delay="0"/>
                                  </p:stCondLst>
                                  <p:childTnLst>
                                    <p:animClr clrSpc="rgb" dir="cw">
                                      <p:cBhvr>
                                        <p:cTn id="77" dur="10" fill="hold"/>
                                        <p:tgtEl>
                                          <p:spTgt spid="130"/>
                                        </p:tgtEl>
                                        <p:attrNameLst>
                                          <p:attrName>fillcolor</p:attrName>
                                        </p:attrNameLst>
                                      </p:cBhvr>
                                      <p:to>
                                        <a:srgbClr val="CBCBCB"/>
                                      </p:to>
                                    </p:animClr>
                                    <p:set>
                                      <p:cBhvr>
                                        <p:cTn id="78" dur="10" fill="hold"/>
                                        <p:tgtEl>
                                          <p:spTgt spid="130"/>
                                        </p:tgtEl>
                                        <p:attrNameLst>
                                          <p:attrName>fill.type</p:attrName>
                                        </p:attrNameLst>
                                      </p:cBhvr>
                                      <p:to>
                                        <p:strVal val="solid"/>
                                      </p:to>
                                    </p:set>
                                    <p:set>
                                      <p:cBhvr>
                                        <p:cTn id="79" dur="10" fill="hold"/>
                                        <p:tgtEl>
                                          <p:spTgt spid="130"/>
                                        </p:tgtEl>
                                        <p:attrNameLst>
                                          <p:attrName>fill.on</p:attrName>
                                        </p:attrNameLst>
                                      </p:cBhvr>
                                      <p:to>
                                        <p:strVal val="true"/>
                                      </p:to>
                                    </p:set>
                                  </p:childTnLst>
                                </p:cTn>
                              </p:par>
                              <p:par>
                                <p:cTn id="80" presetID="1" presetClass="entr" presetSubtype="0" fill="hold" grpId="0" nodeType="withEffect">
                                  <p:stCondLst>
                                    <p:cond delay="0"/>
                                  </p:stCondLst>
                                  <p:childTnLst>
                                    <p:set>
                                      <p:cBhvr>
                                        <p:cTn id="81" dur="1" fill="hold">
                                          <p:stCondLst>
                                            <p:cond delay="0"/>
                                          </p:stCondLst>
                                        </p:cTn>
                                        <p:tgtEl>
                                          <p:spTgt spid="1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42"/>
                                        </p:tgtEl>
                                        <p:attrNameLst>
                                          <p:attrName>style.visibility</p:attrName>
                                        </p:attrNameLst>
                                      </p:cBhvr>
                                      <p:to>
                                        <p:strVal val="visible"/>
                                      </p:to>
                                    </p:set>
                                  </p:childTnLst>
                                </p:cTn>
                              </p:par>
                              <p:par>
                                <p:cTn id="86" presetID="1" presetClass="emph" presetSubtype="2" fill="hold" nodeType="withEffect">
                                  <p:stCondLst>
                                    <p:cond delay="0"/>
                                  </p:stCondLst>
                                  <p:childTnLst>
                                    <p:animClr clrSpc="rgb" dir="cw">
                                      <p:cBhvr>
                                        <p:cTn id="87" dur="10" fill="hold"/>
                                        <p:tgtEl>
                                          <p:spTgt spid="131"/>
                                        </p:tgtEl>
                                        <p:attrNameLst>
                                          <p:attrName>fillcolor</p:attrName>
                                        </p:attrNameLst>
                                      </p:cBhvr>
                                      <p:to>
                                        <a:srgbClr val="FCA8C6"/>
                                      </p:to>
                                    </p:animClr>
                                    <p:set>
                                      <p:cBhvr>
                                        <p:cTn id="88" dur="10" fill="hold"/>
                                        <p:tgtEl>
                                          <p:spTgt spid="131"/>
                                        </p:tgtEl>
                                        <p:attrNameLst>
                                          <p:attrName>fill.type</p:attrName>
                                        </p:attrNameLst>
                                      </p:cBhvr>
                                      <p:to>
                                        <p:strVal val="solid"/>
                                      </p:to>
                                    </p:set>
                                    <p:set>
                                      <p:cBhvr>
                                        <p:cTn id="89" dur="10" fill="hold"/>
                                        <p:tgtEl>
                                          <p:spTgt spid="131"/>
                                        </p:tgtEl>
                                        <p:attrNameLst>
                                          <p:attrName>fill.on</p:attrName>
                                        </p:attrNameLst>
                                      </p:cBhvr>
                                      <p:to>
                                        <p:strVal val="true"/>
                                      </p:to>
                                    </p:set>
                                  </p:childTnLst>
                                </p:cTn>
                              </p:par>
                              <p:par>
                                <p:cTn id="90" presetID="1" presetClass="entr" presetSubtype="0" fill="hold" grpId="0" nodeType="withEffect">
                                  <p:stCondLst>
                                    <p:cond delay="0"/>
                                  </p:stCondLst>
                                  <p:childTnLst>
                                    <p:set>
                                      <p:cBhvr>
                                        <p:cTn id="91" dur="1" fill="hold">
                                          <p:stCondLst>
                                            <p:cond delay="0"/>
                                          </p:stCondLst>
                                        </p:cTn>
                                        <p:tgtEl>
                                          <p:spTgt spid="15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43"/>
                                        </p:tgtEl>
                                        <p:attrNameLst>
                                          <p:attrName>style.visibility</p:attrName>
                                        </p:attrNameLst>
                                      </p:cBhvr>
                                      <p:to>
                                        <p:strVal val="visible"/>
                                      </p:to>
                                    </p:set>
                                  </p:childTnLst>
                                </p:cTn>
                              </p:par>
                            </p:childTnLst>
                          </p:cTn>
                        </p:par>
                        <p:par>
                          <p:cTn id="96" fill="hold">
                            <p:stCondLst>
                              <p:cond delay="0"/>
                            </p:stCondLst>
                            <p:childTnLst>
                              <p:par>
                                <p:cTn id="97" presetID="1" presetClass="emph" presetSubtype="2" fill="hold" nodeType="afterEffect">
                                  <p:stCondLst>
                                    <p:cond delay="0"/>
                                  </p:stCondLst>
                                  <p:childTnLst>
                                    <p:animClr clrSpc="rgb" dir="cw">
                                      <p:cBhvr>
                                        <p:cTn id="98" dur="10" fill="hold"/>
                                        <p:tgtEl>
                                          <p:spTgt spid="134"/>
                                        </p:tgtEl>
                                        <p:attrNameLst>
                                          <p:attrName>fillcolor</p:attrName>
                                        </p:attrNameLst>
                                      </p:cBhvr>
                                      <p:to>
                                        <a:srgbClr val="FED5A5"/>
                                      </p:to>
                                    </p:animClr>
                                    <p:set>
                                      <p:cBhvr>
                                        <p:cTn id="99" dur="10" fill="hold"/>
                                        <p:tgtEl>
                                          <p:spTgt spid="134"/>
                                        </p:tgtEl>
                                        <p:attrNameLst>
                                          <p:attrName>fill.type</p:attrName>
                                        </p:attrNameLst>
                                      </p:cBhvr>
                                      <p:to>
                                        <p:strVal val="solid"/>
                                      </p:to>
                                    </p:set>
                                    <p:set>
                                      <p:cBhvr>
                                        <p:cTn id="100" dur="10" fill="hold"/>
                                        <p:tgtEl>
                                          <p:spTgt spid="134"/>
                                        </p:tgtEl>
                                        <p:attrNameLst>
                                          <p:attrName>fill.on</p:attrName>
                                        </p:attrNameLst>
                                      </p:cBhvr>
                                      <p:to>
                                        <p:strVal val="true"/>
                                      </p:to>
                                    </p:set>
                                  </p:childTnLst>
                                </p:cTn>
                              </p:par>
                              <p:par>
                                <p:cTn id="101" presetID="1" presetClass="entr" presetSubtype="0" fill="hold" grpId="0" nodeType="withEffect">
                                  <p:stCondLst>
                                    <p:cond delay="0"/>
                                  </p:stCondLst>
                                  <p:childTnLst>
                                    <p:set>
                                      <p:cBhvr>
                                        <p:cTn id="102" dur="1" fill="hold">
                                          <p:stCondLst>
                                            <p:cond delay="0"/>
                                          </p:stCondLst>
                                        </p:cTn>
                                        <p:tgtEl>
                                          <p:spTgt spid="1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44"/>
                                        </p:tgtEl>
                                        <p:attrNameLst>
                                          <p:attrName>style.visibility</p:attrName>
                                        </p:attrNameLst>
                                      </p:cBhvr>
                                      <p:to>
                                        <p:strVal val="visible"/>
                                      </p:to>
                                    </p:set>
                                  </p:childTnLst>
                                </p:cTn>
                              </p:par>
                              <p:par>
                                <p:cTn id="107" presetID="1" presetClass="emph" presetSubtype="2" fill="hold" nodeType="withEffect">
                                  <p:stCondLst>
                                    <p:cond delay="0"/>
                                  </p:stCondLst>
                                  <p:childTnLst>
                                    <p:animClr clrSpc="rgb" dir="cw">
                                      <p:cBhvr>
                                        <p:cTn id="108" dur="10" fill="hold"/>
                                        <p:tgtEl>
                                          <p:spTgt spid="140"/>
                                        </p:tgtEl>
                                        <p:attrNameLst>
                                          <p:attrName>fillcolor</p:attrName>
                                        </p:attrNameLst>
                                      </p:cBhvr>
                                      <p:to>
                                        <a:srgbClr val="FFFFAD"/>
                                      </p:to>
                                    </p:animClr>
                                    <p:set>
                                      <p:cBhvr>
                                        <p:cTn id="109" dur="10" fill="hold"/>
                                        <p:tgtEl>
                                          <p:spTgt spid="140"/>
                                        </p:tgtEl>
                                        <p:attrNameLst>
                                          <p:attrName>fill.type</p:attrName>
                                        </p:attrNameLst>
                                      </p:cBhvr>
                                      <p:to>
                                        <p:strVal val="solid"/>
                                      </p:to>
                                    </p:set>
                                    <p:set>
                                      <p:cBhvr>
                                        <p:cTn id="110" dur="10" fill="hold"/>
                                        <p:tgtEl>
                                          <p:spTgt spid="140"/>
                                        </p:tgtEl>
                                        <p:attrNameLst>
                                          <p:attrName>fill.on</p:attrName>
                                        </p:attrNameLst>
                                      </p:cBhvr>
                                      <p:to>
                                        <p:strVal val="true"/>
                                      </p:to>
                                    </p:set>
                                  </p:childTnLst>
                                </p:cTn>
                              </p:par>
                              <p:par>
                                <p:cTn id="111" presetID="1" presetClass="entr" presetSubtype="0" fill="hold" grpId="0" nodeType="withEffect">
                                  <p:stCondLst>
                                    <p:cond delay="0"/>
                                  </p:stCondLst>
                                  <p:childTnLst>
                                    <p:set>
                                      <p:cBhvr>
                                        <p:cTn id="112" dur="1" fill="hold">
                                          <p:stCondLst>
                                            <p:cond delay="0"/>
                                          </p:stCondLst>
                                        </p:cTn>
                                        <p:tgtEl>
                                          <p:spTgt spid="15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4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4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mph" presetSubtype="2" fill="hold" nodeType="withEffect">
                                  <p:stCondLst>
                                    <p:cond delay="0"/>
                                  </p:stCondLst>
                                  <p:childTnLst>
                                    <p:animClr clrSpc="rgb" dir="cw">
                                      <p:cBhvr>
                                        <p:cTn id="126" dur="10" fill="hold"/>
                                        <p:tgtEl>
                                          <p:spTgt spid="135"/>
                                        </p:tgtEl>
                                        <p:attrNameLst>
                                          <p:attrName>fillcolor</p:attrName>
                                        </p:attrNameLst>
                                      </p:cBhvr>
                                      <p:to>
                                        <a:srgbClr val="DBF3AB"/>
                                      </p:to>
                                    </p:animClr>
                                    <p:set>
                                      <p:cBhvr>
                                        <p:cTn id="127" dur="10" fill="hold"/>
                                        <p:tgtEl>
                                          <p:spTgt spid="135"/>
                                        </p:tgtEl>
                                        <p:attrNameLst>
                                          <p:attrName>fill.type</p:attrName>
                                        </p:attrNameLst>
                                      </p:cBhvr>
                                      <p:to>
                                        <p:strVal val="solid"/>
                                      </p:to>
                                    </p:set>
                                    <p:set>
                                      <p:cBhvr>
                                        <p:cTn id="128" dur="10" fill="hold"/>
                                        <p:tgtEl>
                                          <p:spTgt spid="135"/>
                                        </p:tgtEl>
                                        <p:attrNameLst>
                                          <p:attrName>fill.on</p:attrName>
                                        </p:attrNameLst>
                                      </p:cBhvr>
                                      <p:to>
                                        <p:strVal val="true"/>
                                      </p:to>
                                    </p:set>
                                  </p:childTnLst>
                                </p:cTn>
                              </p:par>
                              <p:par>
                                <p:cTn id="129" presetID="1" presetClass="entr" presetSubtype="0" fill="hold" grpId="0" nodeType="withEffect">
                                  <p:stCondLst>
                                    <p:cond delay="0"/>
                                  </p:stCondLst>
                                  <p:childTnLst>
                                    <p:set>
                                      <p:cBhvr>
                                        <p:cTn id="130" dur="1" fill="hold">
                                          <p:stCondLst>
                                            <p:cond delay="0"/>
                                          </p:stCondLst>
                                        </p:cTn>
                                        <p:tgtEl>
                                          <p:spTgt spid="15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47"/>
                                        </p:tgtEl>
                                        <p:attrNameLst>
                                          <p:attrName>style.visibility</p:attrName>
                                        </p:attrNameLst>
                                      </p:cBhvr>
                                      <p:to>
                                        <p:strVal val="visible"/>
                                      </p:to>
                                    </p:set>
                                  </p:childTnLst>
                                </p:cTn>
                              </p:par>
                              <p:par>
                                <p:cTn id="143" presetID="1" presetClass="emph" presetSubtype="2" fill="hold" nodeType="withEffect">
                                  <p:stCondLst>
                                    <p:cond delay="0"/>
                                  </p:stCondLst>
                                  <p:childTnLst>
                                    <p:animClr clrSpc="rgb" dir="cw">
                                      <p:cBhvr>
                                        <p:cTn id="144" dur="10" fill="hold"/>
                                        <p:tgtEl>
                                          <p:spTgt spid="136"/>
                                        </p:tgtEl>
                                        <p:attrNameLst>
                                          <p:attrName>fillcolor</p:attrName>
                                        </p:attrNameLst>
                                      </p:cBhvr>
                                      <p:to>
                                        <a:srgbClr val="C1EFF7"/>
                                      </p:to>
                                    </p:animClr>
                                    <p:set>
                                      <p:cBhvr>
                                        <p:cTn id="145" dur="10" fill="hold"/>
                                        <p:tgtEl>
                                          <p:spTgt spid="136"/>
                                        </p:tgtEl>
                                        <p:attrNameLst>
                                          <p:attrName>fill.type</p:attrName>
                                        </p:attrNameLst>
                                      </p:cBhvr>
                                      <p:to>
                                        <p:strVal val="solid"/>
                                      </p:to>
                                    </p:set>
                                    <p:set>
                                      <p:cBhvr>
                                        <p:cTn id="146" dur="10" fill="hold"/>
                                        <p:tgtEl>
                                          <p:spTgt spid="136"/>
                                        </p:tgtEl>
                                        <p:attrNameLst>
                                          <p:attrName>fill.on</p:attrName>
                                        </p:attrNameLst>
                                      </p:cBhvr>
                                      <p:to>
                                        <p:strVal val="true"/>
                                      </p:to>
                                    </p:set>
                                  </p:childTnLst>
                                </p:cTn>
                              </p:par>
                              <p:par>
                                <p:cTn id="147" presetID="1" presetClass="entr" presetSubtype="0" fill="hold" grpId="0" nodeType="withEffect">
                                  <p:stCondLst>
                                    <p:cond delay="0"/>
                                  </p:stCondLst>
                                  <p:childTnLst>
                                    <p:set>
                                      <p:cBhvr>
                                        <p:cTn id="148" dur="1" fill="hold">
                                          <p:stCondLst>
                                            <p:cond delay="0"/>
                                          </p:stCondLst>
                                        </p:cTn>
                                        <p:tgtEl>
                                          <p:spTgt spid="15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5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48"/>
                                        </p:tgtEl>
                                        <p:attrNameLst>
                                          <p:attrName>style.visibility</p:attrName>
                                        </p:attrNameLst>
                                      </p:cBhvr>
                                      <p:to>
                                        <p:strVal val="visible"/>
                                      </p:to>
                                    </p:set>
                                  </p:childTnLst>
                                </p:cTn>
                              </p:par>
                              <p:par>
                                <p:cTn id="157" presetID="1" presetClass="emph" presetSubtype="2" fill="hold" nodeType="withEffect">
                                  <p:stCondLst>
                                    <p:cond delay="0"/>
                                  </p:stCondLst>
                                  <p:childTnLst>
                                    <p:animClr clrSpc="rgb" dir="cw">
                                      <p:cBhvr>
                                        <p:cTn id="158" dur="10" fill="hold"/>
                                        <p:tgtEl>
                                          <p:spTgt spid="137"/>
                                        </p:tgtEl>
                                        <p:attrNameLst>
                                          <p:attrName>fillcolor</p:attrName>
                                        </p:attrNameLst>
                                      </p:cBhvr>
                                      <p:to>
                                        <a:srgbClr val="DECCFE"/>
                                      </p:to>
                                    </p:animClr>
                                    <p:set>
                                      <p:cBhvr>
                                        <p:cTn id="159" dur="10" fill="hold"/>
                                        <p:tgtEl>
                                          <p:spTgt spid="137"/>
                                        </p:tgtEl>
                                        <p:attrNameLst>
                                          <p:attrName>fill.type</p:attrName>
                                        </p:attrNameLst>
                                      </p:cBhvr>
                                      <p:to>
                                        <p:strVal val="solid"/>
                                      </p:to>
                                    </p:set>
                                    <p:set>
                                      <p:cBhvr>
                                        <p:cTn id="160" dur="10" fill="hold"/>
                                        <p:tgtEl>
                                          <p:spTgt spid="137"/>
                                        </p:tgtEl>
                                        <p:attrNameLst>
                                          <p:attrName>fill.on</p:attrName>
                                        </p:attrNameLst>
                                      </p:cBhvr>
                                      <p:to>
                                        <p:strVal val="true"/>
                                      </p:to>
                                    </p:set>
                                  </p:childTnLst>
                                </p:cTn>
                              </p:par>
                              <p:par>
                                <p:cTn id="161" presetID="1" presetClass="entr" presetSubtype="0" fill="hold" grpId="0" nodeType="withEffect">
                                  <p:stCondLst>
                                    <p:cond delay="0"/>
                                  </p:stCondLst>
                                  <p:childTnLst>
                                    <p:set>
                                      <p:cBhvr>
                                        <p:cTn id="162" dur="1" fill="hold">
                                          <p:stCondLst>
                                            <p:cond delay="0"/>
                                          </p:stCondLst>
                                        </p:cTn>
                                        <p:tgtEl>
                                          <p:spTgt spid="16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72" grpId="0" animBg="1"/>
      <p:bldP spid="173" grpId="0" animBg="1"/>
      <p:bldP spid="174" grpId="0" animBg="1"/>
      <p:bldP spid="175" grpId="0" animBg="1"/>
      <p:bldP spid="176" grpId="0" animBg="1"/>
      <p:bldP spid="177" grpId="0" animBg="1"/>
      <p:bldP spid="178" grpId="0" animBg="1"/>
      <p:bldP spid="6" grpId="0" animBg="1"/>
      <p:bldP spid="7" grpId="0" animBg="1"/>
      <p:bldP spid="8"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D7A771-12FE-D868-CE4F-33A187974BB4}"/>
              </a:ext>
            </a:extLst>
          </p:cNvPr>
          <p:cNvPicPr>
            <a:picLocks noChangeAspect="1"/>
          </p:cNvPicPr>
          <p:nvPr/>
        </p:nvPicPr>
        <p:blipFill rotWithShape="1">
          <a:blip r:embed="rId2"/>
          <a:srcRect l="54139" t="13980" r="1938" b="8154"/>
          <a:stretch/>
        </p:blipFill>
        <p:spPr>
          <a:xfrm>
            <a:off x="6968822" y="3280043"/>
            <a:ext cx="1658177" cy="1673132"/>
          </a:xfrm>
          <a:prstGeom prst="rect">
            <a:avLst/>
          </a:prstGeom>
        </p:spPr>
      </p:pic>
      <p:sp>
        <p:nvSpPr>
          <p:cNvPr id="2" name="Title 1">
            <a:extLst>
              <a:ext uri="{FF2B5EF4-FFF2-40B4-BE49-F238E27FC236}">
                <a16:creationId xmlns:a16="http://schemas.microsoft.com/office/drawing/2014/main" id="{FF6A9582-F30B-5FD8-4EF9-0AF082F7A193}"/>
              </a:ext>
            </a:extLst>
          </p:cNvPr>
          <p:cNvSpPr>
            <a:spLocks noGrp="1"/>
          </p:cNvSpPr>
          <p:nvPr>
            <p:ph type="title"/>
          </p:nvPr>
        </p:nvSpPr>
        <p:spPr/>
        <p:txBody>
          <a:bodyPr/>
          <a:lstStyle/>
          <a:p>
            <a:r>
              <a:rPr lang="en-US" b="1"/>
              <a:t>tree traversal</a:t>
            </a:r>
            <a:r>
              <a:rPr lang="en-US"/>
              <a:t> (walking the tree)</a:t>
            </a:r>
          </a:p>
        </p:txBody>
      </p:sp>
      <p:sp>
        <p:nvSpPr>
          <p:cNvPr id="3" name="Content Placeholder 2">
            <a:extLst>
              <a:ext uri="{FF2B5EF4-FFF2-40B4-BE49-F238E27FC236}">
                <a16:creationId xmlns:a16="http://schemas.microsoft.com/office/drawing/2014/main" id="{549D25CF-1D5F-6C6B-E235-D117AED961FB}"/>
              </a:ext>
            </a:extLst>
          </p:cNvPr>
          <p:cNvSpPr>
            <a:spLocks noGrp="1"/>
          </p:cNvSpPr>
          <p:nvPr>
            <p:ph sz="quarter" idx="10"/>
          </p:nvPr>
        </p:nvSpPr>
        <p:spPr/>
        <p:txBody>
          <a:bodyPr/>
          <a:lstStyle/>
          <a:p>
            <a:r>
              <a:rPr lang="en-US" b="1"/>
              <a:t>tree traversal</a:t>
            </a:r>
            <a:r>
              <a:rPr lang="en-US"/>
              <a:t> means iterating through all of the tree's nodes</a:t>
            </a:r>
          </a:p>
          <a:p>
            <a:endParaRPr lang="en-US"/>
          </a:p>
          <a:p>
            <a:pPr lvl="1"/>
            <a:r>
              <a:rPr lang="en-US" b="1"/>
              <a:t>breadth-first</a:t>
            </a:r>
            <a:r>
              <a:rPr lang="en-US"/>
              <a:t> first explores as broadly (widely) as possible</a:t>
            </a:r>
          </a:p>
          <a:p>
            <a:pPr lvl="2"/>
            <a:r>
              <a:rPr lang="en-US"/>
              <a:t>one </a:t>
            </a:r>
            <a:r>
              <a:rPr lang="en-US" b="1"/>
              <a:t>level</a:t>
            </a:r>
            <a:r>
              <a:rPr lang="en-US"/>
              <a:t> (</a:t>
            </a:r>
            <a:r>
              <a:rPr lang="en-US" b="1"/>
              <a:t>depth</a:t>
            </a:r>
            <a:r>
              <a:rPr lang="en-US"/>
              <a:t>) at a time</a:t>
            </a:r>
          </a:p>
          <a:p>
            <a:pPr lvl="2"/>
            <a:r>
              <a:rPr lang="en-US"/>
              <a:t>uses a </a:t>
            </a:r>
            <a:r>
              <a:rPr lang="en-US" b="1"/>
              <a:t>queue</a:t>
            </a:r>
          </a:p>
          <a:p>
            <a:pPr lvl="2"/>
            <a:endParaRPr lang="en-US"/>
          </a:p>
          <a:p>
            <a:pPr lvl="2"/>
            <a:endParaRPr lang="en-US"/>
          </a:p>
          <a:p>
            <a:pPr lvl="1"/>
            <a:r>
              <a:rPr lang="en-US" b="1"/>
              <a:t>depth-first </a:t>
            </a:r>
            <a:r>
              <a:rPr lang="en-US"/>
              <a:t>first</a:t>
            </a:r>
            <a:r>
              <a:rPr lang="en-US" b="1"/>
              <a:t> </a:t>
            </a:r>
            <a:r>
              <a:rPr lang="en-US"/>
              <a:t>explores as deeply as possible </a:t>
            </a:r>
          </a:p>
          <a:p>
            <a:pPr lvl="2"/>
            <a:r>
              <a:rPr lang="en-US"/>
              <a:t>one </a:t>
            </a:r>
            <a:r>
              <a:rPr lang="en-US" b="1"/>
              <a:t>root-to-leaf path</a:t>
            </a:r>
            <a:r>
              <a:rPr lang="en-US"/>
              <a:t> at a time</a:t>
            </a:r>
          </a:p>
          <a:p>
            <a:pPr lvl="2"/>
            <a:r>
              <a:rPr lang="en-US"/>
              <a:t>uses a </a:t>
            </a:r>
            <a:r>
              <a:rPr lang="en-US" b="1"/>
              <a:t>stack</a:t>
            </a:r>
            <a:r>
              <a:rPr lang="en-US"/>
              <a:t> (or </a:t>
            </a:r>
            <a:r>
              <a:rPr lang="en-US" b="1"/>
              <a:t>recursion</a:t>
            </a:r>
            <a:r>
              <a:rPr lang="en-US"/>
              <a:t>, which uses the callstack)</a:t>
            </a:r>
          </a:p>
          <a:p>
            <a:pPr lvl="2"/>
            <a:endParaRPr lang="en-US" sz="1000" b="1"/>
          </a:p>
          <a:p>
            <a:pPr lvl="2"/>
            <a:r>
              <a:rPr lang="en-US" sz="1000" b="1"/>
              <a:t>☠ there are actually many different variants of depth-first traversal</a:t>
            </a:r>
            <a:br>
              <a:rPr lang="en-US" sz="1000" b="1"/>
            </a:br>
            <a:r>
              <a:rPr lang="en-US" sz="1000" b="1"/>
              <a:t>(i will explain them when we get to binary trees) </a:t>
            </a:r>
          </a:p>
        </p:txBody>
      </p:sp>
      <p:pic>
        <p:nvPicPr>
          <p:cNvPr id="5" name="Picture 4">
            <a:extLst>
              <a:ext uri="{FF2B5EF4-FFF2-40B4-BE49-F238E27FC236}">
                <a16:creationId xmlns:a16="http://schemas.microsoft.com/office/drawing/2014/main" id="{B83F7B3E-5FA0-2DE5-2A8D-FB2BDD25AA87}"/>
              </a:ext>
            </a:extLst>
          </p:cNvPr>
          <p:cNvPicPr>
            <a:picLocks noChangeAspect="1"/>
          </p:cNvPicPr>
          <p:nvPr/>
        </p:nvPicPr>
        <p:blipFill>
          <a:blip r:embed="rId3"/>
          <a:stretch>
            <a:fillRect/>
          </a:stretch>
        </p:blipFill>
        <p:spPr>
          <a:xfrm>
            <a:off x="7304893" y="1442785"/>
            <a:ext cx="1609680" cy="1673132"/>
          </a:xfrm>
          <a:prstGeom prst="rect">
            <a:avLst/>
          </a:prstGeom>
        </p:spPr>
      </p:pic>
    </p:spTree>
    <p:extLst>
      <p:ext uri="{BB962C8B-B14F-4D97-AF65-F5344CB8AC3E}">
        <p14:creationId xmlns:p14="http://schemas.microsoft.com/office/powerpoint/2010/main" val="399182654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6AD8B-5CCB-0A17-FD6C-9EFFD19C9CB7}"/>
              </a:ext>
            </a:extLst>
          </p:cNvPr>
          <p:cNvSpPr>
            <a:spLocks noGrp="1"/>
          </p:cNvSpPr>
          <p:nvPr>
            <p:ph type="title"/>
          </p:nvPr>
        </p:nvSpPr>
        <p:spPr/>
        <p:txBody>
          <a:bodyPr/>
          <a:lstStyle/>
          <a:p>
            <a:r>
              <a:rPr lang="en-US" sz="3600"/>
              <a:t>why might we want to traverse a tree?</a:t>
            </a:r>
            <a:br>
              <a:rPr lang="en-US" sz="3600"/>
            </a:br>
            <a:br>
              <a:rPr lang="en-US" sz="3600"/>
            </a:br>
            <a:r>
              <a:rPr lang="en-US" sz="2000"/>
              <a:t>why did we want to traverse a linked list?</a:t>
            </a:r>
            <a:br>
              <a:rPr lang="en-US" sz="2000"/>
            </a:br>
            <a:br>
              <a:rPr lang="en-US" sz="2000"/>
            </a:br>
            <a:r>
              <a:rPr lang="en-US" sz="1600"/>
              <a:t>do we ever *traverse* an array? </a:t>
            </a:r>
            <a:endParaRPr lang="en-US" sz="3600"/>
          </a:p>
        </p:txBody>
      </p:sp>
    </p:spTree>
    <p:extLst>
      <p:ext uri="{BB962C8B-B14F-4D97-AF65-F5344CB8AC3E}">
        <p14:creationId xmlns:p14="http://schemas.microsoft.com/office/powerpoint/2010/main" val="370556990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95BC3-DF23-5695-6F98-C128D271460C}"/>
              </a:ext>
            </a:extLst>
          </p:cNvPr>
          <p:cNvSpPr txBox="1"/>
          <p:nvPr/>
        </p:nvSpPr>
        <p:spPr>
          <a:xfrm>
            <a:off x="888112" y="482489"/>
            <a:ext cx="4105274" cy="830997"/>
          </a:xfrm>
          <a:prstGeom prst="rect">
            <a:avLst/>
          </a:prstGeom>
          <a:noFill/>
          <a:ln>
            <a:solidFill>
              <a:schemeClr val="tx1"/>
            </a:solidFill>
          </a:ln>
        </p:spPr>
        <p:txBody>
          <a:bodyPr wrap="square" rtlCol="0">
            <a:spAutoFit/>
          </a:bodyPr>
          <a:lstStyle/>
          <a:p>
            <a:pPr algn="ctr"/>
            <a:r>
              <a:rPr lang="en-US" sz="2400"/>
              <a:t>gathering all words in a </a:t>
            </a:r>
            <a:r>
              <a:rPr lang="en-US" sz="2400" b="1"/>
              <a:t>trie </a:t>
            </a:r>
            <a:r>
              <a:rPr lang="en-US" sz="2400"/>
              <a:t>(</a:t>
            </a:r>
            <a:r>
              <a:rPr lang="en-US" sz="2400" b="1">
                <a:solidFill>
                  <a:schemeClr val="accent5"/>
                </a:solidFill>
              </a:rPr>
              <a:t>HW09</a:t>
            </a:r>
            <a:r>
              <a:rPr lang="en-US" sz="2400"/>
              <a:t>)</a:t>
            </a:r>
          </a:p>
        </p:txBody>
      </p:sp>
      <p:sp>
        <p:nvSpPr>
          <p:cNvPr id="4" name="TextBox 3">
            <a:extLst>
              <a:ext uri="{FF2B5EF4-FFF2-40B4-BE49-F238E27FC236}">
                <a16:creationId xmlns:a16="http://schemas.microsoft.com/office/drawing/2014/main" id="{4F203429-2678-40C2-3D72-9B7CFB8FD1AD}"/>
              </a:ext>
            </a:extLst>
          </p:cNvPr>
          <p:cNvSpPr txBox="1"/>
          <p:nvPr/>
        </p:nvSpPr>
        <p:spPr>
          <a:xfrm>
            <a:off x="1972437" y="2599457"/>
            <a:ext cx="2828926" cy="830997"/>
          </a:xfrm>
          <a:prstGeom prst="rect">
            <a:avLst/>
          </a:prstGeom>
          <a:noFill/>
          <a:ln>
            <a:solidFill>
              <a:schemeClr val="tx1"/>
            </a:solidFill>
          </a:ln>
        </p:spPr>
        <p:txBody>
          <a:bodyPr wrap="square" rtlCol="0">
            <a:spAutoFit/>
          </a:bodyPr>
          <a:lstStyle/>
          <a:p>
            <a:pPr algn="ctr"/>
            <a:r>
              <a:rPr lang="en-US" sz="2400"/>
              <a:t>evaluating an </a:t>
            </a:r>
            <a:r>
              <a:rPr lang="en-US" sz="2400" b="1"/>
              <a:t>expression tree</a:t>
            </a:r>
          </a:p>
        </p:txBody>
      </p:sp>
      <p:sp>
        <p:nvSpPr>
          <p:cNvPr id="5" name="TextBox 4">
            <a:extLst>
              <a:ext uri="{FF2B5EF4-FFF2-40B4-BE49-F238E27FC236}">
                <a16:creationId xmlns:a16="http://schemas.microsoft.com/office/drawing/2014/main" id="{FE4CEBF7-5CD6-083B-3F08-D6C4FE4D0CB6}"/>
              </a:ext>
            </a:extLst>
          </p:cNvPr>
          <p:cNvSpPr txBox="1"/>
          <p:nvPr/>
        </p:nvSpPr>
        <p:spPr>
          <a:xfrm>
            <a:off x="4206240" y="1540973"/>
            <a:ext cx="3621786" cy="830997"/>
          </a:xfrm>
          <a:prstGeom prst="rect">
            <a:avLst/>
          </a:prstGeom>
          <a:noFill/>
          <a:ln>
            <a:solidFill>
              <a:schemeClr val="tx1"/>
            </a:solidFill>
          </a:ln>
        </p:spPr>
        <p:txBody>
          <a:bodyPr wrap="square" rtlCol="0">
            <a:spAutoFit/>
          </a:bodyPr>
          <a:lstStyle/>
          <a:p>
            <a:pPr algn="ctr"/>
            <a:r>
              <a:rPr lang="en-US" sz="2400" b="1"/>
              <a:t>searching</a:t>
            </a:r>
            <a:r>
              <a:rPr lang="en-US" sz="2400"/>
              <a:t> for something (</a:t>
            </a:r>
            <a:r>
              <a:rPr lang="en-US" sz="2400" b="1">
                <a:solidFill>
                  <a:schemeClr val="accent5"/>
                </a:solidFill>
              </a:rPr>
              <a:t>HW10?</a:t>
            </a:r>
            <a:r>
              <a:rPr lang="en-US" sz="2400"/>
              <a:t>)</a:t>
            </a:r>
            <a:endParaRPr lang="en-US" sz="2400" b="1"/>
          </a:p>
        </p:txBody>
      </p:sp>
      <p:sp>
        <p:nvSpPr>
          <p:cNvPr id="7" name="TextBox 6">
            <a:extLst>
              <a:ext uri="{FF2B5EF4-FFF2-40B4-BE49-F238E27FC236}">
                <a16:creationId xmlns:a16="http://schemas.microsoft.com/office/drawing/2014/main" id="{F7337F57-72E1-43DB-3D3C-D7CE8099F9C4}"/>
              </a:ext>
            </a:extLst>
          </p:cNvPr>
          <p:cNvSpPr txBox="1"/>
          <p:nvPr/>
        </p:nvSpPr>
        <p:spPr>
          <a:xfrm>
            <a:off x="4345685" y="3660745"/>
            <a:ext cx="2781300" cy="1200329"/>
          </a:xfrm>
          <a:prstGeom prst="rect">
            <a:avLst/>
          </a:prstGeom>
          <a:noFill/>
          <a:ln>
            <a:solidFill>
              <a:schemeClr val="tx1"/>
            </a:solidFill>
          </a:ln>
        </p:spPr>
        <p:txBody>
          <a:bodyPr wrap="square" rtlCol="0">
            <a:spAutoFit/>
          </a:bodyPr>
          <a:lstStyle/>
          <a:p>
            <a:pPr algn="ctr"/>
            <a:r>
              <a:rPr lang="en-US" sz="2400"/>
              <a:t>gathering all the nodes into a list (</a:t>
            </a:r>
            <a:r>
              <a:rPr lang="en-US" sz="2400" b="1">
                <a:solidFill>
                  <a:schemeClr val="accent5"/>
                </a:solidFill>
              </a:rPr>
              <a:t>Tut09</a:t>
            </a:r>
            <a:r>
              <a:rPr lang="en-US" sz="2400"/>
              <a:t>)</a:t>
            </a:r>
            <a:endParaRPr lang="en-US" sz="2400" b="1"/>
          </a:p>
        </p:txBody>
      </p:sp>
    </p:spTree>
    <p:extLst>
      <p:ext uri="{BB962C8B-B14F-4D97-AF65-F5344CB8AC3E}">
        <p14:creationId xmlns:p14="http://schemas.microsoft.com/office/powerpoint/2010/main" val="29535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89D2-2708-D61D-7E0A-0A33166D8C5A}"/>
              </a:ext>
            </a:extLst>
          </p:cNvPr>
          <p:cNvSpPr>
            <a:spLocks noGrp="1"/>
          </p:cNvSpPr>
          <p:nvPr>
            <p:ph type="title"/>
          </p:nvPr>
        </p:nvSpPr>
        <p:spPr/>
        <p:txBody>
          <a:bodyPr/>
          <a:lstStyle/>
          <a:p>
            <a:r>
              <a:rPr lang="en-US" sz="8000"/>
              <a:t>Terrific Tree</a:t>
            </a:r>
            <a:br>
              <a:rPr lang="en-US" sz="8000"/>
            </a:br>
            <a:r>
              <a:rPr lang="en-US" sz="8000"/>
              <a:t>Traversal Tutorial</a:t>
            </a:r>
          </a:p>
        </p:txBody>
      </p:sp>
    </p:spTree>
    <p:extLst>
      <p:ext uri="{BB962C8B-B14F-4D97-AF65-F5344CB8AC3E}">
        <p14:creationId xmlns:p14="http://schemas.microsoft.com/office/powerpoint/2010/main" val="21251276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explanation</a:t>
            </a:r>
          </a:p>
        </p:txBody>
      </p:sp>
    </p:spTree>
    <p:extLst>
      <p:ext uri="{BB962C8B-B14F-4D97-AF65-F5344CB8AC3E}">
        <p14:creationId xmlns:p14="http://schemas.microsoft.com/office/powerpoint/2010/main" val="2689917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ED21983-C841-A611-F131-526A1042F3BC}"/>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7D94F974-2C3B-0E67-1CC2-0D63390C1AE1}"/>
              </a:ext>
            </a:extLst>
          </p:cNvPr>
          <p:cNvPicPr>
            <a:picLocks noChangeAspect="1"/>
          </p:cNvPicPr>
          <p:nvPr/>
        </p:nvPicPr>
        <p:blipFill rotWithShape="1">
          <a:blip r:embed="rId3">
            <a:biLevel thresh="50000"/>
            <a:alphaModFix amt="5000"/>
          </a:blip>
          <a:srcRect l="30110" t="15667" r="32841" b="28067"/>
          <a:stretch/>
        </p:blipFill>
        <p:spPr>
          <a:xfrm>
            <a:off x="6341663" y="-120724"/>
            <a:ext cx="2329119" cy="2894013"/>
          </a:xfrm>
          <a:prstGeom prst="rect">
            <a:avLst/>
          </a:prstGeom>
        </p:spPr>
      </p:pic>
      <p:pic>
        <p:nvPicPr>
          <p:cNvPr id="21" name="Picture 20">
            <a:extLst>
              <a:ext uri="{FF2B5EF4-FFF2-40B4-BE49-F238E27FC236}">
                <a16:creationId xmlns:a16="http://schemas.microsoft.com/office/drawing/2014/main" id="{AF0B355F-2D44-CFB7-1789-8AE095A091F3}"/>
              </a:ext>
            </a:extLst>
          </p:cNvPr>
          <p:cNvPicPr>
            <a:picLocks noChangeAspect="1"/>
          </p:cNvPicPr>
          <p:nvPr/>
        </p:nvPicPr>
        <p:blipFill rotWithShape="1">
          <a:blip r:embed="rId3">
            <a:alphaModFix amt="50000"/>
            <a:grayscl/>
          </a:blip>
          <a:srcRect l="33543" t="15667" r="32034" b="28067"/>
          <a:stretch/>
        </p:blipFill>
        <p:spPr>
          <a:xfrm rot="10800000">
            <a:off x="6461788" y="2298657"/>
            <a:ext cx="2164024" cy="2894013"/>
          </a:xfrm>
          <a:prstGeom prst="rect">
            <a:avLst/>
          </a:prstGeom>
        </p:spPr>
      </p:pic>
      <p:sp>
        <p:nvSpPr>
          <p:cNvPr id="8" name="Title 7">
            <a:extLst>
              <a:ext uri="{FF2B5EF4-FFF2-40B4-BE49-F238E27FC236}">
                <a16:creationId xmlns:a16="http://schemas.microsoft.com/office/drawing/2014/main" id="{EC3169D9-2173-12B4-DA4E-8129F1616E04}"/>
              </a:ext>
            </a:extLst>
          </p:cNvPr>
          <p:cNvSpPr>
            <a:spLocks noGrp="1"/>
          </p:cNvSpPr>
          <p:nvPr>
            <p:ph type="title"/>
          </p:nvPr>
        </p:nvSpPr>
        <p:spPr>
          <a:xfrm>
            <a:off x="457200" y="254916"/>
            <a:ext cx="8229600" cy="1893924"/>
          </a:xfrm>
        </p:spPr>
        <p:txBody>
          <a:bodyPr/>
          <a:lstStyle/>
          <a:p>
            <a:r>
              <a:rPr lang="en-US" sz="8800" spc="1200"/>
              <a:t>Week09c</a:t>
            </a:r>
          </a:p>
        </p:txBody>
      </p:sp>
      <p:sp>
        <p:nvSpPr>
          <p:cNvPr id="6" name="Content Placeholder 5">
            <a:extLst>
              <a:ext uri="{FF2B5EF4-FFF2-40B4-BE49-F238E27FC236}">
                <a16:creationId xmlns:a16="http://schemas.microsoft.com/office/drawing/2014/main" id="{5581AF7C-C322-9C14-1ACF-09311A719C0B}"/>
              </a:ext>
            </a:extLst>
          </p:cNvPr>
          <p:cNvSpPr>
            <a:spLocks noGrp="1"/>
          </p:cNvSpPr>
          <p:nvPr>
            <p:ph sz="quarter" idx="10"/>
          </p:nvPr>
        </p:nvSpPr>
        <p:spPr>
          <a:xfrm>
            <a:off x="457199" y="1876289"/>
            <a:ext cx="2678337" cy="2894013"/>
          </a:xfrm>
        </p:spPr>
        <p:txBody>
          <a:bodyPr>
            <a:noAutofit/>
          </a:bodyPr>
          <a:lstStyle/>
          <a:p>
            <a:r>
              <a:rPr lang="en-US" sz="2400"/>
              <a:t>trees vs. graphs</a:t>
            </a:r>
          </a:p>
        </p:txBody>
      </p:sp>
      <p:sp>
        <p:nvSpPr>
          <p:cNvPr id="13" name="TextBox 12">
            <a:extLst>
              <a:ext uri="{FF2B5EF4-FFF2-40B4-BE49-F238E27FC236}">
                <a16:creationId xmlns:a16="http://schemas.microsoft.com/office/drawing/2014/main" id="{EABA9EEF-7CF3-FC88-51D1-6B56B8680650}"/>
              </a:ext>
            </a:extLst>
          </p:cNvPr>
          <p:cNvSpPr txBox="1"/>
          <p:nvPr/>
        </p:nvSpPr>
        <p:spPr>
          <a:xfrm>
            <a:off x="7094609" y="971045"/>
            <a:ext cx="4846320" cy="461665"/>
          </a:xfrm>
          <a:prstGeom prst="rect">
            <a:avLst/>
          </a:prstGeom>
          <a:noFill/>
        </p:spPr>
        <p:txBody>
          <a:bodyPr wrap="square" rtlCol="0">
            <a:spAutoFit/>
          </a:bodyPr>
          <a:lstStyle/>
          <a:p>
            <a:r>
              <a:rPr lang="en-US" sz="2400" b="1">
                <a:solidFill>
                  <a:schemeClr val="bg1">
                    <a:lumMod val="95000"/>
                  </a:schemeClr>
                </a:solidFill>
                <a:ea typeface="Segoe UI Emoji" panose="020B0502040204020203" pitchFamily="34" charset="0"/>
              </a:rPr>
              <a:t>Friday.</a:t>
            </a:r>
            <a:endParaRPr lang="en-US" sz="2400">
              <a:solidFill>
                <a:schemeClr val="bg1">
                  <a:lumMod val="95000"/>
                </a:schemeClr>
              </a:solidFill>
              <a:ea typeface="Segoe UI Emoji" panose="020B0502040204020203" pitchFamily="34" charset="0"/>
            </a:endParaRPr>
          </a:p>
        </p:txBody>
      </p:sp>
      <p:sp>
        <p:nvSpPr>
          <p:cNvPr id="10" name="TextBox 9">
            <a:extLst>
              <a:ext uri="{FF2B5EF4-FFF2-40B4-BE49-F238E27FC236}">
                <a16:creationId xmlns:a16="http://schemas.microsoft.com/office/drawing/2014/main" id="{FA521787-C6BC-8147-3A50-28A2C0252AE7}"/>
              </a:ext>
            </a:extLst>
          </p:cNvPr>
          <p:cNvSpPr txBox="1"/>
          <p:nvPr/>
        </p:nvSpPr>
        <p:spPr>
          <a:xfrm>
            <a:off x="457198" y="2707823"/>
            <a:ext cx="4456177" cy="2062103"/>
          </a:xfrm>
          <a:prstGeom prst="rect">
            <a:avLst/>
          </a:prstGeom>
          <a:solidFill>
            <a:schemeClr val="bg1">
              <a:lumMod val="75000"/>
            </a:schemeClr>
          </a:solidFill>
          <a:ln>
            <a:solidFill>
              <a:schemeClr val="tx1"/>
            </a:solidFill>
          </a:ln>
        </p:spPr>
        <p:txBody>
          <a:bodyPr wrap="square" rtlCol="0">
            <a:spAutoFit/>
          </a:bodyPr>
          <a:lstStyle/>
          <a:p>
            <a:pPr algn="ctr"/>
            <a:r>
              <a:rPr lang="en-US" sz="2800" b="1">
                <a:cs typeface="Consolas" panose="020B0609020204030204" pitchFamily="49" charset="0"/>
              </a:rPr>
              <a:t>WARMUP</a:t>
            </a:r>
          </a:p>
          <a:p>
            <a:pPr algn="ctr"/>
            <a:endParaRPr lang="en-US" sz="2000" b="1">
              <a:cs typeface="Consolas" panose="020B0609020204030204" pitchFamily="49" charset="0"/>
            </a:endParaRPr>
          </a:p>
          <a:p>
            <a:pPr marL="342900" indent="-342900">
              <a:buFont typeface="Arial" panose="020B0604020202020204" pitchFamily="34" charset="0"/>
              <a:buChar char="•"/>
            </a:pPr>
            <a:r>
              <a:rPr lang="en-US" sz="2000">
                <a:sym typeface="Wingdings" pitchFamily="2" charset="2"/>
              </a:rPr>
              <a:t>have you ever played the game Worms World Party?</a:t>
            </a:r>
          </a:p>
          <a:p>
            <a:pPr marL="342900" indent="-342900">
              <a:buFont typeface="Arial" panose="020B0604020202020204" pitchFamily="34" charset="0"/>
              <a:buChar char="•"/>
            </a:pPr>
            <a:endParaRPr lang="en-US" sz="2000">
              <a:sym typeface="Wingdings" pitchFamily="2" charset="2"/>
            </a:endParaRPr>
          </a:p>
          <a:p>
            <a:pPr marL="342900" indent="-342900">
              <a:buFont typeface="Arial" panose="020B0604020202020204" pitchFamily="34" charset="0"/>
              <a:buChar char="•"/>
            </a:pPr>
            <a:r>
              <a:rPr lang="en-US" sz="2000">
                <a:sym typeface="Wingdings" pitchFamily="2" charset="2"/>
              </a:rPr>
              <a:t>how would you implement it?</a:t>
            </a:r>
          </a:p>
        </p:txBody>
      </p:sp>
      <p:pic>
        <p:nvPicPr>
          <p:cNvPr id="4" name="Picture 3">
            <a:extLst>
              <a:ext uri="{FF2B5EF4-FFF2-40B4-BE49-F238E27FC236}">
                <a16:creationId xmlns:a16="http://schemas.microsoft.com/office/drawing/2014/main" id="{0D319EE9-DDD0-877A-849E-C9724CB4E2DE}"/>
              </a:ext>
            </a:extLst>
          </p:cNvPr>
          <p:cNvPicPr>
            <a:picLocks noChangeAspect="1"/>
          </p:cNvPicPr>
          <p:nvPr/>
        </p:nvPicPr>
        <p:blipFill>
          <a:blip r:embed="rId4">
            <a:biLevel thresh="75000"/>
          </a:blip>
          <a:stretch>
            <a:fillRect/>
          </a:stretch>
        </p:blipFill>
        <p:spPr>
          <a:xfrm>
            <a:off x="6324600" y="2818484"/>
            <a:ext cx="2438400" cy="2070100"/>
          </a:xfrm>
          <a:prstGeom prst="rect">
            <a:avLst/>
          </a:prstGeom>
        </p:spPr>
      </p:pic>
    </p:spTree>
    <p:extLst>
      <p:ext uri="{BB962C8B-B14F-4D97-AF65-F5344CB8AC3E}">
        <p14:creationId xmlns:p14="http://schemas.microsoft.com/office/powerpoint/2010/main" val="42606534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4A7701-67E1-746D-8DEA-540F057CAE73}"/>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2125245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sz="8000"/>
              <a:t>data structures</a:t>
            </a:r>
            <a:br>
              <a:rPr lang="en-US" sz="8000"/>
            </a:br>
            <a:r>
              <a:rPr lang="en-US" sz="8000"/>
              <a:t>&amp; big O runtime</a:t>
            </a:r>
            <a:br>
              <a:rPr lang="en-US" sz="8000"/>
            </a:br>
            <a:r>
              <a:rPr lang="en-US" sz="1800"/>
              <a:t>as i review...</a:t>
            </a:r>
            <a:br>
              <a:rPr lang="en-US" sz="1800"/>
            </a:br>
            <a:r>
              <a:rPr lang="en-US" sz="1800"/>
              <a:t>use the big O runtimes to remind yourself how the data structures work 🙂👍</a:t>
            </a:r>
            <a:endParaRPr lang="en-US" sz="8000"/>
          </a:p>
        </p:txBody>
      </p:sp>
    </p:spTree>
    <p:extLst>
      <p:ext uri="{BB962C8B-B14F-4D97-AF65-F5344CB8AC3E}">
        <p14:creationId xmlns:p14="http://schemas.microsoft.com/office/powerpoint/2010/main" val="308639745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ECAF4-6393-DCA1-35D9-D75A5561A8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CBA75B-E494-5916-D6F3-CE4C25651459}"/>
              </a:ext>
            </a:extLst>
          </p:cNvPr>
          <p:cNvSpPr>
            <a:spLocks noGrp="1"/>
          </p:cNvSpPr>
          <p:nvPr>
            <p:ph type="title"/>
          </p:nvPr>
        </p:nvSpPr>
        <p:spPr/>
        <p:txBody>
          <a:bodyPr/>
          <a:lstStyle/>
          <a:p>
            <a:r>
              <a:rPr lang="en-US" sz="8000"/>
              <a:t>Terrific Tree Traversal Tutorial treview</a:t>
            </a:r>
          </a:p>
        </p:txBody>
      </p:sp>
    </p:spTree>
    <p:extLst>
      <p:ext uri="{BB962C8B-B14F-4D97-AF65-F5344CB8AC3E}">
        <p14:creationId xmlns:p14="http://schemas.microsoft.com/office/powerpoint/2010/main" val="362648344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8C437-A48A-37C9-46B9-C95E4BB2E0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25D6EF-E32C-1932-2AA7-317761C74B87}"/>
              </a:ext>
            </a:extLst>
          </p:cNvPr>
          <p:cNvSpPr>
            <a:spLocks noGrp="1"/>
          </p:cNvSpPr>
          <p:nvPr>
            <p:ph type="title"/>
          </p:nvPr>
        </p:nvSpPr>
        <p:spPr/>
        <p:txBody>
          <a:bodyPr/>
          <a:lstStyle/>
          <a:p>
            <a:pPr algn="r"/>
            <a:r>
              <a:rPr lang="en-US">
                <a:latin typeface="+mj-lt"/>
              </a:rPr>
              <a:t>traverseBreadthFirst</a:t>
            </a:r>
          </a:p>
        </p:txBody>
      </p:sp>
      <p:sp>
        <p:nvSpPr>
          <p:cNvPr id="4" name="Content Placeholder 3">
            <a:extLst>
              <a:ext uri="{FF2B5EF4-FFF2-40B4-BE49-F238E27FC236}">
                <a16:creationId xmlns:a16="http://schemas.microsoft.com/office/drawing/2014/main" id="{58CE7DFD-8611-3537-03D1-4C0BB39B9A97}"/>
              </a:ext>
            </a:extLst>
          </p:cNvPr>
          <p:cNvSpPr>
            <a:spLocks noGrp="1"/>
          </p:cNvSpPr>
          <p:nvPr>
            <p:ph sz="quarter" idx="10"/>
          </p:nvPr>
        </p:nvSpPr>
        <p:spPr>
          <a:xfrm>
            <a:off x="605758" y="190107"/>
            <a:ext cx="2931058" cy="4763286"/>
          </a:xfrm>
        </p:spPr>
        <p:txBody>
          <a:bodyPr>
            <a:noAutofit/>
          </a:bodyPr>
          <a:lstStyle/>
          <a:p>
            <a:r>
              <a:rPr lang="en-US" sz="1600">
                <a:latin typeface="Consolas" panose="020B0609020204030204" pitchFamily="49" charset="0"/>
                <a:cs typeface="Consolas" panose="020B0609020204030204" pitchFamily="49" charset="0"/>
              </a:rPr>
              <a:t>0 added to queue</a:t>
            </a:r>
          </a:p>
          <a:p>
            <a:r>
              <a:rPr lang="en-US" sz="1600">
                <a:solidFill>
                  <a:srgbClr val="0000FF"/>
                </a:solidFill>
                <a:latin typeface="Consolas" panose="020B0609020204030204" pitchFamily="49" charset="0"/>
                <a:cs typeface="Consolas" panose="020B0609020204030204" pitchFamily="49" charset="0"/>
              </a:rPr>
              <a:t>0 removed from queue</a:t>
            </a:r>
          </a:p>
          <a:p>
            <a:r>
              <a:rPr lang="en-US" sz="1600">
                <a:latin typeface="Consolas" panose="020B0609020204030204" pitchFamily="49" charset="0"/>
                <a:cs typeface="Consolas" panose="020B0609020204030204" pitchFamily="49" charset="0"/>
              </a:rPr>
              <a:t>1 added to queue</a:t>
            </a:r>
          </a:p>
          <a:p>
            <a:r>
              <a:rPr lang="en-US" sz="1600">
                <a:latin typeface="Consolas" panose="020B0609020204030204" pitchFamily="49" charset="0"/>
                <a:cs typeface="Consolas" panose="020B0609020204030204" pitchFamily="49" charset="0"/>
              </a:rPr>
              <a:t>2 added to queue</a:t>
            </a:r>
          </a:p>
          <a:p>
            <a:r>
              <a:rPr lang="en-US" sz="1600">
                <a:latin typeface="Consolas" panose="020B0609020204030204" pitchFamily="49" charset="0"/>
                <a:cs typeface="Consolas" panose="020B0609020204030204" pitchFamily="49" charset="0"/>
              </a:rPr>
              <a:t>3 added to queue</a:t>
            </a:r>
          </a:p>
          <a:p>
            <a:r>
              <a:rPr lang="en-US" sz="1600">
                <a:solidFill>
                  <a:srgbClr val="0000FF"/>
                </a:solidFill>
                <a:latin typeface="Consolas" panose="020B0609020204030204" pitchFamily="49" charset="0"/>
                <a:cs typeface="Consolas" panose="020B0609020204030204" pitchFamily="49" charset="0"/>
              </a:rPr>
              <a:t>1 removed from queue</a:t>
            </a:r>
          </a:p>
          <a:p>
            <a:r>
              <a:rPr lang="en-US" sz="1600">
                <a:latin typeface="Consolas" panose="020B0609020204030204" pitchFamily="49" charset="0"/>
                <a:cs typeface="Consolas" panose="020B0609020204030204" pitchFamily="49" charset="0"/>
              </a:rPr>
              <a:t>4 added to queue</a:t>
            </a:r>
          </a:p>
          <a:p>
            <a:r>
              <a:rPr lang="en-US" sz="1600">
                <a:latin typeface="Consolas" panose="020B0609020204030204" pitchFamily="49" charset="0"/>
                <a:cs typeface="Consolas" panose="020B0609020204030204" pitchFamily="49" charset="0"/>
              </a:rPr>
              <a:t>5 added to queue</a:t>
            </a:r>
          </a:p>
          <a:p>
            <a:r>
              <a:rPr lang="en-US" sz="1600">
                <a:solidFill>
                  <a:srgbClr val="0000FF"/>
                </a:solidFill>
                <a:latin typeface="Consolas" panose="020B0609020204030204" pitchFamily="49" charset="0"/>
                <a:cs typeface="Consolas" panose="020B0609020204030204" pitchFamily="49" charset="0"/>
              </a:rPr>
              <a:t>2 removed from queue</a:t>
            </a:r>
          </a:p>
          <a:p>
            <a:r>
              <a:rPr lang="en-US" sz="1600">
                <a:solidFill>
                  <a:srgbClr val="0000FF"/>
                </a:solidFill>
                <a:latin typeface="Consolas" panose="020B0609020204030204" pitchFamily="49" charset="0"/>
                <a:cs typeface="Consolas" panose="020B0609020204030204" pitchFamily="49" charset="0"/>
              </a:rPr>
              <a:t>3 removed from queue</a:t>
            </a:r>
          </a:p>
          <a:p>
            <a:r>
              <a:rPr lang="en-US" sz="1600">
                <a:latin typeface="Consolas" panose="020B0609020204030204" pitchFamily="49" charset="0"/>
                <a:cs typeface="Consolas" panose="020B0609020204030204" pitchFamily="49" charset="0"/>
              </a:rPr>
              <a:t>6 added to queue</a:t>
            </a:r>
          </a:p>
          <a:p>
            <a:r>
              <a:rPr lang="en-US" sz="1600">
                <a:solidFill>
                  <a:srgbClr val="0000FF"/>
                </a:solidFill>
                <a:latin typeface="Consolas" panose="020B0609020204030204" pitchFamily="49" charset="0"/>
                <a:cs typeface="Consolas" panose="020B0609020204030204" pitchFamily="49" charset="0"/>
              </a:rPr>
              <a:t>4 removed from queue</a:t>
            </a:r>
          </a:p>
          <a:p>
            <a:r>
              <a:rPr lang="en-US" sz="1600">
                <a:solidFill>
                  <a:srgbClr val="0000FF"/>
                </a:solidFill>
                <a:latin typeface="Consolas" panose="020B0609020204030204" pitchFamily="49" charset="0"/>
                <a:cs typeface="Consolas" panose="020B0609020204030204" pitchFamily="49" charset="0"/>
              </a:rPr>
              <a:t>5 removed from queue</a:t>
            </a:r>
          </a:p>
          <a:p>
            <a:r>
              <a:rPr lang="en-US" sz="1600">
                <a:solidFill>
                  <a:srgbClr val="0000FF"/>
                </a:solidFill>
                <a:latin typeface="Consolas" panose="020B0609020204030204" pitchFamily="49" charset="0"/>
                <a:cs typeface="Consolas" panose="020B0609020204030204" pitchFamily="49" charset="0"/>
              </a:rPr>
              <a:t>6 removed from queue</a:t>
            </a:r>
          </a:p>
          <a:p>
            <a:r>
              <a:rPr lang="en-US" sz="1600">
                <a:latin typeface="Consolas" panose="020B0609020204030204" pitchFamily="49" charset="0"/>
                <a:cs typeface="Consolas" panose="020B0609020204030204" pitchFamily="49" charset="0"/>
              </a:rPr>
              <a:t>7 added to queue</a:t>
            </a:r>
          </a:p>
          <a:p>
            <a:r>
              <a:rPr lang="en-US" sz="1600">
                <a:solidFill>
                  <a:srgbClr val="0000FF"/>
                </a:solidFill>
                <a:latin typeface="Consolas" panose="020B0609020204030204" pitchFamily="49" charset="0"/>
                <a:cs typeface="Consolas" panose="020B0609020204030204" pitchFamily="49" charset="0"/>
              </a:rPr>
              <a:t>7 removed from queue</a:t>
            </a:r>
          </a:p>
        </p:txBody>
      </p:sp>
      <p:sp>
        <p:nvSpPr>
          <p:cNvPr id="12" name="Oval 11">
            <a:extLst>
              <a:ext uri="{FF2B5EF4-FFF2-40B4-BE49-F238E27FC236}">
                <a16:creationId xmlns:a16="http://schemas.microsoft.com/office/drawing/2014/main" id="{3452DDF2-50B2-A914-4254-6878EE6029FF}"/>
              </a:ext>
            </a:extLst>
          </p:cNvPr>
          <p:cNvSpPr/>
          <p:nvPr/>
        </p:nvSpPr>
        <p:spPr>
          <a:xfrm>
            <a:off x="3841487" y="45242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 name="Oval 12">
            <a:extLst>
              <a:ext uri="{FF2B5EF4-FFF2-40B4-BE49-F238E27FC236}">
                <a16:creationId xmlns:a16="http://schemas.microsoft.com/office/drawing/2014/main" id="{11A696CD-8891-7451-3667-784B09799B9C}"/>
              </a:ext>
            </a:extLst>
          </p:cNvPr>
          <p:cNvSpPr/>
          <p:nvPr/>
        </p:nvSpPr>
        <p:spPr>
          <a:xfrm>
            <a:off x="4340479"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7F6931EF-5C20-B7BE-1A3C-1D1F64D960F1}"/>
              </a:ext>
            </a:extLst>
          </p:cNvPr>
          <p:cNvSpPr/>
          <p:nvPr/>
        </p:nvSpPr>
        <p:spPr>
          <a:xfrm>
            <a:off x="4839471"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22710A6D-C261-2C16-4605-D4DA8C73B600}"/>
              </a:ext>
            </a:extLst>
          </p:cNvPr>
          <p:cNvSpPr/>
          <p:nvPr/>
        </p:nvSpPr>
        <p:spPr>
          <a:xfrm>
            <a:off x="5338463"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53560E3C-9F3B-E739-B764-18D6549335D9}"/>
              </a:ext>
            </a:extLst>
          </p:cNvPr>
          <p:cNvSpPr/>
          <p:nvPr/>
        </p:nvSpPr>
        <p:spPr>
          <a:xfrm>
            <a:off x="5837455"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DF0E4096-EF60-2211-64A5-1E1F5F6E5EA2}"/>
              </a:ext>
            </a:extLst>
          </p:cNvPr>
          <p:cNvSpPr/>
          <p:nvPr/>
        </p:nvSpPr>
        <p:spPr>
          <a:xfrm>
            <a:off x="6336447"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BD77BE1A-B3BE-63A6-6F45-A33C49705F90}"/>
              </a:ext>
            </a:extLst>
          </p:cNvPr>
          <p:cNvSpPr/>
          <p:nvPr/>
        </p:nvSpPr>
        <p:spPr>
          <a:xfrm>
            <a:off x="6835439"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32" name="Oval 31">
            <a:extLst>
              <a:ext uri="{FF2B5EF4-FFF2-40B4-BE49-F238E27FC236}">
                <a16:creationId xmlns:a16="http://schemas.microsoft.com/office/drawing/2014/main" id="{A6077B03-1284-216B-A2A2-9F44FE7BD082}"/>
              </a:ext>
            </a:extLst>
          </p:cNvPr>
          <p:cNvSpPr/>
          <p:nvPr/>
        </p:nvSpPr>
        <p:spPr>
          <a:xfrm>
            <a:off x="7334431" y="452422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34" name="TextBox 33">
            <a:extLst>
              <a:ext uri="{FF2B5EF4-FFF2-40B4-BE49-F238E27FC236}">
                <a16:creationId xmlns:a16="http://schemas.microsoft.com/office/drawing/2014/main" id="{197715F5-E080-DCA9-3A3B-0E1F12F36A9D}"/>
              </a:ext>
            </a:extLst>
          </p:cNvPr>
          <p:cNvSpPr txBox="1"/>
          <p:nvPr/>
        </p:nvSpPr>
        <p:spPr>
          <a:xfrm>
            <a:off x="3863228" y="2571750"/>
            <a:ext cx="3956235" cy="1754326"/>
          </a:xfrm>
          <a:prstGeom prst="rect">
            <a:avLst/>
          </a:prstGeom>
          <a:solidFill>
            <a:schemeClr val="accent3">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queue.add(root)</a:t>
            </a:r>
          </a:p>
          <a:p>
            <a:r>
              <a:rPr lang="en-US">
                <a:latin typeface="Consolas" panose="020B0609020204030204" pitchFamily="49" charset="0"/>
                <a:cs typeface="Consolas" panose="020B0609020204030204" pitchFamily="49" charset="0"/>
              </a:rPr>
              <a:t>while queue not empty:</a:t>
            </a:r>
          </a:p>
          <a:p>
            <a:r>
              <a:rPr lang="en-US">
                <a:solidFill>
                  <a:srgbClr val="0000FF"/>
                </a:solidFill>
                <a:latin typeface="Consolas" panose="020B0609020204030204" pitchFamily="49" charset="0"/>
                <a:cs typeface="Consolas" panose="020B0609020204030204" pitchFamily="49" charset="0"/>
              </a:rPr>
              <a:t>  curr = queue.remove()</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endParaRPr lang="en-US">
              <a:solidFill>
                <a:schemeClr val="accent6">
                  <a:lumMod val="60000"/>
                  <a:lumOff val="40000"/>
                </a:schemeClr>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queue.add(child)</a:t>
            </a:r>
          </a:p>
        </p:txBody>
      </p:sp>
      <p:sp>
        <p:nvSpPr>
          <p:cNvPr id="2" name="TextBox 1">
            <a:extLst>
              <a:ext uri="{FF2B5EF4-FFF2-40B4-BE49-F238E27FC236}">
                <a16:creationId xmlns:a16="http://schemas.microsoft.com/office/drawing/2014/main" id="{AFF00097-38E0-9201-67C7-D338826EE1A2}"/>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
        <p:nvSpPr>
          <p:cNvPr id="27" name="Oval 26">
            <a:extLst>
              <a:ext uri="{FF2B5EF4-FFF2-40B4-BE49-F238E27FC236}">
                <a16:creationId xmlns:a16="http://schemas.microsoft.com/office/drawing/2014/main" id="{9517386A-D057-FED2-055E-DC3300E1EE91}"/>
              </a:ext>
            </a:extLst>
          </p:cNvPr>
          <p:cNvSpPr/>
          <p:nvPr/>
        </p:nvSpPr>
        <p:spPr>
          <a:xfrm>
            <a:off x="7524413" y="941396"/>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29" name="Oval 28">
            <a:extLst>
              <a:ext uri="{FF2B5EF4-FFF2-40B4-BE49-F238E27FC236}">
                <a16:creationId xmlns:a16="http://schemas.microsoft.com/office/drawing/2014/main" id="{DFA1BEC0-9581-B41E-5F94-433FF239861A}"/>
              </a:ext>
            </a:extLst>
          </p:cNvPr>
          <p:cNvSpPr/>
          <p:nvPr/>
        </p:nvSpPr>
        <p:spPr>
          <a:xfrm>
            <a:off x="6815585"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30" name="Oval 29">
            <a:extLst>
              <a:ext uri="{FF2B5EF4-FFF2-40B4-BE49-F238E27FC236}">
                <a16:creationId xmlns:a16="http://schemas.microsoft.com/office/drawing/2014/main" id="{D293F6A3-652E-A6EB-0D22-77A8D6918A93}"/>
              </a:ext>
            </a:extLst>
          </p:cNvPr>
          <p:cNvSpPr/>
          <p:nvPr/>
        </p:nvSpPr>
        <p:spPr>
          <a:xfrm>
            <a:off x="6433170" y="245357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33" name="Oval 32">
            <a:extLst>
              <a:ext uri="{FF2B5EF4-FFF2-40B4-BE49-F238E27FC236}">
                <a16:creationId xmlns:a16="http://schemas.microsoft.com/office/drawing/2014/main" id="{CB8F994F-4CDC-94F3-EC9D-00F21FE0EF1E}"/>
              </a:ext>
            </a:extLst>
          </p:cNvPr>
          <p:cNvSpPr/>
          <p:nvPr/>
        </p:nvSpPr>
        <p:spPr>
          <a:xfrm>
            <a:off x="7141997" y="245357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35" name="Oval 34">
            <a:extLst>
              <a:ext uri="{FF2B5EF4-FFF2-40B4-BE49-F238E27FC236}">
                <a16:creationId xmlns:a16="http://schemas.microsoft.com/office/drawing/2014/main" id="{82380EFB-ED44-5AA0-8CA0-EDB57E3343E6}"/>
              </a:ext>
            </a:extLst>
          </p:cNvPr>
          <p:cNvSpPr/>
          <p:nvPr/>
        </p:nvSpPr>
        <p:spPr>
          <a:xfrm>
            <a:off x="7521853"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36" name="Oval 35">
            <a:extLst>
              <a:ext uri="{FF2B5EF4-FFF2-40B4-BE49-F238E27FC236}">
                <a16:creationId xmlns:a16="http://schemas.microsoft.com/office/drawing/2014/main" id="{6AB9B426-EBBD-6DC1-E2B4-B6864336AB28}"/>
              </a:ext>
            </a:extLst>
          </p:cNvPr>
          <p:cNvSpPr/>
          <p:nvPr/>
        </p:nvSpPr>
        <p:spPr>
          <a:xfrm>
            <a:off x="8279135"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37" name="Oval 36">
            <a:extLst>
              <a:ext uri="{FF2B5EF4-FFF2-40B4-BE49-F238E27FC236}">
                <a16:creationId xmlns:a16="http://schemas.microsoft.com/office/drawing/2014/main" id="{B334D03D-F766-5CE1-A86D-9BB0F7CC59A2}"/>
              </a:ext>
            </a:extLst>
          </p:cNvPr>
          <p:cNvSpPr/>
          <p:nvPr/>
        </p:nvSpPr>
        <p:spPr>
          <a:xfrm>
            <a:off x="8242525" y="3283560"/>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cxnSp>
        <p:nvCxnSpPr>
          <p:cNvPr id="38" name="Straight Arrow Connector 37">
            <a:extLst>
              <a:ext uri="{FF2B5EF4-FFF2-40B4-BE49-F238E27FC236}">
                <a16:creationId xmlns:a16="http://schemas.microsoft.com/office/drawing/2014/main" id="{16239980-08A9-97AE-3101-FD0309A24B3E}"/>
              </a:ext>
            </a:extLst>
          </p:cNvPr>
          <p:cNvCxnSpPr>
            <a:cxnSpLocks/>
          </p:cNvCxnSpPr>
          <p:nvPr/>
        </p:nvCxnSpPr>
        <p:spPr>
          <a:xfrm flipH="1">
            <a:off x="7006793" y="1267808"/>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ED1ED585-4706-60C6-695C-D71B54E86070}"/>
              </a:ext>
            </a:extLst>
          </p:cNvPr>
          <p:cNvCxnSpPr>
            <a:cxnSpLocks/>
          </p:cNvCxnSpPr>
          <p:nvPr/>
        </p:nvCxnSpPr>
        <p:spPr>
          <a:xfrm flipH="1">
            <a:off x="6624378" y="2097796"/>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8163B22D-5A4E-91B0-9005-A5B140F8BC31}"/>
              </a:ext>
            </a:extLst>
          </p:cNvPr>
          <p:cNvCxnSpPr>
            <a:cxnSpLocks/>
          </p:cNvCxnSpPr>
          <p:nvPr/>
        </p:nvCxnSpPr>
        <p:spPr>
          <a:xfrm>
            <a:off x="7141997" y="2097796"/>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0F9BCBD-38E4-00AA-6788-BAFEC0D9C930}"/>
              </a:ext>
            </a:extLst>
          </p:cNvPr>
          <p:cNvCxnSpPr>
            <a:cxnSpLocks/>
          </p:cNvCxnSpPr>
          <p:nvPr/>
        </p:nvCxnSpPr>
        <p:spPr>
          <a:xfrm flipH="1">
            <a:off x="7713061" y="1323811"/>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2" name="Straight Arrow Connector 41">
            <a:extLst>
              <a:ext uri="{FF2B5EF4-FFF2-40B4-BE49-F238E27FC236}">
                <a16:creationId xmlns:a16="http://schemas.microsoft.com/office/drawing/2014/main" id="{AAECF818-F0A7-4BB0-58B6-4E5AA3387EDC}"/>
              </a:ext>
            </a:extLst>
          </p:cNvPr>
          <p:cNvCxnSpPr>
            <a:cxnSpLocks/>
          </p:cNvCxnSpPr>
          <p:nvPr/>
        </p:nvCxnSpPr>
        <p:spPr>
          <a:xfrm>
            <a:off x="7850825" y="1267808"/>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9D0E2999-F7A7-37D0-0146-12E7BE706621}"/>
              </a:ext>
            </a:extLst>
          </p:cNvPr>
          <p:cNvCxnSpPr>
            <a:cxnSpLocks/>
          </p:cNvCxnSpPr>
          <p:nvPr/>
        </p:nvCxnSpPr>
        <p:spPr>
          <a:xfrm flipH="1">
            <a:off x="8433733" y="2835987"/>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CE387163-4DF7-55AB-C5BA-75DCC5342150}"/>
              </a:ext>
            </a:extLst>
          </p:cNvPr>
          <p:cNvCxnSpPr>
            <a:cxnSpLocks/>
            <a:stCxn id="36" idx="4"/>
          </p:cNvCxnSpPr>
          <p:nvPr/>
        </p:nvCxnSpPr>
        <p:spPr>
          <a:xfrm>
            <a:off x="8470343" y="2153799"/>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E37FA692-ACC7-E17F-DD63-FEC1F9EAB125}"/>
              </a:ext>
            </a:extLst>
          </p:cNvPr>
          <p:cNvSpPr/>
          <p:nvPr/>
        </p:nvSpPr>
        <p:spPr>
          <a:xfrm>
            <a:off x="8279135" y="2452799"/>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Tree>
    <p:extLst>
      <p:ext uri="{BB962C8B-B14F-4D97-AF65-F5344CB8AC3E}">
        <p14:creationId xmlns:p14="http://schemas.microsoft.com/office/powerpoint/2010/main" val="53566719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19A3-0097-EE52-4E71-85D29AE535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5F1472-0997-6BB1-6469-2143B0A87204}"/>
              </a:ext>
            </a:extLst>
          </p:cNvPr>
          <p:cNvSpPr>
            <a:spLocks noGrp="1"/>
          </p:cNvSpPr>
          <p:nvPr>
            <p:ph type="title"/>
          </p:nvPr>
        </p:nvSpPr>
        <p:spPr>
          <a:xfrm>
            <a:off x="734996" y="150437"/>
            <a:ext cx="8229600" cy="667168"/>
          </a:xfrm>
        </p:spPr>
        <p:txBody>
          <a:bodyPr>
            <a:normAutofit/>
          </a:bodyPr>
          <a:lstStyle/>
          <a:p>
            <a:pPr algn="r"/>
            <a:r>
              <a:rPr lang="en-US" sz="2800">
                <a:latin typeface="+mj-lt"/>
              </a:rPr>
              <a:t>traversePreOrderDepthFirst</a:t>
            </a:r>
          </a:p>
        </p:txBody>
      </p:sp>
      <p:sp>
        <p:nvSpPr>
          <p:cNvPr id="4" name="Content Placeholder 3">
            <a:extLst>
              <a:ext uri="{FF2B5EF4-FFF2-40B4-BE49-F238E27FC236}">
                <a16:creationId xmlns:a16="http://schemas.microsoft.com/office/drawing/2014/main" id="{FC022EB9-E4E0-F77C-11C7-9C801647FA87}"/>
              </a:ext>
            </a:extLst>
          </p:cNvPr>
          <p:cNvSpPr>
            <a:spLocks noGrp="1"/>
          </p:cNvSpPr>
          <p:nvPr>
            <p:ph sz="quarter" idx="10"/>
          </p:nvPr>
        </p:nvSpPr>
        <p:spPr>
          <a:xfrm>
            <a:off x="318482" y="150439"/>
            <a:ext cx="2917716" cy="4842624"/>
          </a:xfrm>
        </p:spPr>
        <p:txBody>
          <a:bodyPr>
            <a:normAutofit lnSpcReduction="10000"/>
          </a:bodyPr>
          <a:lstStyle/>
          <a:p>
            <a:r>
              <a:rPr lang="en-US">
                <a:solidFill>
                  <a:srgbClr val="0000FF"/>
                </a:solidFill>
                <a:latin typeface="+mj-lt"/>
              </a:rPr>
              <a:t>start  recurse(0)</a:t>
            </a:r>
          </a:p>
          <a:p>
            <a:r>
              <a:rPr lang="en-US">
                <a:solidFill>
                  <a:srgbClr val="0000FF"/>
                </a:solidFill>
                <a:latin typeface="+mj-lt"/>
              </a:rPr>
              <a:t>start  recurse(1)</a:t>
            </a:r>
          </a:p>
          <a:p>
            <a:r>
              <a:rPr lang="en-US">
                <a:solidFill>
                  <a:srgbClr val="0000FF"/>
                </a:solidFill>
                <a:latin typeface="+mj-lt"/>
              </a:rPr>
              <a:t>start  recurse(4)</a:t>
            </a:r>
          </a:p>
          <a:p>
            <a:r>
              <a:rPr lang="en-US">
                <a:latin typeface="+mj-lt"/>
              </a:rPr>
              <a:t>finish recurse(4)</a:t>
            </a:r>
          </a:p>
          <a:p>
            <a:r>
              <a:rPr lang="en-US">
                <a:solidFill>
                  <a:srgbClr val="0000FF"/>
                </a:solidFill>
                <a:latin typeface="+mj-lt"/>
              </a:rPr>
              <a:t>start  recurse(5)</a:t>
            </a:r>
          </a:p>
          <a:p>
            <a:r>
              <a:rPr lang="en-US">
                <a:latin typeface="+mj-lt"/>
              </a:rPr>
              <a:t>finish recurse(5)</a:t>
            </a:r>
          </a:p>
          <a:p>
            <a:r>
              <a:rPr lang="en-US">
                <a:latin typeface="+mj-lt"/>
              </a:rPr>
              <a:t>finish recurse(1)</a:t>
            </a:r>
          </a:p>
          <a:p>
            <a:r>
              <a:rPr lang="en-US">
                <a:solidFill>
                  <a:srgbClr val="0000FF"/>
                </a:solidFill>
                <a:latin typeface="+mj-lt"/>
              </a:rPr>
              <a:t>start  recurse(2)</a:t>
            </a:r>
          </a:p>
          <a:p>
            <a:r>
              <a:rPr lang="en-US">
                <a:latin typeface="+mj-lt"/>
              </a:rPr>
              <a:t>finish recurse(2)</a:t>
            </a:r>
          </a:p>
          <a:p>
            <a:r>
              <a:rPr lang="en-US">
                <a:solidFill>
                  <a:srgbClr val="0000FF"/>
                </a:solidFill>
                <a:latin typeface="+mj-lt"/>
              </a:rPr>
              <a:t>start  recurse(3)</a:t>
            </a:r>
          </a:p>
          <a:p>
            <a:r>
              <a:rPr lang="en-US">
                <a:solidFill>
                  <a:srgbClr val="0000FF"/>
                </a:solidFill>
                <a:latin typeface="+mj-lt"/>
              </a:rPr>
              <a:t>start  recurse(6)</a:t>
            </a:r>
          </a:p>
          <a:p>
            <a:r>
              <a:rPr lang="en-US">
                <a:solidFill>
                  <a:srgbClr val="0000FF"/>
                </a:solidFill>
                <a:latin typeface="+mj-lt"/>
              </a:rPr>
              <a:t>start  recurse(7)</a:t>
            </a:r>
          </a:p>
          <a:p>
            <a:r>
              <a:rPr lang="en-US">
                <a:latin typeface="+mj-lt"/>
              </a:rPr>
              <a:t>finish recurse(7)</a:t>
            </a:r>
          </a:p>
          <a:p>
            <a:r>
              <a:rPr lang="en-US">
                <a:latin typeface="+mj-lt"/>
              </a:rPr>
              <a:t>finish recurse(6)</a:t>
            </a:r>
          </a:p>
          <a:p>
            <a:r>
              <a:rPr lang="en-US">
                <a:latin typeface="+mj-lt"/>
              </a:rPr>
              <a:t>finish recurse(3)</a:t>
            </a:r>
          </a:p>
          <a:p>
            <a:r>
              <a:rPr lang="en-US">
                <a:latin typeface="+mj-lt"/>
              </a:rPr>
              <a:t>finish recurse(0)</a:t>
            </a:r>
          </a:p>
        </p:txBody>
      </p:sp>
      <p:sp>
        <p:nvSpPr>
          <p:cNvPr id="2" name="Title 2">
            <a:extLst>
              <a:ext uri="{FF2B5EF4-FFF2-40B4-BE49-F238E27FC236}">
                <a16:creationId xmlns:a16="http://schemas.microsoft.com/office/drawing/2014/main" id="{C3F4EA6C-11C5-5A9A-96CB-31662AA07E48}"/>
              </a:ext>
            </a:extLst>
          </p:cNvPr>
          <p:cNvSpPr txBox="1">
            <a:spLocks/>
          </p:cNvSpPr>
          <p:nvPr/>
        </p:nvSpPr>
        <p:spPr>
          <a:xfrm>
            <a:off x="457200" y="254916"/>
            <a:ext cx="8229600"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endParaRPr lang="en-US">
              <a:latin typeface="+mj-lt"/>
            </a:endParaRPr>
          </a:p>
        </p:txBody>
      </p:sp>
      <p:sp>
        <p:nvSpPr>
          <p:cNvPr id="13" name="Oval 12">
            <a:extLst>
              <a:ext uri="{FF2B5EF4-FFF2-40B4-BE49-F238E27FC236}">
                <a16:creationId xmlns:a16="http://schemas.microsoft.com/office/drawing/2014/main" id="{4CD6865E-E7F3-7D8A-A857-71BE18B61DE4}"/>
              </a:ext>
            </a:extLst>
          </p:cNvPr>
          <p:cNvSpPr/>
          <p:nvPr/>
        </p:nvSpPr>
        <p:spPr>
          <a:xfrm>
            <a:off x="3167117" y="445564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F1596DF7-E8EC-D299-F74D-9142D286ACD7}"/>
              </a:ext>
            </a:extLst>
          </p:cNvPr>
          <p:cNvSpPr/>
          <p:nvPr/>
        </p:nvSpPr>
        <p:spPr>
          <a:xfrm>
            <a:off x="3666109"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D0695DA4-A58D-2645-EB10-7641C9CCD876}"/>
              </a:ext>
            </a:extLst>
          </p:cNvPr>
          <p:cNvSpPr/>
          <p:nvPr/>
        </p:nvSpPr>
        <p:spPr>
          <a:xfrm>
            <a:off x="4165101"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D5C22119-70C9-53C5-5EBD-3B48B1A86BFA}"/>
              </a:ext>
            </a:extLst>
          </p:cNvPr>
          <p:cNvSpPr/>
          <p:nvPr/>
        </p:nvSpPr>
        <p:spPr>
          <a:xfrm>
            <a:off x="4664093" y="445564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2B73BA23-0BA3-125C-5A6C-3D4C6EB3C01B}"/>
              </a:ext>
            </a:extLst>
          </p:cNvPr>
          <p:cNvSpPr/>
          <p:nvPr/>
        </p:nvSpPr>
        <p:spPr>
          <a:xfrm>
            <a:off x="5163085" y="445564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AC9597DC-5ECC-23FC-9E23-9474EA8B6386}"/>
              </a:ext>
            </a:extLst>
          </p:cNvPr>
          <p:cNvSpPr/>
          <p:nvPr/>
        </p:nvSpPr>
        <p:spPr>
          <a:xfrm>
            <a:off x="5662077"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3</a:t>
            </a:r>
            <a:endParaRPr kumimoji="0" lang="en-US" sz="2400" b="0" i="0" u="none" strike="noStrike" kern="0" cap="none" spc="0" normalizeH="0" baseline="0" noProof="0">
              <a:ln>
                <a:noFill/>
              </a:ln>
              <a:effectLst/>
              <a:uLnTx/>
              <a:uFillTx/>
              <a:latin typeface="+mj-lt"/>
              <a:ea typeface="+mn-ea"/>
              <a:cs typeface="+mn-cs"/>
            </a:endParaRPr>
          </a:p>
        </p:txBody>
      </p:sp>
      <p:sp>
        <p:nvSpPr>
          <p:cNvPr id="19" name="Oval 18">
            <a:extLst>
              <a:ext uri="{FF2B5EF4-FFF2-40B4-BE49-F238E27FC236}">
                <a16:creationId xmlns:a16="http://schemas.microsoft.com/office/drawing/2014/main" id="{3B5BA223-77D8-1DCC-0520-9B85C9A8C259}"/>
              </a:ext>
            </a:extLst>
          </p:cNvPr>
          <p:cNvSpPr/>
          <p:nvPr/>
        </p:nvSpPr>
        <p:spPr>
          <a:xfrm>
            <a:off x="6161069"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28" name="Oval 27">
            <a:extLst>
              <a:ext uri="{FF2B5EF4-FFF2-40B4-BE49-F238E27FC236}">
                <a16:creationId xmlns:a16="http://schemas.microsoft.com/office/drawing/2014/main" id="{8FE5C119-26D2-0FCD-9D28-32E0519E6819}"/>
              </a:ext>
            </a:extLst>
          </p:cNvPr>
          <p:cNvSpPr/>
          <p:nvPr/>
        </p:nvSpPr>
        <p:spPr>
          <a:xfrm>
            <a:off x="6660061"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29" name="TextBox 28">
            <a:extLst>
              <a:ext uri="{FF2B5EF4-FFF2-40B4-BE49-F238E27FC236}">
                <a16:creationId xmlns:a16="http://schemas.microsoft.com/office/drawing/2014/main" id="{1DFCDA58-8AD9-717B-BCBD-B76AB979ADA5}"/>
              </a:ext>
            </a:extLst>
          </p:cNvPr>
          <p:cNvSpPr txBox="1"/>
          <p:nvPr/>
        </p:nvSpPr>
        <p:spPr>
          <a:xfrm>
            <a:off x="3169456" y="2595701"/>
            <a:ext cx="3888586" cy="1200329"/>
          </a:xfrm>
          <a:prstGeom prst="rect">
            <a:avLst/>
          </a:prstGeom>
          <a:solidFill>
            <a:schemeClr val="accent3">
              <a:lumMod val="20000"/>
              <a:lumOff val="80000"/>
            </a:schemeClr>
          </a:solidFill>
          <a:ln>
            <a:solidFill>
              <a:schemeClr val="tx1"/>
            </a:solidFill>
          </a:ln>
        </p:spPr>
        <p:txBody>
          <a:bodyPr wrap="square" rtlCol="0">
            <a:spAutoFit/>
          </a:bodyPr>
          <a:lstStyle/>
          <a:p>
            <a:r>
              <a:rPr lang="en-US" b="1">
                <a:latin typeface="Consolas" panose="020B0609020204030204" pitchFamily="49" charset="0"/>
                <a:cs typeface="Consolas" panose="020B0609020204030204" pitchFamily="49" charset="0"/>
              </a:rPr>
              <a:t>def</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recurse(curr)</a:t>
            </a:r>
            <a:r>
              <a:rPr lang="en-US">
                <a:latin typeface="Consolas" panose="020B0609020204030204" pitchFamily="49" charset="0"/>
                <a:cs typeface="Consolas" panose="020B0609020204030204" pitchFamily="49" charset="0"/>
              </a:rPr>
              <a:t>:</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recurse(child)</a:t>
            </a:r>
          </a:p>
        </p:txBody>
      </p:sp>
      <p:sp>
        <p:nvSpPr>
          <p:cNvPr id="32" name="TextBox 31">
            <a:extLst>
              <a:ext uri="{FF2B5EF4-FFF2-40B4-BE49-F238E27FC236}">
                <a16:creationId xmlns:a16="http://schemas.microsoft.com/office/drawing/2014/main" id="{3A565617-E85D-D4EF-6588-4F2A8A454EE0}"/>
              </a:ext>
            </a:extLst>
          </p:cNvPr>
          <p:cNvSpPr txBox="1"/>
          <p:nvPr/>
        </p:nvSpPr>
        <p:spPr>
          <a:xfrm>
            <a:off x="3169456" y="3861161"/>
            <a:ext cx="1882161" cy="369332"/>
          </a:xfrm>
          <a:prstGeom prst="rect">
            <a:avLst/>
          </a:prstGeom>
          <a:solidFill>
            <a:schemeClr val="accent3">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recurse(root)</a:t>
            </a:r>
          </a:p>
        </p:txBody>
      </p:sp>
      <p:sp>
        <p:nvSpPr>
          <p:cNvPr id="33" name="TextBox 32">
            <a:extLst>
              <a:ext uri="{FF2B5EF4-FFF2-40B4-BE49-F238E27FC236}">
                <a16:creationId xmlns:a16="http://schemas.microsoft.com/office/drawing/2014/main" id="{91318A2E-E982-5659-0A57-0A8861D6840F}"/>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
        <p:nvSpPr>
          <p:cNvPr id="5" name="Oval 4">
            <a:extLst>
              <a:ext uri="{FF2B5EF4-FFF2-40B4-BE49-F238E27FC236}">
                <a16:creationId xmlns:a16="http://schemas.microsoft.com/office/drawing/2014/main" id="{4E4B5F02-478D-AB49-5A48-3B01F08CD972}"/>
              </a:ext>
            </a:extLst>
          </p:cNvPr>
          <p:cNvSpPr/>
          <p:nvPr/>
        </p:nvSpPr>
        <p:spPr>
          <a:xfrm>
            <a:off x="7617836" y="980811"/>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30" name="Oval 29">
            <a:extLst>
              <a:ext uri="{FF2B5EF4-FFF2-40B4-BE49-F238E27FC236}">
                <a16:creationId xmlns:a16="http://schemas.microsoft.com/office/drawing/2014/main" id="{00F360E3-3146-B175-1316-0C85FFD84C73}"/>
              </a:ext>
            </a:extLst>
          </p:cNvPr>
          <p:cNvSpPr/>
          <p:nvPr/>
        </p:nvSpPr>
        <p:spPr>
          <a:xfrm>
            <a:off x="6909008" y="1810799"/>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31" name="Oval 30">
            <a:extLst>
              <a:ext uri="{FF2B5EF4-FFF2-40B4-BE49-F238E27FC236}">
                <a16:creationId xmlns:a16="http://schemas.microsoft.com/office/drawing/2014/main" id="{80109DBE-4745-6D6C-4F85-66381B536BE0}"/>
              </a:ext>
            </a:extLst>
          </p:cNvPr>
          <p:cNvSpPr/>
          <p:nvPr/>
        </p:nvSpPr>
        <p:spPr>
          <a:xfrm>
            <a:off x="6526593" y="2492987"/>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34" name="Oval 33">
            <a:extLst>
              <a:ext uri="{FF2B5EF4-FFF2-40B4-BE49-F238E27FC236}">
                <a16:creationId xmlns:a16="http://schemas.microsoft.com/office/drawing/2014/main" id="{6EA1B45E-90B1-BBCE-6377-99DDC7555C86}"/>
              </a:ext>
            </a:extLst>
          </p:cNvPr>
          <p:cNvSpPr/>
          <p:nvPr/>
        </p:nvSpPr>
        <p:spPr>
          <a:xfrm>
            <a:off x="7235420" y="2492987"/>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35" name="Oval 34">
            <a:extLst>
              <a:ext uri="{FF2B5EF4-FFF2-40B4-BE49-F238E27FC236}">
                <a16:creationId xmlns:a16="http://schemas.microsoft.com/office/drawing/2014/main" id="{AAD7699A-5905-A7E9-6305-A75609358C3E}"/>
              </a:ext>
            </a:extLst>
          </p:cNvPr>
          <p:cNvSpPr/>
          <p:nvPr/>
        </p:nvSpPr>
        <p:spPr>
          <a:xfrm>
            <a:off x="7615276" y="1810799"/>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36" name="Oval 35">
            <a:extLst>
              <a:ext uri="{FF2B5EF4-FFF2-40B4-BE49-F238E27FC236}">
                <a16:creationId xmlns:a16="http://schemas.microsoft.com/office/drawing/2014/main" id="{28FDD22D-6FFB-60A1-0FFB-81CEAFE859A0}"/>
              </a:ext>
            </a:extLst>
          </p:cNvPr>
          <p:cNvSpPr/>
          <p:nvPr/>
        </p:nvSpPr>
        <p:spPr>
          <a:xfrm>
            <a:off x="8372558" y="1810799"/>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37" name="Oval 36">
            <a:extLst>
              <a:ext uri="{FF2B5EF4-FFF2-40B4-BE49-F238E27FC236}">
                <a16:creationId xmlns:a16="http://schemas.microsoft.com/office/drawing/2014/main" id="{34DC4616-E7A2-28B9-CCDD-CBE868CC1133}"/>
              </a:ext>
            </a:extLst>
          </p:cNvPr>
          <p:cNvSpPr/>
          <p:nvPr/>
        </p:nvSpPr>
        <p:spPr>
          <a:xfrm>
            <a:off x="8335948" y="332297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cxnSp>
        <p:nvCxnSpPr>
          <p:cNvPr id="38" name="Straight Arrow Connector 37">
            <a:extLst>
              <a:ext uri="{FF2B5EF4-FFF2-40B4-BE49-F238E27FC236}">
                <a16:creationId xmlns:a16="http://schemas.microsoft.com/office/drawing/2014/main" id="{6112A5A0-9350-0C5C-46F6-CC109124D036}"/>
              </a:ext>
            </a:extLst>
          </p:cNvPr>
          <p:cNvCxnSpPr>
            <a:cxnSpLocks/>
          </p:cNvCxnSpPr>
          <p:nvPr/>
        </p:nvCxnSpPr>
        <p:spPr>
          <a:xfrm flipH="1">
            <a:off x="7100216" y="1307223"/>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52EEBB63-26D4-F501-FA56-F0F4BE8443AE}"/>
              </a:ext>
            </a:extLst>
          </p:cNvPr>
          <p:cNvCxnSpPr>
            <a:cxnSpLocks/>
          </p:cNvCxnSpPr>
          <p:nvPr/>
        </p:nvCxnSpPr>
        <p:spPr>
          <a:xfrm flipH="1">
            <a:off x="6717801" y="2137211"/>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A597AC9C-D8AF-880D-9053-ADDD0FB2D739}"/>
              </a:ext>
            </a:extLst>
          </p:cNvPr>
          <p:cNvCxnSpPr>
            <a:cxnSpLocks/>
          </p:cNvCxnSpPr>
          <p:nvPr/>
        </p:nvCxnSpPr>
        <p:spPr>
          <a:xfrm>
            <a:off x="7235420" y="2137211"/>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8F091E50-C7C4-6ED8-45CC-DCA7B0D6A57D}"/>
              </a:ext>
            </a:extLst>
          </p:cNvPr>
          <p:cNvCxnSpPr>
            <a:cxnSpLocks/>
          </p:cNvCxnSpPr>
          <p:nvPr/>
        </p:nvCxnSpPr>
        <p:spPr>
          <a:xfrm flipH="1">
            <a:off x="7806484" y="1363226"/>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2" name="Straight Arrow Connector 41">
            <a:extLst>
              <a:ext uri="{FF2B5EF4-FFF2-40B4-BE49-F238E27FC236}">
                <a16:creationId xmlns:a16="http://schemas.microsoft.com/office/drawing/2014/main" id="{D329A89F-BAA0-09B9-306E-49ED5F91FFCE}"/>
              </a:ext>
            </a:extLst>
          </p:cNvPr>
          <p:cNvCxnSpPr>
            <a:cxnSpLocks/>
          </p:cNvCxnSpPr>
          <p:nvPr/>
        </p:nvCxnSpPr>
        <p:spPr>
          <a:xfrm>
            <a:off x="7944248" y="1307223"/>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B86220F2-EC97-7405-74B8-02351B768F1A}"/>
              </a:ext>
            </a:extLst>
          </p:cNvPr>
          <p:cNvCxnSpPr>
            <a:cxnSpLocks/>
          </p:cNvCxnSpPr>
          <p:nvPr/>
        </p:nvCxnSpPr>
        <p:spPr>
          <a:xfrm flipH="1">
            <a:off x="8527156" y="2875402"/>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942305C8-7077-E972-4C60-B59548BED188}"/>
              </a:ext>
            </a:extLst>
          </p:cNvPr>
          <p:cNvCxnSpPr>
            <a:cxnSpLocks/>
            <a:stCxn id="36" idx="4"/>
          </p:cNvCxnSpPr>
          <p:nvPr/>
        </p:nvCxnSpPr>
        <p:spPr>
          <a:xfrm>
            <a:off x="8563766" y="2193214"/>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146CAFA1-24F1-9694-B4D2-E53FB665417D}"/>
              </a:ext>
            </a:extLst>
          </p:cNvPr>
          <p:cNvSpPr/>
          <p:nvPr/>
        </p:nvSpPr>
        <p:spPr>
          <a:xfrm>
            <a:off x="8372558" y="249221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Tree>
    <p:extLst>
      <p:ext uri="{BB962C8B-B14F-4D97-AF65-F5344CB8AC3E}">
        <p14:creationId xmlns:p14="http://schemas.microsoft.com/office/powerpoint/2010/main" val="369188648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274883-39B7-D85D-51D5-2E4B5922CE49}"/>
              </a:ext>
            </a:extLst>
          </p:cNvPr>
          <p:cNvSpPr>
            <a:spLocks noGrp="1"/>
          </p:cNvSpPr>
          <p:nvPr>
            <p:ph type="title"/>
          </p:nvPr>
        </p:nvSpPr>
        <p:spPr/>
        <p:txBody>
          <a:bodyPr/>
          <a:lstStyle/>
          <a:p>
            <a:r>
              <a:rPr lang="en-US" sz="8800" b="1"/>
              <a:t>example:</a:t>
            </a:r>
            <a:br>
              <a:rPr lang="en-US" sz="8800"/>
            </a:br>
            <a:r>
              <a:rPr lang="en-US" sz="8800"/>
              <a:t>two a-maze-ing mazes</a:t>
            </a:r>
          </a:p>
        </p:txBody>
      </p:sp>
    </p:spTree>
    <p:extLst>
      <p:ext uri="{BB962C8B-B14F-4D97-AF65-F5344CB8AC3E}">
        <p14:creationId xmlns:p14="http://schemas.microsoft.com/office/powerpoint/2010/main" val="3844506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0E6CC-25D7-5AF0-7B59-74F74513BEA6}"/>
              </a:ext>
            </a:extLst>
          </p:cNvPr>
          <p:cNvSpPr>
            <a:spLocks noGrp="1"/>
          </p:cNvSpPr>
          <p:nvPr>
            <p:ph type="title"/>
          </p:nvPr>
        </p:nvSpPr>
        <p:spPr/>
        <p:txBody>
          <a:bodyPr/>
          <a:lstStyle/>
          <a:p>
            <a:r>
              <a:rPr lang="en-US"/>
              <a:t>maze A</a:t>
            </a:r>
          </a:p>
        </p:txBody>
      </p:sp>
    </p:spTree>
    <p:extLst>
      <p:ext uri="{BB962C8B-B14F-4D97-AF65-F5344CB8AC3E}">
        <p14:creationId xmlns:p14="http://schemas.microsoft.com/office/powerpoint/2010/main" val="277937576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2DD17-D187-B16B-FE41-89AE9CF0A3D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03BFB30-2172-E1FD-3591-07408F7EB29D}"/>
              </a:ext>
            </a:extLst>
          </p:cNvPr>
          <p:cNvPicPr>
            <a:picLocks noChangeAspect="1"/>
          </p:cNvPicPr>
          <p:nvPr/>
        </p:nvPicPr>
        <p:blipFill>
          <a:blip r:embed="rId2">
            <a:alphaModFix/>
          </a:blip>
          <a:stretch>
            <a:fillRect/>
          </a:stretch>
        </p:blipFill>
        <p:spPr>
          <a:xfrm>
            <a:off x="2804982" y="1074998"/>
            <a:ext cx="3517941" cy="3546427"/>
          </a:xfrm>
          <a:prstGeom prst="rect">
            <a:avLst/>
          </a:prstGeom>
        </p:spPr>
      </p:pic>
      <p:pic>
        <p:nvPicPr>
          <p:cNvPr id="3" name="Picture 2" descr="Premium Vector | Maze game for kids simple maze puzzle with ...">
            <a:extLst>
              <a:ext uri="{FF2B5EF4-FFF2-40B4-BE49-F238E27FC236}">
                <a16:creationId xmlns:a16="http://schemas.microsoft.com/office/drawing/2014/main" id="{151F0DA0-331D-47DA-6612-9F410EFB6F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13" b="81618"/>
          <a:stretch/>
        </p:blipFill>
        <p:spPr bwMode="auto">
          <a:xfrm>
            <a:off x="2568146" y="204811"/>
            <a:ext cx="4007707" cy="8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0AD722-B8DC-F05C-83AD-7B8C5A157BF9}"/>
              </a:ext>
            </a:extLst>
          </p:cNvPr>
          <p:cNvSpPr txBox="1"/>
          <p:nvPr/>
        </p:nvSpPr>
        <p:spPr>
          <a:xfrm>
            <a:off x="4100575" y="1346886"/>
            <a:ext cx="1050324" cy="461665"/>
          </a:xfrm>
          <a:prstGeom prst="rect">
            <a:avLst/>
          </a:prstGeom>
          <a:noFill/>
        </p:spPr>
        <p:txBody>
          <a:bodyPr wrap="square" rtlCol="0">
            <a:spAutoFit/>
          </a:bodyPr>
          <a:lstStyle/>
          <a:p>
            <a:pPr algn="ctr"/>
            <a:r>
              <a:rPr lang="en-US" sz="2400" b="1">
                <a:solidFill>
                  <a:schemeClr val="accent4"/>
                </a:solidFill>
              </a:rPr>
              <a:t>start</a:t>
            </a:r>
          </a:p>
        </p:txBody>
      </p:sp>
      <p:sp>
        <p:nvSpPr>
          <p:cNvPr id="6" name="TextBox 5">
            <a:extLst>
              <a:ext uri="{FF2B5EF4-FFF2-40B4-BE49-F238E27FC236}">
                <a16:creationId xmlns:a16="http://schemas.microsoft.com/office/drawing/2014/main" id="{24A6F09B-C779-2B75-9A3F-2CA5BA2118D4}"/>
              </a:ext>
            </a:extLst>
          </p:cNvPr>
          <p:cNvSpPr txBox="1"/>
          <p:nvPr/>
        </p:nvSpPr>
        <p:spPr>
          <a:xfrm>
            <a:off x="4100575" y="4681835"/>
            <a:ext cx="1050324" cy="461665"/>
          </a:xfrm>
          <a:prstGeom prst="rect">
            <a:avLst/>
          </a:prstGeom>
          <a:noFill/>
        </p:spPr>
        <p:txBody>
          <a:bodyPr wrap="square" rtlCol="0">
            <a:spAutoFit/>
          </a:bodyPr>
          <a:lstStyle/>
          <a:p>
            <a:pPr algn="ctr"/>
            <a:r>
              <a:rPr lang="en-US" sz="2400" b="1">
                <a:solidFill>
                  <a:schemeClr val="accent1"/>
                </a:solidFill>
              </a:rPr>
              <a:t>finish</a:t>
            </a:r>
          </a:p>
        </p:txBody>
      </p:sp>
    </p:spTree>
    <p:extLst>
      <p:ext uri="{BB962C8B-B14F-4D97-AF65-F5344CB8AC3E}">
        <p14:creationId xmlns:p14="http://schemas.microsoft.com/office/powerpoint/2010/main" val="377779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1634-46CA-407C-7D93-757A508B0020}"/>
            </a:ext>
          </a:extLst>
        </p:cNvPr>
        <p:cNvGrpSpPr/>
        <p:nvPr/>
      </p:nvGrpSpPr>
      <p:grpSpPr>
        <a:xfrm>
          <a:off x="0" y="0"/>
          <a:ext cx="0" cy="0"/>
          <a:chOff x="0" y="0"/>
          <a:chExt cx="0" cy="0"/>
        </a:xfrm>
      </p:grpSpPr>
      <p:pic>
        <p:nvPicPr>
          <p:cNvPr id="39" name="Picture 38" descr="Premium Vector | Maze game for kids simple maze puzzle with ...">
            <a:extLst>
              <a:ext uri="{FF2B5EF4-FFF2-40B4-BE49-F238E27FC236}">
                <a16:creationId xmlns:a16="http://schemas.microsoft.com/office/drawing/2014/main" id="{D72E6EE5-2D8C-C943-1924-26FF01EE2F9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3613" b="80098"/>
          <a:stretch/>
        </p:blipFill>
        <p:spPr bwMode="auto">
          <a:xfrm>
            <a:off x="2568146" y="204812"/>
            <a:ext cx="4007707" cy="94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F7D44D-A318-1FF6-71ED-31086FCFA81C}"/>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D453CB1-479A-9364-75A2-F24DAC6EECC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8F7569F9-5365-6F79-7C8D-E09D43364AF9}"/>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49BB2BD-1CDC-16E6-9D84-73DC534BE64C}"/>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743CB4F-2B5D-ED01-3976-6F1844A9080E}"/>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742A5719-97F0-0C47-B61F-50BA7848DF1E}"/>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744F5D9C-561F-A4E7-B65E-AAA647981684}"/>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89575F7-6237-4A67-DADF-36A8DE956CD4}"/>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97A6B96-30A8-7741-E285-CB116F199727}"/>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AB56DE7-3916-CA46-5CAB-742E3C8D3604}"/>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C8D53CB-E6BB-0E41-2E31-2931F25257E0}"/>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8EA9D33-66CC-3FB8-E7C8-665637511C38}"/>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54BE378-F5E0-5B1F-E504-F2C0DC8A51C0}"/>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71EA123-62EF-0472-2E39-32476DFAF5B6}"/>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FB9B3DC8-A443-56AA-7DD4-AE886081433A}"/>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9EA609B-CDC0-0520-6D57-AC584CCB004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2E8757C-C0DE-F6A3-D177-833703508103}"/>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AA6A35F-877F-5031-0758-BCE2C3F2E73A}"/>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DE67C08-CDF8-5684-0D5F-1AE0B5A2F164}"/>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C9CC32E6-9916-788D-56BA-5222E93E54B6}"/>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E2C3868-2467-4ABC-50F7-5D66503C0B31}"/>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EA69E23-D7A3-E3A9-C905-A385EE85F5B4}"/>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C608957D-1B89-5E27-CB27-59F2BA4525CD}"/>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9EEB336-6481-CD34-63BA-BDA39007403A}"/>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74F1ED9-928A-00E8-02FA-0DB89BDAC1C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A4C19FC-0435-F211-6DBD-4F5C55D521F9}"/>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586C8F9C-8B15-52F8-9D6A-5B7AF71C3BE0}"/>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9A4B650-F1CF-E426-9FE0-472B2B8B6FA5}"/>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3262E74-3858-B430-C74C-0A5D64B91CF1}"/>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3669234-60CA-8687-8443-A95D3FD3B2D3}"/>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BC53633-C502-A27E-3109-D47573A0F8B0}"/>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7C49B57-75B9-CD72-3B2E-2D32EBA80BEE}"/>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1393AEC-4F76-F221-C339-B5B8FE72C917}"/>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C97A607-1CE2-DF26-941B-B2639A5ECC2F}"/>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2E97AF-F122-ACA2-08E0-0346D39E714A}"/>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B852C91-05C5-6C36-1303-A2755AD6EBB6}"/>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366D1FC-A019-6EDF-A271-1612185E746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D1612DC6-EF0A-48EE-3112-1F3D61CBBDA1}"/>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6D7E2D2A-BF4F-9974-0B26-16DBD08B648C}"/>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3A788FD-1B96-9CB6-4F1E-5CA718A2CF7F}"/>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DBB0EC0-334C-8976-8DAF-A91E31F740F2}"/>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7A4C0F46-C051-E277-C100-C768827D8360}"/>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76B3DB6A-A612-5F52-0EEC-ACF53014C52A}"/>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A96F6A6-83B8-588D-FCCA-6887B3320E4C}"/>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6BB8328-0FD6-3F5F-5E54-A125061ABDCA}"/>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C1B13B3-279B-7426-44AC-70B8A791AA1B}"/>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A3098076-6580-ADE6-CF88-24AA795A4BF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3310690-4050-696A-8CEB-AD27AA6F02AD}"/>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DDC20C1-3ABF-76EE-9731-189661F708C6}"/>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1295F1E-7473-E26B-2023-DA94B4BB91BC}"/>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1B5F393-77F6-406D-B644-E8267AF40705}"/>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DD60D5A-A317-9498-1F4F-E7549266AB22}"/>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5FF3BA6A-ADD0-50BB-650A-C5764EDB9F65}"/>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C5FB620-8E50-A5F6-18F6-F1AA58270050}"/>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FEEA361-60E8-295D-CDBA-30E2686B929D}"/>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FAE5F3FB-5D5F-44E0-9D95-F5D1A24D1E76}"/>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3EBC10B-BCE5-5CC6-F8B6-E2DAC50554CE}"/>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D9F8BC41-E339-E8AA-1AE1-3ABA3D910A89}"/>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DD091DAF-6129-EB24-669F-2DEBCABB1FA1}"/>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8977B13-F446-014C-5965-8D470237BD9B}"/>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DFB5592-42FC-5217-2884-DD2FCDFE256D}"/>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B74921F-6836-52C1-2C20-9A96DCEB7295}"/>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DA57C29-CAF8-DC38-A30E-605BBCE48E0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105B615-8E5D-8D54-BB3B-CE4A8BB7A407}"/>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1DCB2F6-5876-B8A1-DE27-96BA8428AE68}"/>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10F4F240-F6BD-AD9D-C7BA-761D4BE4F64D}"/>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DFA2C28E-D4D9-60A9-E3EC-094C474C2BC7}"/>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17895DA6-9BA1-87A0-88BA-742184D9F9C4}"/>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99A9B51-E0E1-D569-E1E3-ED822BFB6E90}"/>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0C7DAD5-8614-EF6F-2F75-BAD4C99191F6}"/>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BBEB14C2-DF62-0AB3-56B1-985C5E6D486B}"/>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3072E130-2166-0C66-1C4B-8E8D81236018}"/>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1C0460C-BC3E-A971-746F-3D2AB6AF91BB}"/>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0C1BEF1-BB3C-8522-B3CC-94E8CCCB2AE8}"/>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1AA0413-9B20-557F-242E-5A74D2C668A0}"/>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8D32E1EF-C19D-9945-ED56-6E9049249781}"/>
              </a:ext>
            </a:extLst>
          </p:cNvPr>
          <p:cNvPicPr>
            <a:picLocks noChangeAspect="1"/>
          </p:cNvPicPr>
          <p:nvPr/>
        </p:nvPicPr>
        <p:blipFill>
          <a:blip r:embed="rId3">
            <a:alphaModFix amt="50000"/>
          </a:blip>
          <a:stretch>
            <a:fillRect/>
          </a:stretch>
        </p:blipFill>
        <p:spPr>
          <a:xfrm>
            <a:off x="2804982" y="1074998"/>
            <a:ext cx="3517941" cy="3546427"/>
          </a:xfrm>
          <a:prstGeom prst="rect">
            <a:avLst/>
          </a:prstGeom>
        </p:spPr>
      </p:pic>
    </p:spTree>
    <p:extLst>
      <p:ext uri="{BB962C8B-B14F-4D97-AF65-F5344CB8AC3E}">
        <p14:creationId xmlns:p14="http://schemas.microsoft.com/office/powerpoint/2010/main" val="1883957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C333C-4D31-FA4F-372F-4D2300F626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C7C9E5-3A23-CFA5-152B-6390DA424AF7}"/>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D013046-597D-ADBE-70EA-FD3B7931A54B}"/>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A47FCFF1-E9EF-E8E3-1B50-0CE156EB3194}"/>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D4D776B8-BBEC-309C-95D4-F89A5C9761E5}"/>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28DCA4AF-9D4D-92D4-1707-5868B46AA75D}"/>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D32FF92-DA25-D097-22DB-5CD0E382E687}"/>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5CAA39E-06F5-1B46-CFF9-63DD6DDCDA43}"/>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9E64E7C-6ABF-DA4C-8D0D-FD8C19B0FA38}"/>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606CB08E-AF03-66F8-54AF-715525542407}"/>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30E6FA5-3EA6-5AE7-B9E4-E8D10566D09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9C10942-B703-A641-BAC0-1B968A6BA488}"/>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B7A9B3F-58BC-568A-41BB-A38D944D98AF}"/>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392B4D9D-9242-E0A1-3165-1CB433BCAA0D}"/>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BA33FEC-E182-D732-5AEE-30412EBEFCE9}"/>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413874E-1B46-F786-2253-498AA0E151C3}"/>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9AE19200-7BED-DFEE-ABB6-D6E438BA5CE8}"/>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BB8561B-D84A-B974-08EE-9F46CACEE6D7}"/>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9679834A-3202-543E-87DE-FA9614A17689}"/>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BBD1064-2521-0E7F-65E8-04FD963A960B}"/>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331509C-36EA-C3D5-308A-4373CEC172DF}"/>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26666424-5ED8-9BCB-4382-B01FA3E1A5A1}"/>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60E0D75-CBDA-6891-AB58-3CCAAD9178B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74859B2-B00F-1589-A5F1-B71D7F9DD2F8}"/>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E0D0FBA-4512-A8BB-E78B-238D6359F6F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B0DA87A-1AD7-2DC8-2F27-18187851DEBE}"/>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5925245-4836-6F06-FC3F-BDD156167EC6}"/>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9D6A821-7D0A-D989-5BDE-3EE3F1EACBFE}"/>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E902419-EF8E-FEA2-15E5-5525BD3810DC}"/>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C698071-8D60-55B5-4D63-114770C639F5}"/>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1FB299-C184-B681-2064-4F7BBF8E75C6}"/>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6C7AD92-04DD-6086-1D97-22A8FD6079D8}"/>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3282666-D912-9DF5-4E19-F02343251253}"/>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CF85B84-B093-5EA9-4B76-60808628E77C}"/>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E146F66-282C-9F25-E085-F2A942F334C5}"/>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34BD84D-B179-8D90-7A63-235C506A867C}"/>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50376C5-8232-85D0-17D3-F388BCD81F77}"/>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F02A885-233B-80FF-3800-85432DE53F9F}"/>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A880F35-54E8-9E12-E97D-AA694EF2CBC6}"/>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EDE3FCA-A7A4-AB7E-256E-33F41BEF1BAF}"/>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B216312-4DDD-CD23-460C-DA319F219DB7}"/>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DED0688-4BF7-F1B6-C54E-1A5848E8B4EC}"/>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FC5C8F5-4490-DDE9-BF1A-77D3A6CC805C}"/>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B4EEC02-062D-7567-1B23-B0882499341E}"/>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64261E8D-D596-4B8C-3166-ABDE781E888A}"/>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183A188-6942-06C5-54B6-522E421068E6}"/>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446E987-CF1A-6F91-A272-8BC905809A55}"/>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474FAE8-B342-3EE0-953E-B06F06B09E0F}"/>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EF771D72-835F-06E0-910D-0FF1CE33A484}"/>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E1998DE-161D-AE49-1199-4791723ACC98}"/>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96B912E5-3485-5FC9-FB90-6E1FB2D5C6DE}"/>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035C0438-9414-CD81-A3CB-53CFF6260BE9}"/>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E92F154-287B-6A93-1CB1-26ACB2B879EF}"/>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87558647-55FB-CF49-368B-0A90B1826074}"/>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BD1A1669-147E-4DC3-C39C-82CD44B60C12}"/>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F206269-EB75-E236-C899-CE9B40E71067}"/>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27B316E-8A55-C243-1C8F-849A7FB1704B}"/>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53A172D-8E53-C2F4-4F5D-E50C6E0292E0}"/>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F2D48B0-CDB4-A404-F06D-49678A08E0F6}"/>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92BE6048-3260-09E0-2041-1903802612D4}"/>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128D74F-AF72-F72B-6570-12A119997D86}"/>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45218B6-116A-741D-9CD2-21139CB47834}"/>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0951173C-46B2-3AEE-673E-29D232FD39B6}"/>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29F3693F-C9AC-32B8-8C8B-C6B4199CC034}"/>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EEBC2F3-1411-DC41-488E-C4E4A3CD4253}"/>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91A1644A-3740-DEA6-9799-90C738204CA8}"/>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E44BBC7-E004-9ADF-5E98-51D7F6FE9788}"/>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C17B5D5-B8AC-4B1F-4060-E2A6EDEC9748}"/>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6DFF3E1-DEA6-BB28-F393-114A46ACAC63}"/>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340A8E3-AA1E-6104-3265-7219F2D7625A}"/>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AD40455-4C45-1BB7-6200-B262F5A3ABBA}"/>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6442AE5-AEB3-2A26-93FD-7E5B4933A4AF}"/>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DEB5AE7-E72F-44A7-3B5E-22EC6D883359}"/>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A7FAF03-2710-2C61-1D4A-872ACF87F254}"/>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7BB9376C-F566-46FC-11A0-18303FF3FE65}"/>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BD2DD10-BEA8-D49D-C0DA-D89EDB0A2E12}"/>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8506505"/>
      </p:ext>
    </p:extLst>
  </p:cSld>
  <p:clrMapOvr>
    <a:masterClrMapping/>
  </p:clrMapOvr>
  <mc:AlternateContent xmlns:mc="http://schemas.openxmlformats.org/markup-compatibility/2006" xmlns:p14="http://schemas.microsoft.com/office/powerpoint/2010/main">
    <mc:Choice Requires="p14">
      <p:transition spd="slow" p14:dur="800"/>
    </mc:Choice>
    <mc:Fallback xmlns="">
      <p:transition spd="slow"/>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0DFE7-DF76-5481-5247-997137ABAA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01D555-040E-56D9-C9F3-118538422961}"/>
              </a:ext>
            </a:extLst>
          </p:cNvPr>
          <p:cNvSpPr/>
          <p:nvPr/>
        </p:nvSpPr>
        <p:spPr>
          <a:xfrm>
            <a:off x="2718481"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5CF9699B-FE9B-5339-8BB3-D74171A3F876}"/>
              </a:ext>
            </a:extLst>
          </p:cNvPr>
          <p:cNvSpPr/>
          <p:nvPr/>
        </p:nvSpPr>
        <p:spPr>
          <a:xfrm>
            <a:off x="3505368"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D0F8AFA-5223-E340-51EF-626F42871C82}"/>
              </a:ext>
            </a:extLst>
          </p:cNvPr>
          <p:cNvSpPr/>
          <p:nvPr/>
        </p:nvSpPr>
        <p:spPr>
          <a:xfrm>
            <a:off x="4292255"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0EBD8DDD-C482-34D7-E302-D27516226CF5}"/>
              </a:ext>
            </a:extLst>
          </p:cNvPr>
          <p:cNvSpPr/>
          <p:nvPr/>
        </p:nvSpPr>
        <p:spPr>
          <a:xfrm>
            <a:off x="5079142"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45F8604-57D2-7115-E6CC-B411DB969759}"/>
              </a:ext>
            </a:extLst>
          </p:cNvPr>
          <p:cNvSpPr/>
          <p:nvPr/>
        </p:nvSpPr>
        <p:spPr>
          <a:xfrm>
            <a:off x="5878386" y="99694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6B8AA74-28A0-635F-B2FA-7FF105478858}"/>
              </a:ext>
            </a:extLst>
          </p:cNvPr>
          <p:cNvSpPr/>
          <p:nvPr/>
        </p:nvSpPr>
        <p:spPr>
          <a:xfrm>
            <a:off x="2718482"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573D23E-596F-58B8-0947-A4456A49DC94}"/>
              </a:ext>
            </a:extLst>
          </p:cNvPr>
          <p:cNvSpPr/>
          <p:nvPr/>
        </p:nvSpPr>
        <p:spPr>
          <a:xfrm>
            <a:off x="3505369"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0AEF545-EA0D-BF09-0605-23D6E1C57B63}"/>
              </a:ext>
            </a:extLst>
          </p:cNvPr>
          <p:cNvSpPr/>
          <p:nvPr/>
        </p:nvSpPr>
        <p:spPr>
          <a:xfrm>
            <a:off x="4292256"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264CE14C-D003-0375-074D-FE307312DE54}"/>
              </a:ext>
            </a:extLst>
          </p:cNvPr>
          <p:cNvSpPr/>
          <p:nvPr/>
        </p:nvSpPr>
        <p:spPr>
          <a:xfrm>
            <a:off x="5079143"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7387D25-5286-026B-EE23-4DC2D012E1FF}"/>
              </a:ext>
            </a:extLst>
          </p:cNvPr>
          <p:cNvSpPr/>
          <p:nvPr/>
        </p:nvSpPr>
        <p:spPr>
          <a:xfrm>
            <a:off x="5878387" y="17848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B71A5C7-58CD-A7A9-FD38-DC881B247A7B}"/>
              </a:ext>
            </a:extLst>
          </p:cNvPr>
          <p:cNvSpPr/>
          <p:nvPr/>
        </p:nvSpPr>
        <p:spPr>
          <a:xfrm>
            <a:off x="270612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8239089-0C4E-D4F0-D192-FA0F4C4A7D4D}"/>
              </a:ext>
            </a:extLst>
          </p:cNvPr>
          <p:cNvSpPr/>
          <p:nvPr/>
        </p:nvSpPr>
        <p:spPr>
          <a:xfrm>
            <a:off x="349301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1C2BEF94-8143-334E-C4A0-6CC88ED6462F}"/>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E965261A-CB2B-15F3-6C70-D88800BA5759}"/>
              </a:ext>
            </a:extLst>
          </p:cNvPr>
          <p:cNvSpPr/>
          <p:nvPr/>
        </p:nvSpPr>
        <p:spPr>
          <a:xfrm>
            <a:off x="506678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BE94E2B-815A-1133-BF0A-FCA92571B3CE}"/>
              </a:ext>
            </a:extLst>
          </p:cNvPr>
          <p:cNvSpPr/>
          <p:nvPr/>
        </p:nvSpPr>
        <p:spPr>
          <a:xfrm>
            <a:off x="586603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40AA9E7-CF5C-10E5-0E6F-B390E3CB8FAB}"/>
              </a:ext>
            </a:extLst>
          </p:cNvPr>
          <p:cNvSpPr/>
          <p:nvPr/>
        </p:nvSpPr>
        <p:spPr>
          <a:xfrm>
            <a:off x="2706126"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456A02D-664F-38AC-C125-1DD2CA0491DB}"/>
              </a:ext>
            </a:extLst>
          </p:cNvPr>
          <p:cNvSpPr/>
          <p:nvPr/>
        </p:nvSpPr>
        <p:spPr>
          <a:xfrm>
            <a:off x="3493013"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97B39123-5398-736A-4BE1-28B555BE516A}"/>
              </a:ext>
            </a:extLst>
          </p:cNvPr>
          <p:cNvSpPr/>
          <p:nvPr/>
        </p:nvSpPr>
        <p:spPr>
          <a:xfrm>
            <a:off x="4279900"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789CB7B-BA8D-DC68-4EDF-C011CEB65206}"/>
              </a:ext>
            </a:extLst>
          </p:cNvPr>
          <p:cNvSpPr/>
          <p:nvPr/>
        </p:nvSpPr>
        <p:spPr>
          <a:xfrm>
            <a:off x="5066787"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A4793D3-DECA-F642-EE5A-8CB84E0FF5E3}"/>
              </a:ext>
            </a:extLst>
          </p:cNvPr>
          <p:cNvSpPr/>
          <p:nvPr/>
        </p:nvSpPr>
        <p:spPr>
          <a:xfrm>
            <a:off x="5866031" y="336962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C18B26B-D8FD-ED72-DDBA-892D0F5A5928}"/>
              </a:ext>
            </a:extLst>
          </p:cNvPr>
          <p:cNvSpPr/>
          <p:nvPr/>
        </p:nvSpPr>
        <p:spPr>
          <a:xfrm>
            <a:off x="2706125"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5AF96B7-B8B7-0CD7-4364-C15F70BF1557}"/>
              </a:ext>
            </a:extLst>
          </p:cNvPr>
          <p:cNvSpPr/>
          <p:nvPr/>
        </p:nvSpPr>
        <p:spPr>
          <a:xfrm>
            <a:off x="3493012"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FAD02186-E674-473B-45A2-3BFD0293C4FC}"/>
              </a:ext>
            </a:extLst>
          </p:cNvPr>
          <p:cNvSpPr/>
          <p:nvPr/>
        </p:nvSpPr>
        <p:spPr>
          <a:xfrm>
            <a:off x="4279899"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CDC49272-C48D-CE5A-9C25-BD604B87FBB6}"/>
              </a:ext>
            </a:extLst>
          </p:cNvPr>
          <p:cNvSpPr/>
          <p:nvPr/>
        </p:nvSpPr>
        <p:spPr>
          <a:xfrm>
            <a:off x="5066786"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F365941-A315-603E-DA53-E14C1AB2BBEC}"/>
              </a:ext>
            </a:extLst>
          </p:cNvPr>
          <p:cNvSpPr/>
          <p:nvPr/>
        </p:nvSpPr>
        <p:spPr>
          <a:xfrm>
            <a:off x="5866030" y="41580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2DC3C7B-9287-7996-D8B3-D173997995D5}"/>
              </a:ext>
            </a:extLst>
          </p:cNvPr>
          <p:cNvCxnSpPr/>
          <p:nvPr/>
        </p:nvCxnSpPr>
        <p:spPr>
          <a:xfrm>
            <a:off x="2706125"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3E89B619-6722-F90C-6FAC-D5DFA2834557}"/>
              </a:ext>
            </a:extLst>
          </p:cNvPr>
          <p:cNvCxnSpPr>
            <a:cxnSpLocks/>
          </p:cNvCxnSpPr>
          <p:nvPr/>
        </p:nvCxnSpPr>
        <p:spPr>
          <a:xfrm>
            <a:off x="2718481" y="99694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B3F5D7B-EA85-2FBF-5B85-E770076EF321}"/>
              </a:ext>
            </a:extLst>
          </p:cNvPr>
          <p:cNvCxnSpPr>
            <a:cxnSpLocks/>
          </p:cNvCxnSpPr>
          <p:nvPr/>
        </p:nvCxnSpPr>
        <p:spPr>
          <a:xfrm>
            <a:off x="2734951"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1F17908-8482-2733-8045-203C3D6D0A9B}"/>
              </a:ext>
            </a:extLst>
          </p:cNvPr>
          <p:cNvCxnSpPr>
            <a:cxnSpLocks/>
          </p:cNvCxnSpPr>
          <p:nvPr/>
        </p:nvCxnSpPr>
        <p:spPr>
          <a:xfrm>
            <a:off x="272259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3122739-C6C5-EEA4-A107-0DDF3311C3E9}"/>
              </a:ext>
            </a:extLst>
          </p:cNvPr>
          <p:cNvCxnSpPr>
            <a:cxnSpLocks/>
          </p:cNvCxnSpPr>
          <p:nvPr/>
        </p:nvCxnSpPr>
        <p:spPr>
          <a:xfrm>
            <a:off x="2722594" y="336567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A159F55-67A0-E95C-7B1C-79FAAA60F907}"/>
              </a:ext>
            </a:extLst>
          </p:cNvPr>
          <p:cNvCxnSpPr>
            <a:cxnSpLocks/>
          </p:cNvCxnSpPr>
          <p:nvPr/>
        </p:nvCxnSpPr>
        <p:spPr>
          <a:xfrm>
            <a:off x="2718481" y="414964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88A020B-9303-B573-8CA5-B493DA953774}"/>
              </a:ext>
            </a:extLst>
          </p:cNvPr>
          <p:cNvCxnSpPr>
            <a:cxnSpLocks/>
          </p:cNvCxnSpPr>
          <p:nvPr/>
        </p:nvCxnSpPr>
        <p:spPr>
          <a:xfrm>
            <a:off x="6541703" y="101376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2CCDC37-4ED2-91E0-6625-4360C5261B11}"/>
              </a:ext>
            </a:extLst>
          </p:cNvPr>
          <p:cNvCxnSpPr>
            <a:cxnSpLocks/>
          </p:cNvCxnSpPr>
          <p:nvPr/>
        </p:nvCxnSpPr>
        <p:spPr>
          <a:xfrm>
            <a:off x="6558173" y="17932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D8A58656-C99F-5E3A-9581-64E664C10EFC}"/>
              </a:ext>
            </a:extLst>
          </p:cNvPr>
          <p:cNvCxnSpPr>
            <a:cxnSpLocks/>
          </p:cNvCxnSpPr>
          <p:nvPr/>
        </p:nvCxnSpPr>
        <p:spPr>
          <a:xfrm>
            <a:off x="654581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7944B01-9D8D-457C-2294-2A7C180F06C6}"/>
              </a:ext>
            </a:extLst>
          </p:cNvPr>
          <p:cNvCxnSpPr>
            <a:cxnSpLocks/>
          </p:cNvCxnSpPr>
          <p:nvPr/>
        </p:nvCxnSpPr>
        <p:spPr>
          <a:xfrm>
            <a:off x="654581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796A521-B669-DF2D-5685-A2D32925716C}"/>
              </a:ext>
            </a:extLst>
          </p:cNvPr>
          <p:cNvCxnSpPr>
            <a:cxnSpLocks/>
          </p:cNvCxnSpPr>
          <p:nvPr/>
        </p:nvCxnSpPr>
        <p:spPr>
          <a:xfrm>
            <a:off x="6541703"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26BD22BB-BCEE-AF2A-51D2-568C7EF0D18D}"/>
              </a:ext>
            </a:extLst>
          </p:cNvPr>
          <p:cNvCxnSpPr/>
          <p:nvPr/>
        </p:nvCxnSpPr>
        <p:spPr>
          <a:xfrm>
            <a:off x="349301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1A2971DF-7500-59A3-CBFF-7C8DA6154C92}"/>
              </a:ext>
            </a:extLst>
          </p:cNvPr>
          <p:cNvCxnSpPr/>
          <p:nvPr/>
        </p:nvCxnSpPr>
        <p:spPr>
          <a:xfrm>
            <a:off x="507914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DC780EA-353D-2CBB-78DD-AE01121D34E4}"/>
              </a:ext>
            </a:extLst>
          </p:cNvPr>
          <p:cNvCxnSpPr/>
          <p:nvPr/>
        </p:nvCxnSpPr>
        <p:spPr>
          <a:xfrm>
            <a:off x="5900180"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F1A791C4-A250-003D-34A4-4A580659E301}"/>
              </a:ext>
            </a:extLst>
          </p:cNvPr>
          <p:cNvCxnSpPr/>
          <p:nvPr/>
        </p:nvCxnSpPr>
        <p:spPr>
          <a:xfrm>
            <a:off x="2706125"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4C0BFC1-B0FD-2ADE-56A2-70778ECE627F}"/>
              </a:ext>
            </a:extLst>
          </p:cNvPr>
          <p:cNvCxnSpPr/>
          <p:nvPr/>
        </p:nvCxnSpPr>
        <p:spPr>
          <a:xfrm>
            <a:off x="349301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A9DF1BE2-EEFF-B153-51ED-CF64381A95F1}"/>
              </a:ext>
            </a:extLst>
          </p:cNvPr>
          <p:cNvCxnSpPr/>
          <p:nvPr/>
        </p:nvCxnSpPr>
        <p:spPr>
          <a:xfrm>
            <a:off x="507914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F70F5ED8-A80F-F3AF-0CB3-30D6F83EF175}"/>
              </a:ext>
            </a:extLst>
          </p:cNvPr>
          <p:cNvCxnSpPr/>
          <p:nvPr/>
        </p:nvCxnSpPr>
        <p:spPr>
          <a:xfrm>
            <a:off x="5900180"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265A0B0-3259-DFE8-AFF8-04C1E2E9C0E8}"/>
              </a:ext>
            </a:extLst>
          </p:cNvPr>
          <p:cNvCxnSpPr/>
          <p:nvPr/>
        </p:nvCxnSpPr>
        <p:spPr>
          <a:xfrm>
            <a:off x="3493011" y="1789318"/>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DE09FC87-4112-B3AD-8838-214600142A35}"/>
              </a:ext>
            </a:extLst>
          </p:cNvPr>
          <p:cNvCxnSpPr>
            <a:cxnSpLocks/>
          </p:cNvCxnSpPr>
          <p:nvPr/>
        </p:nvCxnSpPr>
        <p:spPr>
          <a:xfrm>
            <a:off x="3497119"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AF98D946-D4D7-0360-350F-2F44A742BD08}"/>
              </a:ext>
            </a:extLst>
          </p:cNvPr>
          <p:cNvCxnSpPr>
            <a:cxnSpLocks/>
          </p:cNvCxnSpPr>
          <p:nvPr/>
        </p:nvCxnSpPr>
        <p:spPr>
          <a:xfrm>
            <a:off x="349301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BF75C1D-3E89-3B2A-C20C-F014FD05EA56}"/>
              </a:ext>
            </a:extLst>
          </p:cNvPr>
          <p:cNvCxnSpPr>
            <a:cxnSpLocks/>
          </p:cNvCxnSpPr>
          <p:nvPr/>
        </p:nvCxnSpPr>
        <p:spPr>
          <a:xfrm>
            <a:off x="350947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62F21D1-AF4C-5ED0-E0D0-302653658CDE}"/>
              </a:ext>
            </a:extLst>
          </p:cNvPr>
          <p:cNvCxnSpPr>
            <a:cxnSpLocks/>
          </p:cNvCxnSpPr>
          <p:nvPr/>
        </p:nvCxnSpPr>
        <p:spPr>
          <a:xfrm>
            <a:off x="4292255"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D364325-A438-A487-B7F0-FDFD3B83E452}"/>
              </a:ext>
            </a:extLst>
          </p:cNvPr>
          <p:cNvCxnSpPr>
            <a:cxnSpLocks/>
          </p:cNvCxnSpPr>
          <p:nvPr/>
        </p:nvCxnSpPr>
        <p:spPr>
          <a:xfrm>
            <a:off x="4156329"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D707FAD-687B-7C76-57AB-C6C26D376BC9}"/>
              </a:ext>
            </a:extLst>
          </p:cNvPr>
          <p:cNvCxnSpPr>
            <a:cxnSpLocks/>
          </p:cNvCxnSpPr>
          <p:nvPr/>
        </p:nvCxnSpPr>
        <p:spPr>
          <a:xfrm>
            <a:off x="4292255" y="336121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84958AA-3AAB-404F-37D7-B19D7C31E01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2ABA27D-95B1-98F7-04C1-7843E043AECC}"/>
              </a:ext>
            </a:extLst>
          </p:cNvPr>
          <p:cNvCxnSpPr>
            <a:cxnSpLocks/>
          </p:cNvCxnSpPr>
          <p:nvPr/>
        </p:nvCxnSpPr>
        <p:spPr>
          <a:xfrm>
            <a:off x="507914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8B04EFDE-0DB8-B941-5C3C-14AAED7D536E}"/>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5290901-4928-7508-2421-E0B418F8FB2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583EBA6-7D50-0E0F-C431-1A050EF61364}"/>
              </a:ext>
            </a:extLst>
          </p:cNvPr>
          <p:cNvCxnSpPr/>
          <p:nvPr/>
        </p:nvCxnSpPr>
        <p:spPr>
          <a:xfrm>
            <a:off x="4292255" y="245933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0B77EEE-AFE3-9D3A-1544-9AE9D12B0EB5}"/>
              </a:ext>
            </a:extLst>
          </p:cNvPr>
          <p:cNvCxnSpPr/>
          <p:nvPr/>
        </p:nvCxnSpPr>
        <p:spPr>
          <a:xfrm>
            <a:off x="4292255"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1273DF-DB85-D123-6A42-6D5072CEDA06}"/>
              </a:ext>
            </a:extLst>
          </p:cNvPr>
          <p:cNvCxnSpPr/>
          <p:nvPr/>
        </p:nvCxnSpPr>
        <p:spPr>
          <a:xfrm>
            <a:off x="4292255"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7CC800B-F7C9-55B8-CD98-83B07920CB56}"/>
              </a:ext>
            </a:extLst>
          </p:cNvPr>
          <p:cNvCxnSpPr/>
          <p:nvPr/>
        </p:nvCxnSpPr>
        <p:spPr>
          <a:xfrm>
            <a:off x="3505368" y="16518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756C978-8ED0-D1CD-301B-4C0A6D02A63A}"/>
              </a:ext>
            </a:extLst>
          </p:cNvPr>
          <p:cNvCxnSpPr/>
          <p:nvPr/>
        </p:nvCxnSpPr>
        <p:spPr>
          <a:xfrm>
            <a:off x="5079142"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6966FB1-F3D6-BF3E-36A0-882C36CD0F92}"/>
              </a:ext>
            </a:extLst>
          </p:cNvPr>
          <p:cNvCxnSpPr>
            <a:cxnSpLocks/>
          </p:cNvCxnSpPr>
          <p:nvPr/>
        </p:nvCxnSpPr>
        <p:spPr>
          <a:xfrm>
            <a:off x="3369442"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30BDA79-F7EE-29BC-1C71-32194657F46D}"/>
              </a:ext>
            </a:extLst>
          </p:cNvPr>
          <p:cNvCxnSpPr>
            <a:cxnSpLocks/>
          </p:cNvCxnSpPr>
          <p:nvPr/>
        </p:nvCxnSpPr>
        <p:spPr>
          <a:xfrm>
            <a:off x="336533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274DC91-9A91-D1CC-EC94-B14B087686C7}"/>
              </a:ext>
            </a:extLst>
          </p:cNvPr>
          <p:cNvCxnSpPr>
            <a:cxnSpLocks/>
          </p:cNvCxnSpPr>
          <p:nvPr/>
        </p:nvCxnSpPr>
        <p:spPr>
          <a:xfrm>
            <a:off x="3381799"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1ADA89E8-0E64-0374-D4AE-352C699CFBD7}"/>
              </a:ext>
            </a:extLst>
          </p:cNvPr>
          <p:cNvCxnSpPr>
            <a:cxnSpLocks/>
          </p:cNvCxnSpPr>
          <p:nvPr/>
        </p:nvCxnSpPr>
        <p:spPr>
          <a:xfrm>
            <a:off x="5730103"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57E55C2-283A-92A8-CFD7-4B458F1DC0C3}"/>
              </a:ext>
            </a:extLst>
          </p:cNvPr>
          <p:cNvCxnSpPr>
            <a:cxnSpLocks/>
          </p:cNvCxnSpPr>
          <p:nvPr/>
        </p:nvCxnSpPr>
        <p:spPr>
          <a:xfrm>
            <a:off x="572599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9AEFA7F3-E3EA-C9C3-5944-EEAC16583167}"/>
              </a:ext>
            </a:extLst>
          </p:cNvPr>
          <p:cNvCxnSpPr>
            <a:cxnSpLocks/>
          </p:cNvCxnSpPr>
          <p:nvPr/>
        </p:nvCxnSpPr>
        <p:spPr>
          <a:xfrm>
            <a:off x="5742460"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B109822-A737-49B8-1FC8-0AD30FE086FC}"/>
              </a:ext>
            </a:extLst>
          </p:cNvPr>
          <p:cNvCxnSpPr>
            <a:cxnSpLocks/>
          </p:cNvCxnSpPr>
          <p:nvPr/>
        </p:nvCxnSpPr>
        <p:spPr>
          <a:xfrm>
            <a:off x="5866030"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58C068CD-272F-B425-CD68-980799D38AE3}"/>
              </a:ext>
            </a:extLst>
          </p:cNvPr>
          <p:cNvCxnSpPr>
            <a:cxnSpLocks/>
          </p:cNvCxnSpPr>
          <p:nvPr/>
        </p:nvCxnSpPr>
        <p:spPr>
          <a:xfrm>
            <a:off x="586192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85F5209-8EDB-861F-E5CF-110940EF91C0}"/>
              </a:ext>
            </a:extLst>
          </p:cNvPr>
          <p:cNvCxnSpPr>
            <a:cxnSpLocks/>
          </p:cNvCxnSpPr>
          <p:nvPr/>
        </p:nvCxnSpPr>
        <p:spPr>
          <a:xfrm>
            <a:off x="5878387"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2FA3CE0-0545-0BD4-9E0D-EBEA14B73902}"/>
              </a:ext>
            </a:extLst>
          </p:cNvPr>
          <p:cNvCxnSpPr/>
          <p:nvPr/>
        </p:nvCxnSpPr>
        <p:spPr>
          <a:xfrm>
            <a:off x="5079142" y="399895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9B25C786-C106-D810-5DA4-AEE4F8D22EC8}"/>
              </a:ext>
            </a:extLst>
          </p:cNvPr>
          <p:cNvCxnSpPr/>
          <p:nvPr/>
        </p:nvCxnSpPr>
        <p:spPr>
          <a:xfrm>
            <a:off x="5079142" y="41741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EF86194B-CE28-039A-1E70-5AF78852951D}"/>
              </a:ext>
            </a:extLst>
          </p:cNvPr>
          <p:cNvCxnSpPr>
            <a:cxnSpLocks/>
          </p:cNvCxnSpPr>
          <p:nvPr/>
        </p:nvCxnSpPr>
        <p:spPr>
          <a:xfrm>
            <a:off x="4943215" y="41580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6719C2A-2AFC-9EED-DB28-52979BF9A7B1}"/>
              </a:ext>
            </a:extLst>
          </p:cNvPr>
          <p:cNvCxnSpPr>
            <a:cxnSpLocks/>
          </p:cNvCxnSpPr>
          <p:nvPr/>
        </p:nvCxnSpPr>
        <p:spPr>
          <a:xfrm>
            <a:off x="5079142"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A01CB889-8B54-C8A9-40FF-3F45BBF4A5F7}"/>
              </a:ext>
            </a:extLst>
          </p:cNvPr>
          <p:cNvCxnSpPr/>
          <p:nvPr/>
        </p:nvCxnSpPr>
        <p:spPr>
          <a:xfrm>
            <a:off x="5079142"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0BD9F29C-6AF2-9CFD-5DB0-0F3E0EB643FC}"/>
              </a:ext>
            </a:extLst>
          </p:cNvPr>
          <p:cNvCxnSpPr/>
          <p:nvPr/>
        </p:nvCxnSpPr>
        <p:spPr>
          <a:xfrm>
            <a:off x="4279899" y="339845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4F9593DF-D693-FD9E-2BB1-248B2C71E404}"/>
              </a:ext>
            </a:extLst>
          </p:cNvPr>
          <p:cNvCxnSpPr>
            <a:cxnSpLocks/>
          </p:cNvCxnSpPr>
          <p:nvPr/>
        </p:nvCxnSpPr>
        <p:spPr>
          <a:xfrm>
            <a:off x="2734951" y="33780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E7BFAC0-1DD1-E19F-F232-AADAF604500D}"/>
              </a:ext>
            </a:extLst>
          </p:cNvPr>
          <p:cNvCxnSpPr>
            <a:cxnSpLocks/>
          </p:cNvCxnSpPr>
          <p:nvPr/>
        </p:nvCxnSpPr>
        <p:spPr>
          <a:xfrm>
            <a:off x="4168684" y="336121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14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10D8D-7A20-1F55-DC5E-6FA74F6C58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BD7F397-5F0D-F83A-D936-D1742670F23F}"/>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3737777E-1EEA-4DE2-80BF-4B20F1BDE38A}"/>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2274A0E-64CE-1971-2C8E-DCACBF260193}"/>
              </a:ext>
            </a:extLst>
          </p:cNvPr>
          <p:cNvSpPr/>
          <p:nvPr/>
        </p:nvSpPr>
        <p:spPr>
          <a:xfrm>
            <a:off x="4292255"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AC82E00-EF96-6858-E85A-230984F9ED12}"/>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5F69039E-2B37-1505-A436-7CBC5FEA1A84}"/>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CDD4E71-AE5E-4721-3396-93B2A6D339E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1E23CAAE-508D-5715-1A43-0B03B050C18D}"/>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B475221-2B4D-AC43-C22F-CD6A340B9A7F}"/>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0982C71-84B8-3C1F-E9A5-4F041478C9C5}"/>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A7EE4DF6-8D34-F7F1-AC5B-7F53E52BE307}"/>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87EA2F2-B731-0699-25C0-3950C388DD57}"/>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77E1B3DF-59CC-1664-C4D8-728DC5EC55DE}"/>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7C0E2A50-5638-42E8-E9B8-CD2A663E5A80}"/>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F3FCEC75-E5E5-5911-6964-2EE31BB79226}"/>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F7191CE-3AB4-7B05-708A-F68849699186}"/>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8DD65BD-1585-35E0-5BAC-C5EDC77618A9}"/>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7E81C48-5BD6-A3CB-3D10-A884857FBFF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E082183-1B61-9C21-C0EE-4C8DC8F57DC2}"/>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01EBB4B-2EB5-ABEA-5B0B-28152865C70D}"/>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830CBC9-8170-4857-F2B5-F47ACF7CF56B}"/>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B04AE76-71BE-5C3A-F20C-59D3202E87DE}"/>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96A2E3B-26CF-B868-AEAD-09CF4CFAB9F9}"/>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1C6B8A6D-E493-7457-FF96-195BABB3C1C9}"/>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98D2C8A-3319-BC87-1B67-1B11B5BE44F4}"/>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F4726BE-F7D1-620B-ED6A-B5F593A7861D}"/>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81900D8-4035-7C87-9A8B-E4651EE97DCD}"/>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A096D69-CA31-BDC7-2FA0-C03195BE3AAB}"/>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377C8D3-06BB-B849-EED6-F40A914F6AA2}"/>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CA45CA19-8226-0AB5-ACE7-7C2537DEAF6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F063B5C-4BA3-9A7D-6D02-43F1C16C35A0}"/>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4CC6CC8-64C2-B018-DBD2-8124E58F3BB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106CD52-A193-B0B9-AF8F-020FCAF2BEDB}"/>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EFAED53-850D-F11B-486C-E0988068E60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9A1A698-AEBC-1E90-97E5-030352C829F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1CBCD45-7768-8F4C-EF2C-76E58CBDF06A}"/>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F23234-1633-4582-40AB-7BD8AAA4FB16}"/>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0539001A-845F-FA61-0C5D-D00643E54D41}"/>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EC343C-F7E2-7F07-6065-D064E3222E9F}"/>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602D64B-EE0F-7CF9-FC72-29A8C5B49ED6}"/>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0C31D873-3EB4-FF7E-0D53-D796C16E8FF4}"/>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98CAE2B-93C9-5DDA-4C26-C431433F8E04}"/>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8D37151-7CA3-7050-70AB-2F76310D160E}"/>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2AAD8A3-F8D5-57DE-2678-55A120233C7F}"/>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C50985F-8018-8FD0-0647-6BCE1D1A722E}"/>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16AEABB-010E-BE9C-BEF7-D7F8046FFB3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C16B9EE-DE3B-086B-8C1B-A1D6CEFA91E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A5A0AFA-AAEC-BC8C-C334-B07502110274}"/>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CDA1322-BC46-90DA-ED2F-8D7CC6A5A8CD}"/>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1C224F5-4C5F-72F1-0DB7-CA552F8D5D1F}"/>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5D04F4F-038B-0509-AF3E-DF4DB32DAD4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B566036-3D01-B9F1-183D-90007A228BC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6F3E4653-4AE2-2619-A82A-41047C7CD6D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844A4F4-89EF-160F-B053-14AC95119D4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6F479F8-BAA1-3BDD-ACD1-2CF0FE4DCD6E}"/>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B8E5495-03A7-4E8F-2EDF-DD370BD8604A}"/>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AA3A983-FADC-97CC-1211-6A954BD1341C}"/>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AA66DD7-2E92-E1E0-1A5A-4E7D70ED70F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DFB7D08-28AA-5C1D-FD3F-529A854FF2A4}"/>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6CB5862-3A0C-D598-CF38-12E32B826E8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09A5F23-D540-AB4E-2DFB-75452BCC1679}"/>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700F043-9A57-7B0D-75F7-8BABD6174E6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E297D01-F8D0-A754-394D-2701F6AE471B}"/>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1B8BB07-E4D7-30E9-9F54-4D9AA9630BD4}"/>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E364DC8-25D8-E47D-57C4-656EDDB7CBF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BA81DA1F-670B-1B2E-297D-5D65518F2AC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1B0C26-C204-6B2E-6F6B-C28A72C1FCC8}"/>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6BE6CE3-8633-30FD-2AA8-D883F9BB10D2}"/>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81C89A41-80B4-1549-6C6B-F580C43B49C7}"/>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6AF3203-F166-312F-83A4-C5953334E54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2A9DD143-BB75-4DD6-3C9D-F314B35232C3}"/>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490B593-9738-E11D-115E-339EE77A6D50}"/>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F50BE40F-E2FF-6E73-3BFB-30ED3555A0C6}"/>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418D26B-064D-B710-C0A0-7011F7F79DB4}"/>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8F16D869-74DC-31D6-47C1-BC6073FD7F6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CFA58C07-D619-3F16-E6FD-E34E67A1C3C3}"/>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78190703-27D1-37AD-1788-D4F93B7AF9B8}"/>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513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000" b="1"/>
              <a:t>pop quiz:</a:t>
            </a:r>
            <a:br>
              <a:rPr lang="en-US" sz="8000"/>
            </a:br>
            <a:r>
              <a:rPr lang="en-US" sz="8000"/>
              <a:t>what is the most important data structure?</a:t>
            </a:r>
          </a:p>
        </p:txBody>
      </p:sp>
    </p:spTree>
    <p:extLst>
      <p:ext uri="{BB962C8B-B14F-4D97-AF65-F5344CB8AC3E}">
        <p14:creationId xmlns:p14="http://schemas.microsoft.com/office/powerpoint/2010/main" val="296507212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CEAE5-F223-E2BC-4936-C50E8F3038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913E3B-31E2-4B82-300C-F9B0F9A3F8B5}"/>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E780C5D7-5DA8-BE06-8FD7-C5EB77A73E66}"/>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880457C-BD92-82C8-E759-45A0F35A8D39}"/>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7E9AEBF-9107-EBD7-2686-36D57C6C857F}"/>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999A40C-AAE8-4D7A-44D9-6D9C3FDCCA0F}"/>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C3CAE308-58D8-C632-37A5-D81D353A20EA}"/>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97DCFC9-B7BA-B2A7-7FD7-B755F596047C}"/>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133B103-418E-17B0-574F-A65C172B4C8C}"/>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D7FAF71E-DDA7-7B05-60EC-9767A4ED25CC}"/>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27706320-D3B8-93C1-1568-A30BAF2CE9DE}"/>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3FC135F-5A8F-D0A5-7D13-69343966D2FA}"/>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F1A170C-9F42-94D2-F985-40E6CE72396A}"/>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4136BD43-F025-675A-5CE6-02A6CC34DD3E}"/>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C3669DF-0ACC-7E63-192E-F4F0005B9A31}"/>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2AD1811F-578D-03CD-72EC-F7EDDE243E6E}"/>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CC968B0-F023-E726-DE87-945E5ED2448E}"/>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CD5F95E-6C14-E91C-2E7A-1634A3529B3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0B91FC8-785B-341A-F838-566C60F6258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8598E27-B4A8-6F4D-D279-A258A06AC096}"/>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7DAB4B6-3A2F-93B9-B691-D693E703BE18}"/>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3B5E1DA-C28E-D1E8-56F6-D1696D2F42F7}"/>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AA91D46-2A5E-31DB-8C66-4F6AC93C9501}"/>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D8C11248-3A96-32D6-C1B1-576396E02EFD}"/>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62581AC5-0507-DBE7-DCC7-831417150A29}"/>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6582432-87B0-CEA3-58D6-3B8B9454C872}"/>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1ADB401-85BB-67B7-130B-7B5AFC9BF9F3}"/>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08D5935-68BE-2487-3648-7156482B8EE6}"/>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0B41BF4-70E9-364A-B286-8CD6B9FAF7C9}"/>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C52F0F2-C937-F0F2-16A2-1F79B59BF659}"/>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CE65A7E-4912-2B21-4616-C68F15D71B79}"/>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F24734A-4713-0469-3FE7-AE0493E08D5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50EF222-F581-32AA-0C6C-A495FF3AD2D7}"/>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4A356E9-D696-D89E-9764-6CF261B3D96C}"/>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56AB42D-891F-7D53-22DD-E4C2FFB9D7E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7B3438D1-95E9-44DF-88B8-FFE444C96C40}"/>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43F1924-3FF5-6BE4-B381-FE407287F88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42424847-81D8-49AE-C31E-C0BF12C6630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7D8E4D6-4D79-7A2F-87D0-7C65139A4FCA}"/>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19EAA03-ED33-D2E4-21BC-B1CD7CF846D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1D51FDB-6F56-3DD0-09FD-3188703BC71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DE4BE91-0372-C788-69B9-48DC711D9D4C}"/>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BB4B9CEB-3905-9B4B-7462-D309312E20AE}"/>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92FBD40-56C7-36D2-835A-14AA9ACE7ED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DC67F98-BC3E-7D56-7636-AFF35E0ECBD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907AE91-0618-215C-5635-AADF4596CEEA}"/>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39949845-4DB1-10C9-C9F4-71FCAABCBB5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FE85C50-0333-FE83-B731-5DBF0D052B7C}"/>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6A92AE4-D28C-2469-A355-C62DF1A55C9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C777790-CCBA-D6E3-B24E-684F6BA7DCCA}"/>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1C3D3E4-456F-A706-B1FD-7A767FD7655E}"/>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40EFE9B-13BD-F645-749C-F3D5F4C1637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FEC3DE5-C57C-B5BA-3DF4-34EB1946D629}"/>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1FCE4E40-2CD1-BCBB-0B0B-660150A113A6}"/>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059123D-2318-6954-380E-C90FEA1BE6A7}"/>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FBFB100-61F2-F1B3-6FE3-C6514CD1DE18}"/>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CE186A3-BA52-EEB1-C52D-F8D2AFC0E36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B29DCD-4E47-DACE-3F1E-B980345E0DC2}"/>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EAF1FFD-B455-180A-2728-3E5E202F4D1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24885E3-638B-174F-0F9E-9F269DE4CD01}"/>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9197BFF-4095-C228-AA57-10B518405F2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EB18D185-FC95-3246-1DF5-F0B5957D4E57}"/>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34297D1-3B68-2513-1304-2E641250346D}"/>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69671F4-CCBE-8179-B180-8EF02BAF2808}"/>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4F605DF-3E32-A86F-1757-EBD1646D9C9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E2EFDD8-3907-0C7A-122C-57EF193AE53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26475B1-2551-B108-EF79-E1FE31E0B045}"/>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863D557B-FEF4-7FC8-EDD8-B5E4E021C3AA}"/>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100064E-BACA-A974-7E86-216E53B422C6}"/>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58779AD-60FD-ADE7-C3B3-FD0BC91AC4D5}"/>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77A94077-B013-5931-709B-A3B79B129326}"/>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50CBA0F-C615-41BE-C673-0E15BC43760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AA83F415-D934-7687-098B-2CBEF2326D61}"/>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2EBF007-C7DD-BD1E-1E9D-F3B045488D5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48825B4-B4CF-99F2-2247-1CF6FCA4453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F92C5433-3D4B-3EF5-65DD-1BD9D6654659}"/>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DE589FD6-68BB-5D70-B66D-58ABC6DB0576}"/>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0C0BD3D-CF23-5EAD-4897-EED78B4CC8F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9EF780D-EBC4-A6AB-9C37-8A64320C265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4821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81D38-530C-563D-563F-BBE1D308C4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4D7127-635E-5FBD-2AAE-B07D3E344643}"/>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FAAA078-4418-1C1F-38D1-45BE20A7B74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4143296-6A0C-03D7-8EBF-FDE820973146}"/>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18DF7335-6346-1B50-44A8-1E1ACA7C0CCB}"/>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449F16D0-889B-2C2E-FF12-D656795BA97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D74C7662-4BCA-8391-1A83-DCBB9624F7FD}"/>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D937E762-6214-5D41-46CF-53F826FD106E}"/>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49EE0B4-BD76-53F3-D2E6-3815D8812A47}"/>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CE6BCBF6-A675-4FA2-F5C2-C874185E4FB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97C7AB85-B626-8B1C-57EF-C21CF7E9782A}"/>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FF9B504-2F6C-5DD9-A079-8B57ED8FCB4D}"/>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D989CF49-8193-B095-2073-5DD661E093E9}"/>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3B4C36D0-7371-89BE-1BA5-CEFA1E55E618}"/>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528132D-E751-CDCF-2D06-6F6AA1D00695}"/>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DCE503D6-2C19-17B3-AEEB-AB7F9428C31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A9B1D611-CC51-61C8-6A4B-884918D2D38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3135F0BF-5570-4D08-6FEE-AD7844E5E1EF}"/>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5AE3047-7E2C-3347-D9DA-165BEC1C4776}"/>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BE217371-3355-7392-5CC4-33C1F20EA596}"/>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6EA2DA4-6C2F-A2F9-5415-A3AE5A5A3D3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E9C5CD6F-9B86-5236-AC2F-1CB5F698ECD0}"/>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17F9F4B4-4C90-D832-4E2E-ECD9D87E306B}"/>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E837CB7-7D6D-D03D-87D3-906B772BC4ED}"/>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915F2E7-BFA2-D948-69C5-1ED53A61FA58}"/>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3B2E3CE-D00B-9705-3E5E-24B79FBCB62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A6ACF93-7629-E1DB-DF86-6B2515F1C6D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4129C56-DBB4-6C41-1EB0-E00511DE528E}"/>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1A75744-1D24-B94A-D67D-C51A68D161F6}"/>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D628C4E-9B72-B96A-7FB8-9E91386DFA56}"/>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1CF339C-A5C4-8C23-7ECA-842C64456246}"/>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30BCE2C-C0EF-A60B-4C85-C092ABD3948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3B2C5FE-50A5-BC46-F5E5-D655124CBEDD}"/>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2170216-7E78-0416-A094-3E4BDD8111CD}"/>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9D0CA4C-7F74-7A9B-95C3-1CCFC8DB116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409DF8A-733E-5DEE-FB5A-C6972EC98F41}"/>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BABC33A-9537-C3EE-D5A0-A23F0496957B}"/>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35303B6-7E05-AD08-A5E8-F73EA6B0947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5753CF2-66C5-48CD-7FEA-B7ABCC391CB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3B831FAD-FCA4-ADCA-0121-8C58070538E1}"/>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8874ACB-4FA9-DF0B-8F16-27EFB2C34890}"/>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D386CE0A-3F5E-A00F-D5F8-01CA96A2D13C}"/>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D115DFC-8A74-FACE-5D98-2B1CB49E721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4FB7EF15-95A7-0F75-F711-9CF328F41ACE}"/>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1B2B650-18D6-6B70-2B53-561A501E983B}"/>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61C4CC8-3D1B-A0A8-A4F3-23735756B657}"/>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50E3E525-2F8F-DB45-37CA-563A1FEE835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0CA351F9-9CE2-ABF7-75DE-CF6AD6784CC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6FFF660C-CE06-F3C7-7E65-D9962DFB33D4}"/>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2587669-67D2-3D8D-F344-489715B47EC3}"/>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9F120EF-4AE2-86D0-0F06-F64FF0B86B4C}"/>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7239A26F-F3FE-8E79-5AAB-7473D92A9486}"/>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E218DB8-8874-B092-6FF7-5EDF99CE48DC}"/>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039F654-6BFC-9DA0-326C-4B6F5A4ED7F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D86ED8CA-152A-83A9-7B53-9E7C90EDC5F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293E709-C0F6-588E-8E83-897D1A45B259}"/>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44948AB-F2BF-586B-0F79-6F195EEE34CD}"/>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A623344-AA2B-10D1-6102-BC953CE5FB7E}"/>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C2F6145-A16B-1208-7AEB-ED0FC17233F7}"/>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190936A-92AF-2A9A-BF93-547290958BE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2B28DF8A-0788-B0B3-FABD-D0E54CB22116}"/>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4074867-CF85-A7F2-ACA8-367EF98B6E7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F59D61C-7716-DFA8-E780-CAA9E9C3965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E08682B-042C-B35B-D881-FD3DD9857DF3}"/>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D241D00-4A3D-8FCE-EE6C-DA20FD4B07C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CF99F10-083C-EBB4-0667-A7B0727DBB29}"/>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1D3F8B9A-3104-333D-25E7-DFCD01374BF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F6E7AB26-53CF-8752-EAA1-242A17A9BA93}"/>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E53A8E1-C673-8E1D-8264-EBB236A6DCB4}"/>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DE686236-FA63-C83D-E4CF-029B864743EE}"/>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DDA4276-C740-7E3B-A523-D1A309FB5459}"/>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34A39696-8F93-8365-A949-29ED7BB13E35}"/>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689E4A37-DF10-F0A5-6FA8-6E1CEF0DF73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BFC722C-211E-F8D6-B8FB-1B64EBF1DD3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3F4D4D15-51E0-A18E-BB4F-FECA07BABF3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D6A077E-DCFA-BB3B-59D0-E0D135AB7803}"/>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48AC678-C6B4-752B-BCD2-50AB056729A2}"/>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D5D4F3E-E258-88A8-A148-EC279C5E28C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717A1B9-38AE-0334-1BDC-0EE617AFB0F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DE2CBE0-AFFF-B626-D55A-25BFD3E7FF00}"/>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0CEF7206-52E8-9BB1-BA33-DF46334285CF}"/>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7820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E3D2B-A492-9C7B-820C-EDF588F7B8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F4AAA4-5EC3-2E2C-ECEE-0A89D524002D}"/>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5565F29-8184-4086-A27D-054485292F0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5B70259-6121-72DF-84AC-71C408373CEE}"/>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D6A53641-C16C-C6B5-04B7-B069D8F1743C}"/>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D154DFEF-05F1-05C7-175F-D789ECB39A9E}"/>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66639EA-94D2-2D52-67F0-022B0F2D94C1}"/>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F1401F7-9EA1-C4DB-B123-826EC725E2A4}"/>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36072F55-F63F-35FF-FD65-AFCF2F3B213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70DAED7-C4AD-E324-D804-F3657CA82F3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BB684EA-0875-37C2-F7FF-25472C950389}"/>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C108715-256E-0B84-C43F-9DDD9AD59C60}"/>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2DBA25E-74EE-B1DE-F529-5BD033B16884}"/>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A270636-A1E5-2FBB-29EB-71852C79CBEA}"/>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425C7D9-F534-2CD7-C72A-A50001387B7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F04AD49-7519-C931-59C3-79C248D027D0}"/>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3DB44756-7459-4700-F5FD-1EE57A9A69E3}"/>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FCDF88EC-0942-E9E9-5677-571D9EF584B2}"/>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4076FE30-CE80-2955-049E-3B8A408D268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1C516F5-EE4F-03DD-C86B-B33E86980A3F}"/>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9AE2AD7-2425-FF07-1AF5-457E38AC3566}"/>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9AB4AED-BE26-D488-81A6-12BAEF0CDD58}"/>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E7342F2-937D-CDE2-9D96-81F4CB22AC7D}"/>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470B53A-AA05-57D6-9828-4D887F9AD90C}"/>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5E805F4-AEB9-04C8-3923-DADA5F5F6C04}"/>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D5383E13-C5EF-FF69-1907-A9F77BEDEE26}"/>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F530376-6781-52FC-F068-BEBEE56DE73E}"/>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539A1BC-8788-D5ED-37F3-355D90CF95F3}"/>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65FACF1-895D-52E7-2E4C-2FF04508127F}"/>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CD0EA49-5727-AEB8-8980-20314FA6D9C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45AEE54-0ABE-9495-15C9-289807368888}"/>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A5AC84E0-332A-4AC1-30B0-0D31908FE1EC}"/>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A652356-6656-B7FB-712E-81B250AA529B}"/>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FDF5B2B-8A28-12CD-E1E0-7065F5205D1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203CFFB-EA8A-8732-1361-F6BCCFF2484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C1E85CC-02A7-C492-0797-11FC8C038072}"/>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766C7AF-E8C4-23F6-5AFC-0C8467530F25}"/>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CA202EA-D47B-846D-5AD8-A8DA8FC5F80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1E4B65D-4283-EFD0-8F00-9F9096D5767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B2FCE33C-1A52-384C-4358-91BD785E82C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DECBE8E5-D2AA-27ED-E05C-4DEE6A46D25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15193F1-3DDF-BC4D-7810-F49ECBCD7E53}"/>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E126BE8-A7E2-3961-CC2A-78FFFDECBB8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4B6E9E8-9780-42F4-036C-1B4B0348A9F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47B44B0-3B23-2534-98A2-C4B6890A095D}"/>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E9D9CFD-33A3-CED4-9672-1AB39BFCA305}"/>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803C321-1362-9B8E-7354-588D63F2E490}"/>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EF14BE83-1184-99EA-AB33-90C7C9B37AB5}"/>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23226A0-6C21-7B66-5292-CF7439D9864A}"/>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0765F0A-3BFD-58EB-3020-4419E2F2A98C}"/>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DFC4DFF-A3A3-F766-D7EB-38C4D76AE94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0F9FDE65-F27E-7CA7-55FA-885BDE34F03D}"/>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6E1E254-8F40-E0FC-A7C9-7A0B8B1911BC}"/>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B1BE324E-EDBA-3A79-835D-D1342D98781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AEB318C-6E16-7178-3DEC-4380711527E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9100A15-4FEA-7ABD-7391-80E681BCD332}"/>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7136B0B-E17A-72FC-C71A-8917B500AAD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474B092-61A9-4147-DDCD-6C735837E3D2}"/>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59F9945-EA61-238B-E316-061C884E69B9}"/>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77A5FD4-44A2-60F2-605A-BFFA89C5A625}"/>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9F07BE61-AF47-A243-6B01-1F85A2FBFDCD}"/>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C76BC91-5123-A23C-B8B4-18A79263F5F4}"/>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644CCF7-F2EC-F7E5-5E52-07E8C77BA5D5}"/>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B6FD784-8476-7D01-1DAD-EB26A7F07301}"/>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11EB5DE-1586-4405-474A-73E3D289D923}"/>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130FAC7-51AF-0749-C294-A176834B174E}"/>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016B10E1-9C46-48DD-AB42-77D3BD9F3CF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5D882EF-4EA9-EB3C-167B-E850CA5DD17C}"/>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50FA2C1-B63D-C4CB-6709-62D58DBDB79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04E5611-A45D-777C-FC3E-7D2F8859C2DE}"/>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A1A7340A-D74B-F7EA-8133-484E55DCDBA3}"/>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C5C66C2-EEA0-CEFA-CA55-B2BFAB37E3B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4789BB3-3A2B-9AA3-1BF9-19DAA95305F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0155A35C-AFF8-EA9E-707B-351A744AEE2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691F37FF-834E-EB56-0F91-C9305816432E}"/>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2BD0D5F-DC42-EDDE-B351-0F98FC53D80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F449E67-BA8A-34DE-4F35-54A03D738E71}"/>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60BDA12-44B6-FB0B-F709-7507717486D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834E6E-B84D-3C82-4789-13953F2C33A9}"/>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9FA3620-48AB-CDD2-24A6-33A2069D1023}"/>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FF01F9B-662F-07F0-85FC-8CF34BAF893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8B29428-DA87-64B7-F23F-7560FFC2DC16}"/>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1647198-6ECC-D628-7809-68330622FB07}"/>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444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DAE73-F97B-ECA8-CCAB-1101AF4F0F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78898C-60A1-3A27-24A7-AA4B42BA044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EDA27AAD-EC78-1386-8DCF-92023C8B1BB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6D13CD5-2A5C-09E5-88BB-99FA1D08FA23}"/>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04A8828-DA13-6AA8-9463-FF1DB845F133}"/>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89D3F91-0C8A-6197-1C1B-A88717DF35F4}"/>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5F06413-4E00-F408-88F6-39465F8D8DD5}"/>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AE0C5B97-4345-62DE-DB42-D95C3A2BABA1}"/>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73C5C54-2268-109A-9894-4F21CAEA6C53}"/>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EF95431C-26DD-E9AF-B1FA-EFFC2FAD3715}"/>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A1E27D-A870-C8D8-5E1B-2AA1EFA5F1DE}"/>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B938C30-0F39-82A6-2377-2B74BB1A4038}"/>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FB8DCB8-5309-80E3-76D7-AD8C87B3E3D6}"/>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AA3745A3-FF8D-13C6-9F95-9AE37E67D04F}"/>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1970D755-B8DE-C89F-AD48-9E9035BD2B4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AB2E672C-0ACB-DF6A-1A8C-6F26F333093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BD01ACD-A9BD-3B4A-8EAD-1920FF709CB6}"/>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71B8D1B-5353-BEE1-A4D2-8C571156847B}"/>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C8DCBB9-17BA-0984-73ED-67E9E776CCB8}"/>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9BAC7D5-DE4A-AEFD-A164-6619607C6D62}"/>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B2B689B-891B-2B0E-3E2C-23BA8012321E}"/>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C35A8B0-B54B-953D-D551-EF92FDBB7B72}"/>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ED56F81C-AA9D-A015-AD43-A1D5F2303253}"/>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0542E01-9CE4-EB98-4A3A-7D05F1036B89}"/>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EE3D9BC-475E-9DB8-5680-D09B1DC714AC}"/>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8BB9895-704D-128B-8FC2-A89995F049E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D09064F-83A4-1980-1830-EF877B06B011}"/>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D4ACA2-CAC8-D106-DF87-72A92438BFC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D32C7B3-5F59-89A2-80D0-7C852140FC3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AB08738-8302-DC74-40EA-316372A93087}"/>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A827E3A-EEA1-8270-5616-98A95A4C57E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33C2C9C-B319-6CC2-D251-7CB1AC1AC4BC}"/>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F84179C3-61AB-949D-DA05-9EB929AA127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2C64ABA-9A68-AEE8-7A7A-58FC0661B408}"/>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921F55F-5702-66B7-E7A6-B3E9D46C6527}"/>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2CF7AF-2B66-1DDE-33D7-E792FC660D75}"/>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F2C7C7F8-56CF-63F4-CF34-A4498A93992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93DD0E41-C302-3E2A-925E-0638D843AEC8}"/>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DCF55D9-9565-373C-D40E-D451B02F29D8}"/>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90D8E2D-8FD9-CC1C-9E9B-C4E9634362F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E887D57-5E81-9992-98EC-17640B2CE50F}"/>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6004546-26C4-E757-9D87-F1342799037F}"/>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427A537-D737-FF82-0090-E3E5D44A1297}"/>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AFB3A20-0F5F-BA10-A374-0351ECB387D5}"/>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9D9268-FB72-F8B4-E3AB-D5A29A7D8444}"/>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71748ED-DF8D-8CA5-E67C-F94A210EECF2}"/>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681DCB4-B259-8940-11AC-3ED338321F2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7C683CBF-A99F-E1D7-B23A-38FE5C5DC85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D0B4CFA-0287-B5EB-ECDC-9F53A61FE2BC}"/>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B211ED56-9A05-660A-8262-48904DC76C78}"/>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BDDA4DD0-D122-FCF1-7FEE-6531DD305A90}"/>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6564494-7340-B9F9-24BF-EE4F63084A8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79AD791-CAAB-5362-9520-0A7BCF925445}"/>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73C5304-844E-9ABA-5D8C-FBB853A9A705}"/>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2E063DE-7043-0BA0-EF8F-015962A0E38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F88AE4CC-5603-6C50-2E9F-D93ED71D9775}"/>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80B9BD87-CDBB-26F3-467B-C7C7D7563087}"/>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DA8B5B4-D3A5-94FB-4470-4DC21EADE82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914B9E3-DE53-1846-15E4-DFA624966063}"/>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41D0C626-B27E-0CA3-494D-0DBC251E58D7}"/>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4020073-D627-06FC-87DF-8541083501A1}"/>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656D0CD-D693-4FAC-7120-10FFB614422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52E1912-9272-C697-151E-3FE85AC27F1B}"/>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164A009-F09D-4B46-4C9A-CB886293EEC3}"/>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6DA6E83-63BF-D357-C62A-2EB89236B5B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51047E99-E4CA-D916-8C26-83CC503BE615}"/>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66FE4BC-249D-5250-11B0-54956CFE4F9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CD7CA22-C03C-5684-9712-467F6384998B}"/>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F4925F02-2A91-5292-315B-FADD2FA6E820}"/>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1C0A7D4-28B6-1DD9-96DA-465A64253773}"/>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BB4453B-49CC-5DAC-D253-94F109284F76}"/>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9702712C-382D-C267-D1C9-7DB09153D48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5AA99F58-E512-B853-9D40-2F20BA2DEEA6}"/>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FB050EF-8686-F2AB-D273-453BCE15BE96}"/>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C0308E2-EC1B-57C4-15B1-6092A7AC2B6A}"/>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55F3F15-F42F-1547-B46C-1C967A09A3E4}"/>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7E00E5-A793-30AF-6A12-85F964E40575}"/>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89B709B-4833-5681-0CD4-10BFF7E9AB7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71F999A-16C1-78D6-0118-5C65DBA27D1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4731FF4-5192-94F8-2E9D-8DBF1B961914}"/>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9D35E318-6B1D-F9AC-D4EF-A88C931AD644}"/>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68D045B-36FF-2405-9172-CB0C7BE58DEC}"/>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D0FAB9DF-BBA7-BD6A-98DE-B25D43059DE1}"/>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998813D5-A9CA-F614-1304-C7269C70E621}"/>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D446416-7163-9BF1-7591-E37F951AF9C0}"/>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3510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35EF-0DDA-45E5-2C8B-B4DFE5BD40A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134862-A809-BBB9-9DD2-F15EEA1F2453}"/>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575D85BD-02E4-26DB-1A63-30D62B67C8F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673E766-A5B6-AC1A-0E57-6E0FF6C168C9}"/>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8C247F2-639C-86EB-7B9D-D8F7EB06DF6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E6D5F9E6-2146-8160-EE3E-8E67000191EF}"/>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BF9535C1-FF9D-C21E-FC1B-FF76CEEAC30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4D3574A8-C866-9057-00EE-E544CC1D85A7}"/>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6DBD551-8E0A-CFF3-AFD1-D33625C321B6}"/>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F6FCB9D-BC3A-186B-D35E-43DE903E3BC4}"/>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60EDE00-8EEB-22CC-5493-6D13761D940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EEE508CF-AFCF-0128-5A26-82C34ADBB631}"/>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0EDF56B-7804-4EE0-DD6E-28FB759A28C7}"/>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8D018B33-61B2-A7A9-53DA-9A799AABE292}"/>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4993CC1-6890-2AA1-E4A2-E983DD5A520F}"/>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D2872ED-9995-9DFC-B461-60FC6832862F}"/>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2CB1F03-0CE3-E95D-9EAE-FB8C8D84ED32}"/>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0F6B6B3-FC98-F1A9-5821-C57A56F67007}"/>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3353356-7802-DBA2-9D71-0CDA0A0C310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E60B36E-2049-5032-5DD7-EB8D1B57C7A0}"/>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A3EA663-C6FB-EE6E-6BBE-01A10D7FF154}"/>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09DAB3B-F1DE-4AB8-4FF3-F024BC5BB5BA}"/>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C864556-21A3-3A8D-A5D5-91A97E2F2834}"/>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C8970B7-DE8D-2BFB-0804-DFAE6E452C4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5348801F-8141-CB33-C562-60BB214E6BD8}"/>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03A210E8-F0D6-4294-DA4B-11EAA2EE50B8}"/>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27C7C7-C837-9D2E-54AB-F4A4A2D45955}"/>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21F6B8B-9C95-844D-EE89-BC7AD49E07E4}"/>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F904866-29F1-ECBA-A3A7-C543503A5A0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16A76A1-8F4A-9291-9BD2-97F70825201C}"/>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6A52CE0-EF4D-DD58-ED79-D72BC6167BC5}"/>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0F8DEEE-D07A-B17D-1F9E-EAC7147E3C38}"/>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0020304-9D36-284B-539D-EB32E6D49F6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ACB8C16-AD1B-787A-BC99-91F0B1598E7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E55F4ED-D191-8099-52F5-412116CF6C45}"/>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C7E63A2-B8E4-9095-3B35-4DAD4E18EB04}"/>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3E94551-237B-FFD5-90B4-71C2DB95653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43D0F934-9525-D637-86D7-3C42B4186BE5}"/>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60DF3E-5E70-B5D0-59ED-189D8B57CE39}"/>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AC99D6D-221C-9B35-18D1-B80B83B7775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2102631-072D-6FC4-0427-BEEE434144A2}"/>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05F718D-C341-74EA-989B-9E6DE03B6C2E}"/>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E3E4D3D-9D71-D95B-0772-B7D76FE5E2D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9C152B2-9AD5-9366-0202-8B9C64D5F3CD}"/>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8AA781B-25EC-7119-AC50-864D21BE5818}"/>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01D1C699-71AD-8BA0-0B73-D2D9E99C0FEE}"/>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2D321B4-E099-3022-B716-B3BEDC3B88F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E1EB040-C994-D4BB-407F-01A4F1F6426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4A2FC7F-39A0-3A8D-C461-07D49FCFBE1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A593FD5-4847-B091-8060-A243621A041A}"/>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74BB6E7-638B-1FFA-F740-00DA4B48AFD7}"/>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4830925-EA63-A242-96AB-00971118DC4C}"/>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284109C-5CC8-A439-5431-086C6634C80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9940BAF8-4214-96FB-1CCE-D753106CB0EC}"/>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FFD3D9BC-DD1E-0BF2-689A-FBE3173BF10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A5A7B0-DE38-F6E1-08A0-36327CCCC1D6}"/>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8B084A9-A48A-694B-2161-387B73985392}"/>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AF8B19E-10CB-0DE3-C11C-7EF2FF3F59DA}"/>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56FFD99-3822-EB84-DD6D-4FE3BAEDA81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F378E3A-A52D-BEEF-DA9A-011C1B754A2A}"/>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687BA43-7D93-16B0-23EF-DB044047239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9EACC01-FCA4-38E8-EBD2-AB75DC875C96}"/>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F4A98FC-38EF-EC5B-0461-F5258B8A3BC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6484932E-BD4F-F029-77E4-1E23424BE05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6ABD49C-3D01-EE16-DF38-07F5EC5FCAD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0A46294-D6FF-BB52-7970-84DBFD0CD63B}"/>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7440A9F-2E74-F1AA-337E-C9254CE35A9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250EFBF-4D60-758A-118C-E4BBD65E9D6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EBA8691-2CEB-5758-3BBB-680730D51ADD}"/>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01A161E6-7F27-1578-DD73-1C14FAA73B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1D7C3EB3-1478-FC08-D06D-B06D9DE3B6EE}"/>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45ED087-21C4-4DE0-0EBA-C726BD7D3FB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D4958163-A4D0-CFA6-4114-8E0C752535BF}"/>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DFD4AD7-AE79-90A1-45AD-3565FC10923C}"/>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99C4F46-BCB0-D819-C7EB-5861832882F2}"/>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0DC53FC-B657-EDCF-59AC-B6FD744FBD8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4F26EC7-33D5-577F-2B73-174713A3CE1B}"/>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92DA0031-D3B2-4343-529D-DDB95DF0805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46B332-8791-1564-3FA8-651F5BF4822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2040F3E-71D7-01A4-D1A8-EB49A694C38D}"/>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07E5A0D-C436-9607-6C8A-B30528C82A02}"/>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5FB76E5-AE67-248F-94BE-8B3800471F9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E1263E4C-F50A-43B7-D9F6-72BEC752B6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06764954-3D3B-0AAA-B83B-F3AE8FE02561}"/>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2A3A310F-7556-9430-0D66-D8220F421A72}"/>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5F567A3-432D-A40F-858E-86EBC7354B4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26D80B3-4AEE-13A4-8022-7B37819DE179}"/>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7580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F37D-9F61-D5C5-48FE-D01CA71C660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7C13406-E442-D293-8CE8-E35E276ECF8F}"/>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853F5A-8CAC-E15A-15E1-515023FEF13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978760FA-10E0-7C9A-C75D-4F29F7BA9A7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5684E2CA-A9B2-7889-6257-139717FEA311}"/>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6096580-EE8C-C0F1-8703-37F0C6F4AF4A}"/>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E0824BB-F1AE-8EF4-9031-F6E732BCCCF7}"/>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AC8D425-8D42-AD09-1AFF-703741E1A7C5}"/>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5A270B1-BE21-90FD-5A22-0E3252BB3A0D}"/>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1DE16353-6B66-EFB3-2B47-D9CF9BFCE14F}"/>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B084B97-C828-1B78-24AA-27221FF30BAB}"/>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26D24C4-E08F-F0BF-DF4E-FFB4614BED33}"/>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ACD931F-C3B1-530D-C92C-7BD130776453}"/>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6B75902-3A7B-BDB6-41DA-F56E28B4BE1B}"/>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1907EBF-BB91-F493-7FB1-20CFD31DB483}"/>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4B6AAB59-B6A1-048F-1496-14BB526CFAA8}"/>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43385848-0B0A-2A0E-6249-6A5241BFB9C2}"/>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0B2EFFA-CAB8-1619-3CB1-A0B219945B51}"/>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51602A8-52D1-DFCF-5123-1A44DD2FEE27}"/>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D16121A1-2CAC-1931-A745-06091E214A68}"/>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4CE2B24-BBC5-7048-850B-38693A5BE903}"/>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66C90346-A735-4812-C8FA-83C0E5569FFB}"/>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ECB2BBE-F890-C6C1-2041-03996388FA25}"/>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893A1F9A-2E5E-9AEF-E3EB-0B43D23C77BF}"/>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34CEEDE-A9FA-7E50-FC1C-5364ED0AD026}"/>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8718923-84AC-1FC2-4631-48176F599BE4}"/>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9F09C99-F97B-0D1E-5390-6322F3BC5B2F}"/>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2F1711A2-C4D5-7991-FDE8-6FDBD2666703}"/>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92B0112-1C6D-D822-0A67-B65CAF468C00}"/>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89F6933-E741-2905-3F56-27CD2E2D15FF}"/>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5F85B1C-0034-F4B4-BBFA-08548A34F1A3}"/>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E23F855-320B-FDF8-0449-991C20D92455}"/>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F102EB1-6FC6-98BA-47E9-F348E89F118A}"/>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263C065-AB7D-7E03-3F23-680121512EF6}"/>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3B74FAC-982B-09EA-7217-F2254CB0D8C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CEF736E-4BEB-2E05-B6A4-E9DAF49F807D}"/>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1BC5556-2470-7D68-5C08-2F5E979DDA9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F3AE3BC-42F8-60EC-B9BE-D75136093EE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6F91FCB-9476-FF8F-78E2-3519087EF368}"/>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331C4194-FD3F-2A35-D40B-CB1BE226BBB3}"/>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CCE2972-6BAC-50B0-6460-C34A178AD31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FF8CEAFC-6486-5061-AC1A-707ADBDF07B9}"/>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BC5540B-27AB-00DF-882D-C5BB693C51EF}"/>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154B604-9846-D773-0A89-C89DB573CF97}"/>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CB9A549E-D64C-A4A4-92A8-15741AC47C6C}"/>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2C9B543-B49B-902E-F12F-CBB9CB3EC9B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4A3B48-93C1-9B96-ABB4-9CECDA6EF201}"/>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93732F24-A785-3AE9-712E-00ACF8EA89DF}"/>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4509EBF6-B664-AF19-6432-7A99CC9F1AF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1134C300-519B-C448-A2FB-AF47BD487777}"/>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9030CF53-31EB-B6DE-CECE-8E552A73D36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08AFE6E-4565-EE25-BC94-443280E7F33C}"/>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4D2CB28-6699-BE49-DD37-B564B06A57DE}"/>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D66EDD4-27FA-DDB0-0D45-07EDECA1F69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4D1A8AD-ABA8-538D-F5DD-0C01360FA671}"/>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F0DA1FDF-6725-86C5-F155-0865970B33F1}"/>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08658E3-E185-0797-16C4-34D436D2EC09}"/>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4FEA783-883E-A9BD-789B-BAF47BA7ACD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C43C8599-99B9-8EE3-3E04-60B00E7A971A}"/>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B828299-AC7E-78AB-F7E3-2FD166119492}"/>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7E226B5B-5891-FADA-4DEE-34048FA3787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AEF9A1D-EE07-2025-13B6-725809906B8A}"/>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7085E1C-DDAB-C9CF-EA7B-1AEB655C90A7}"/>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A5B3BEA-0FB4-C9D8-B919-BE473295F729}"/>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BCE86E6-C0A8-2BAE-B654-34986709D2B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59A5ED7-80D2-694C-4234-8A2FDD01453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A2D26621-70AC-7A21-C01B-994909C3F2C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9C393D6A-42CF-1BC6-C791-CDAACCEBD3D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6B73539-CF08-05C5-1A2E-5FA3C3B78361}"/>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7AAD749-25DC-052C-830E-6D8518E03F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67F51B6-6F3F-C47B-621C-C069FEC7B294}"/>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620146B-EEE4-7CE4-527D-2A74D8726D47}"/>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4310667-A3C8-C29E-1C46-97F9DF2F6121}"/>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287B2BD-E1F6-D6BC-1B5B-BB767E145878}"/>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E51F4967-4396-1E89-D20F-48EB77A0E193}"/>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959CD6EC-12D4-18ED-F3D2-03DF010FB4CA}"/>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94F5F8DA-EEA2-DA9E-C56D-2F2F6947C05F}"/>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6B469ED-9042-D583-4137-38305E5088A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3777561-2156-65DD-85BB-FC4B3BCDC52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B030459-0133-BC64-4E2F-0B2E2B784BDA}"/>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298A31F-A601-C1A9-95AC-B91DE66A01F8}"/>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4D1729C-33F7-2C29-4B5A-A4950DCCA5A3}"/>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EF40512-BDAD-AAB2-1A43-F4D5CAE08594}"/>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3324D6D-11CE-AC7C-DF88-9BE46A43A722}"/>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0CC9F53-3BC7-5519-851F-CA863DFADBC9}"/>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591EA85-5AB6-6DB3-93E7-829CDEF57DB1}"/>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5C357435-57C9-811E-D71C-9C2E2C5E8764}"/>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9F303446-D2A2-621E-3FAD-09F65BABF1F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6393521-2C42-184F-F449-B4F09AFC764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82759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5992C-79BB-CF4B-D8BC-BF7F474E6E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CCBDD-61D0-E31C-253F-0A4167F881D7}"/>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A9861A5F-23B8-35BC-1D24-B7BCBBA4353B}"/>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BEACBDA-0110-1B0E-5102-071E3F66504D}"/>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B88235F-50BA-BEDD-5CE2-63D9FDBEFB60}"/>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417E174D-B7DF-9E2A-8C2B-AD321A16B176}"/>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FB4C859-21CD-CB4C-6DD3-7908B829C7C5}"/>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4DDB689-5825-675F-B7BC-46A94F7D2C02}"/>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1DDF9D8-AA46-B849-DEDB-54A3C8EDC774}"/>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6F157164-574F-F4B4-7998-2129F8061B60}"/>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BF20084-54ED-9A93-8594-1C3F9CC05EE3}"/>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CB418E8-A3B2-AE10-E0B6-CB437EADEA0B}"/>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ED0ED93-C8BC-1E0C-6F5C-C34D26B2289F}"/>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0C02B12E-2804-C9F7-3BAA-E124ED053938}"/>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7E192A5-D823-C180-1CA5-6CB7D0DD219D}"/>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206D9FCA-B5F7-A98C-0174-CDBD5B0C62A3}"/>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AFC5537C-321F-A9EB-406A-2FABACB8C3DD}"/>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EA61D642-E32F-4955-228A-F15EA29E70D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4350A579-E24E-AC35-9393-79D4814098E5}"/>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F291DB0B-5989-3822-FA36-F20307C24950}"/>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14C0BC5A-B39B-E02D-D14B-AE40FA7AB27F}"/>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FF56B7C-B3FD-DD02-E06A-7416A800A72C}"/>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1F97D0D-1EDB-0111-0ABD-89D3F45C6E3F}"/>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6AAD8091-65E7-015A-DB21-ADDDFDAE9CD4}"/>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AA2A75B-5FF8-0F8E-85C8-F809DFF228C9}"/>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38B4002F-2E62-85A3-9BB2-2E307B49F5F8}"/>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DAFE035-966B-99AD-C5E7-F93F1A2F3392}"/>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3D0757DC-01C5-891A-3B54-7F44D6F0D18D}"/>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7F2AA93-4A35-B73D-FA9F-6225E6BB716B}"/>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7270471-44D1-3897-EB48-BA0C057E85B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F39A189-6295-54EA-2443-3400A4109D4D}"/>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679BFDB2-88C6-18E9-06B8-4F432F5C0193}"/>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4A3E15C-A560-7416-12B8-4FA19D72AE2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0917619-69E5-DA1D-7D83-4A7D36F9B31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FEC2329-A968-9DB3-CC7F-FBB385F3313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DCE8E19-F70E-F834-AE55-268D19C54A6C}"/>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C567CE6-BBF1-78F0-DDEB-80047C7F48D2}"/>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5741D733-5976-B2FC-C41D-78D11413A393}"/>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183F0AB-E7B8-880C-A4D6-5FD4794053D5}"/>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9EE24EF-F560-5953-28E2-0675262027CD}"/>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9A8DB64-EA9E-CA78-743C-A4E6D97369AD}"/>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925C746-37E1-59EF-2CAC-BB9904E06E1E}"/>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830F350-7C06-65AD-964C-D77AA89C793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4911899-53E2-C426-FBC1-5F01BC1A3A9D}"/>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37921517-1DD2-325A-8E88-6B5499B26309}"/>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FC97FA7C-EB68-9D7A-1F83-13ADD7BFD0E7}"/>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7724068-4B2B-3F37-BC1F-807DD3ABCC41}"/>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7E891BF-6396-5770-03CE-C4977D5DEE76}"/>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205D7D-6601-A67C-5E6B-43A84759E6D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CCECE3D-6952-DC44-8E56-EAD31B09F054}"/>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D7C77C0E-8746-A460-2013-C7C6D5F2FE37}"/>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76BC534-C37F-621F-0D20-55F4162D261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E66A69C-398B-2E2F-55B9-BD7B12226B5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C3D2787-F15E-6118-0F5B-FD9EB834F25A}"/>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1C23964-D1EA-7333-64E0-9259BA753DF3}"/>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B7C5BEB-F1AE-9CD3-FA11-27D79759D494}"/>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8ABEA1D-2308-6B19-0BED-AD4E39BBCD2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CCB009-5808-DD21-9778-4258DB6499C6}"/>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DB2F810D-3BCE-4ECF-8BD3-57462FAD188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24751E7-59E0-BB5B-4B61-D21D8FCC2AE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5424EE9-AE17-27BF-750D-929CE748084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977EE03-AEF8-625A-B3BA-025CD21F2B5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A5745DE-F4C6-C15C-2C8E-FC1CEE7604E4}"/>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652EA5F0-DBD7-F413-722E-78F58736F89A}"/>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85ABCD8E-1A35-578B-C67B-07F0D0EB801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3B416B3D-734A-3FF5-AF15-1EA0D267B3DC}"/>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54AA1956-2425-E4C3-8763-404681921DEF}"/>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6977A99-7A90-7C28-4E03-798E18022E4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BC58D195-3789-4DE4-9093-9F66B6C4D4B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BAE80E6-37C2-2024-DB2C-2F7379EC6B48}"/>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3404A4-1BD5-A710-914E-9C33F5C235DD}"/>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EC2650A-179F-7FCC-F254-43FF0BBC9FAA}"/>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9E608A7-841F-58E9-01AB-D5F6D27A2CD8}"/>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91104C5-AA56-3D1F-D3CC-0A1E340DAF27}"/>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8FA6234-8955-73DC-0085-2B89572BCBE7}"/>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D2771DE-E8AF-87B8-B78D-9357BC234BB2}"/>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454DC80B-BEF2-933D-C36B-D0B7EA3CBB92}"/>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511645F-59B5-DAA2-ACEF-34745576457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AEA1F66-9583-95CE-8504-9069E25FF5F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EBA2F4F-8915-AB2F-4295-DB851967B46A}"/>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9A77111-B44C-3AC2-736F-EEF4D646CE5C}"/>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FF80D324-5EBA-048D-E33F-BD3426F72DE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983882C8-12D7-4D85-F106-EBCE62D06A0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A9A17EB-5673-F66B-E76C-29ADDAC1AA55}"/>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58DEC5FA-AA49-E893-F0F6-12488E97F504}"/>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C740C50-0759-837B-6E2C-9D613CE169FB}"/>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17E0FC6C-33AA-1CB7-758C-4A83F3E7ACCA}"/>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B590E84-CC8F-54A9-860C-EB118B7CD10C}"/>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31F4CED0-AD2D-C5F8-3FE8-EB6394D307FC}"/>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546B8A0-FC1B-3ABE-A879-E059785827A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1F8A6AF4-442C-CED1-F9AE-24177E1ECA7C}"/>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74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1BE2E-09A1-79BF-D4C9-8CCC5926A5A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56D2D8D-EE6F-0477-F2AB-5BB144A48DF2}"/>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67C0114C-F30B-8654-B69F-B2C02569ED91}"/>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8A707CE-6188-6748-8C56-69B58DCF136A}"/>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285D6A-1F19-6319-16C3-110490CA05D4}"/>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5D4109C9-CAD1-3668-A085-114C57C173A8}"/>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AD6A8F9-B48A-3A09-FFE5-7A5674FAC506}"/>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69A2A67-6E80-1D01-2B6D-D7912F2785C2}"/>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6AE67BF-01A1-A080-8703-2764C0B2CA34}"/>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B51BD3FC-B52B-0FEB-FF7F-A9F30A15BD6E}"/>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F89CAB1-B1FB-F47E-A60F-BF4B7D10FC9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E0BD8E1-8DBF-B252-F3FE-124B8C655C4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40EF1E5-D900-8439-4675-730B2DBEC199}"/>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B682A999-7BFD-98A6-430B-AC25EA19917C}"/>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1AE1109-E6BE-3CD3-8288-A471FEA4F94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5BEEB38-6FE6-99A0-5733-67B097FA38E7}"/>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C2980B16-012E-167A-9DB6-60CFF6B24D90}"/>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8B04CFB-764D-D5AD-0711-653BB8855242}"/>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7CBCC35-3ECE-AFF9-723C-58E2A6D452E5}"/>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99619632-71BE-5734-4694-B355836D457E}"/>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02EC2B08-00FA-ADD2-84CC-3764991F6D3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91E6D6C0-BF75-E778-A0DD-626F949296A6}"/>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2D9623E-4762-5D47-27DA-A6A56529F731}"/>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9056058-3762-B9C0-BD03-273F5EF9122A}"/>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16B6B84-29AA-0BB1-CDF2-81088BEEEB4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CDD5A3A-175F-8F2F-859D-5CD58C895B1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F5EDB0-CA07-15FD-D487-0B6C3AC9FDF2}"/>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8939BB0-197E-E511-CBC6-AE399EBD3A22}"/>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E32F6536-4270-6144-E7C8-18C42866521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D233E28B-24F5-71BD-BA48-BD66A4D530C6}"/>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C840192-8275-D0E6-1B1F-BA2602B06AFD}"/>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7FDC1A3-79F1-C65A-2213-4F68B17F9507}"/>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04DA1DD-69FC-02F2-FB5A-B65BBEDF8B2E}"/>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FC7BC4A-836A-3344-7366-ECCD4BB5106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849A159-8AA2-AA5A-DB2C-7DBAC50C9C25}"/>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647AAED1-C3A9-A4C7-7401-ADE29B1B4455}"/>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0AEF1C3-4C99-DA35-860F-08E6634B5B1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A8A19C9-6E3D-731D-CD73-77D87899CE9C}"/>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64AE1D4-089E-FAAE-20C1-E5535F122D05}"/>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B7B024F-51F0-AD60-B12B-93883E4AC45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1597064-4260-35C2-12E2-F580CB3CEA9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C58CF53-CB17-F87B-476E-B64138DC9408}"/>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075C8CB-04E9-94FC-5CA7-FA884A874EFC}"/>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C29E53A-1D0B-CBC4-3C27-6B3AA11D9779}"/>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831AE19-AE9B-81C7-DA5F-1CAD0C9D4D3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3EF199-3466-4E86-200E-8C0EF12F870B}"/>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16BF381-4515-8FA0-BC7D-F56E3BB37AB2}"/>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6AD1D557-B21F-142A-4979-ED0D529A5DD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25C1BC4-D2A1-849F-2ABE-8033B0F7A418}"/>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435A910C-B902-164F-BCE8-F4899392724B}"/>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390A2BE-1C80-F206-BEBA-A368181F34BF}"/>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008754A-5ABF-77AD-279D-8B7342FE07B6}"/>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CD60E51-B847-A789-647E-A8F99FB9EEA5}"/>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0F051445-8090-6410-0845-21FA1016E4C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F621A79-DC64-EB10-6DDC-89A441B56432}"/>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EB74959-75FD-A532-D1F8-26D5477E2CAD}"/>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A8383CBE-A378-0ED8-628A-CA5482D83E21}"/>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7C45E47-422A-AB04-634A-E261E2B29D3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58A9894D-8459-FBA6-2BAC-657FA3CAA73F}"/>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391945F-11D2-5148-CFD2-097E30151AD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2C3BF06-8AEB-6C21-846A-182F9E37C64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025BEDE-9F79-B454-55EC-FACCDF308A74}"/>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8694B5E7-A289-3ADC-0AB8-99D4378CDEFE}"/>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8BC0AD4-36BB-9251-F288-A467D53FC687}"/>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3485238-699D-B109-D3FB-5B9570DF4F2F}"/>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EC279A8-503D-F5FE-031E-63692DE6C47A}"/>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5AFF418A-76B9-351F-97A3-074778F38D4C}"/>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AB4E43A-001C-A198-3739-4760709D755B}"/>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0EC2D96-1611-01DA-6DA7-C7BA9F21371A}"/>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552CAF9-3CFE-E509-65FB-7FAF3E4B59E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2F08D93-8948-CD7A-4D8C-52072A70CFB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9922FCA-78CD-6E94-C1D4-F679FABC300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5000902D-6A3E-C297-6951-F18C09AD24B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62B08CA-1472-D081-CC7F-4925857248C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A7425686-C46F-0C8F-0D6F-A28E00A956BC}"/>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93B7992-55E6-BB73-C51C-254C89DB1AC5}"/>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429B3DEF-9561-5152-8E1F-B5EC0CC800E3}"/>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E23E0E96-D3EA-3892-D256-19B8469B56E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99F66D9-3696-F99D-3649-FF61C9BA2C16}"/>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FB3347C-CB1B-C0C1-2CEF-801747915FE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B44D0ED-D904-07E0-1BC4-268FEA92B75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F0143E7-302D-32E8-8C08-410E6B8E8BC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B6EEBA1-A6C2-8B5E-15CD-9B042B0921A3}"/>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C0FEB4DF-80D6-8A79-7E6C-A96D659BEA87}"/>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3EB3F9C-19D5-BB1F-618F-DBB0F4E84C15}"/>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9A26A76-47BB-04F3-E9F9-ED6EEC89ADEE}"/>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871018E-5B42-020B-AA99-5D2A17DF12B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9A6F1D5-5717-F6BD-E6FB-C8F2A1675F5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41FAE283-2F46-4144-87CD-7DB2FD872C1E}"/>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D1FE938-9EA3-FFD0-353B-A51A06CB4E7B}"/>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17029556-13C9-0211-DF96-6B175AD9CE87}"/>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C5ED311-BE62-D440-4527-85E505E32CB5}"/>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2700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DDEF-59D6-B9D0-FA98-CC24151F41B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4C56BC-0D21-24A1-0FBF-8816D89C4236}"/>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657E4E4-E9C7-5FA2-BDBB-518DFF1E8BF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7C131AA6-AFFB-CFE1-A1A6-0FF2F0DB1705}"/>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2C30790-CD01-ED74-5919-E396E713837F}"/>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4394A9C-FB22-59B7-B7EE-66579B6676F1}"/>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4206DCB-8C47-B0E3-C5E9-C48EB7288ACB}"/>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2BDC817-58FD-C19C-5A49-3263A7D0CF38}"/>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5A930D9-9CD9-BA4C-79E2-A7A0C35ABD98}"/>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B0D1BA1-3A3D-700F-886E-5FFA504FFED7}"/>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D86EBB5-30AF-992B-C156-E7E33FF00F3A}"/>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CD7FB3D-AF11-90AF-60A1-F387F27974B9}"/>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EE3B3AA-087E-AAA3-DEAE-DB90A94237C8}"/>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A7C539EA-F9E6-2997-C14E-CAB64D42B075}"/>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8AB1226-4D8A-7A33-DCFA-93AC57F4DA7A}"/>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2CE85C3-506B-4F32-A72B-F1192C0594EA}"/>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4FB70F8-DC57-965D-2ACB-007DCBFEACE9}"/>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7D9E45E-3A2E-06C9-F1CC-9EBFD8FCAA2C}"/>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447AF15-44A2-EC69-6E40-71E1761A8F6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AAE91B5-3203-9C5D-BE64-3423F6B2244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0735537-2574-868A-2F06-48C63DE6EC06}"/>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0B2B5FE-B5F8-EB5F-C385-FE3010C6EA04}"/>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BE168A6-743B-BB22-7F8A-9261A38BBA10}"/>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72FC6F25-E0D3-3A98-C3B3-CAA4DD12D932}"/>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9FA0F27-7A65-04A3-063E-F76666951827}"/>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29DF39E-B0AE-F2A0-69D6-4B8CDECF287A}"/>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617F03-7B4E-3393-6C69-9525018391FF}"/>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3DADFAC-3173-E2C1-EE9A-98112C962CBA}"/>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63B5AB9-1773-D322-DCFB-1A819F38DBFF}"/>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7BE8B63-A087-1811-D486-8AED5F6E241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A22AF0A-B3AF-4459-5744-3F32FE50A833}"/>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D292754-17DB-E839-B787-AE5AF7D32540}"/>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C908326-4867-2942-6446-77919B3A731F}"/>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1B07551-C25B-25CD-ADF8-C9362D4C4AC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4C3FC6D-21B1-BCAE-6E91-2A55931895AE}"/>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60486E3-905D-20A1-8A74-E48E88CA6B18}"/>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97A3880D-4CAC-0E95-E612-58FD070A583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38CE5BE-67A6-DF90-F76A-29DC51A5186A}"/>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CA843BD-53EB-020E-9707-3CCD90130EE0}"/>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7921D4E-C703-7E78-AAFB-9667E8ACF9EA}"/>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3448250-80E3-E1BF-F8AB-B12FE221C0E0}"/>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F990C774-3444-0F90-D6D3-3F715A19D880}"/>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1041B54F-9E5B-D9D0-B760-ECE2CBF57863}"/>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E6743BE-0846-F9BE-8FA6-CE21A3501C13}"/>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92BE13E-DDD9-18DC-46C2-0F41FA76ED3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BCAC563-7C01-D318-692B-47CA6BCBDB41}"/>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77BBEFBD-0C20-2157-5C9C-DADD5579D19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BD29F90-EC02-1523-C30F-CB0D808F20A2}"/>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ABD3EC7-65ED-9153-0ACA-3C3BF535687D}"/>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36761807-4A65-6F9F-B759-F288DDF3163B}"/>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8CC5B1B-43DD-51D4-FCC5-1617A3380BAD}"/>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BDE7D1D-3E15-7E03-25AD-9DC5A2C4385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037B63A4-0E5C-A129-52FA-D55BBD166A52}"/>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B2FF66F-81BA-8856-92B8-7189AF45A00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4826892B-D32F-F60D-8EFD-549F2C4C30EB}"/>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D6C8819-6A30-8B02-20A0-F1F6415C3C80}"/>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EC714487-178E-862B-425D-58680888CBE8}"/>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9C16FB2-A009-8A71-B5C2-5C98DCB750B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1C6102A-7EA8-B31C-A4AA-FF6BB0EC2336}"/>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929D6947-C70A-919B-A9AA-DA0CC5CC797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162B67C6-6F36-6EDF-7BC3-CD43C88940B8}"/>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AAC9BF7-0041-B76F-2FDB-CFA7123E020F}"/>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EF2CFC0-05FA-1A16-ABAD-1A6597FFF385}"/>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56D7D606-B396-6460-5FA6-77237400BDB9}"/>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9A01AB2-294B-EFE6-6481-C2270C83B110}"/>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761D752-0F1B-527B-234F-205C5B18E96C}"/>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6749BA8-281C-8A35-1DC8-54E5E7FFD6A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8DAD6686-F1FE-292E-1FC1-68D512902741}"/>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D4851AF-CF61-9BAA-E2B4-32DC8F741635}"/>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E10A46-FFCC-08A1-8F49-A651078D9009}"/>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B1E5932C-EA44-E4DF-3BDE-097CA2F49B29}"/>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7525A4E-DB08-F613-34F5-1240A25DF99B}"/>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09D77B1-4E22-4411-09F1-217E8744621A}"/>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0089634-B24B-B2C7-D3A3-3D0F7D624DC7}"/>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4EBA127D-A000-F8F7-D0A8-CCDDAE54A3F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45547E3-B2A7-102E-31A7-D24273B3CEE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A6D39A1-1573-21AF-E271-A06815A42141}"/>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5B38D125-A7B2-7ECE-1CD6-4DCEFEA06D8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F07F3DB-96E8-BC47-83E5-D31D40B92FC4}"/>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6454B1D-67D1-8259-8DC2-40366149798D}"/>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0540004-4FAE-CFAF-D3B4-079DF88385E3}"/>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5EBE1D2-34AE-D3C0-CB08-028896527425}"/>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339BC79-92F7-760A-F18E-CB86A5A7138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D30E2A1F-4558-523B-2FC2-C8B786396EF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0BCE483-1D84-71E1-55AE-D0E69AE24901}"/>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5BC99401-98D8-BCA1-A653-0B963BF365E2}"/>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9644116-2A56-AEBB-2DE3-9BB60AFE127F}"/>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AFC0F52A-E5D6-A09D-71FB-1A4DCC67D693}"/>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8DE09035-928B-EEBF-EE4C-7AF895669C87}"/>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BC320BD-4281-9E53-A7D0-5EF218FD8D0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4E3AF6EC-A0CF-9D20-2B4E-F5562DC77076}"/>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E31EDDB-7CD4-CDC9-D1EA-F4E0AA40F337}"/>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9B9F45B-822E-C4D1-7649-B3BF8D36E273}"/>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311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1BD58-DEF5-AC4B-0907-92D9F28E3D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8774EF-7DF2-B3DF-41CC-BDF6777568EF}"/>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BCFD2F2-0A3F-F1A6-D7E4-A331D01BDB54}"/>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60D2DBC-F963-ABE8-C661-CBAFDC2190CD}"/>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0794E09-B888-9FBA-E70E-80C066C9CC50}"/>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DD64D73-071D-3EC3-209F-9EAF4D012F72}"/>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F1C1203-1C17-8AF8-05A7-1C458511691D}"/>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7CCE3D69-F982-A92E-B96B-30456351878D}"/>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73B2A3FC-F1C0-B0FF-CC57-1B2DE52A5871}"/>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0B3E2D6-4CC8-B315-B8A9-87F0ADDD8FDB}"/>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D29D6C2-A42F-03D0-C479-41207B1D88A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F8504C3-9CDF-4370-3427-BA392DDA89C4}"/>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6549937-D073-B2AE-6CF2-AD50EE7F880B}"/>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51B23D28-CE5E-1D97-5CA2-08CEEAB4E98B}"/>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000DE1AE-82AE-D6F5-AD8D-8EFDE4CFE2AD}"/>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AA0195D-74AD-8589-ACB0-BEB005A9E818}"/>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BB56D738-FAB1-3303-7AC3-8A24852227C3}"/>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77703D5-C26B-52DB-3855-D5102E0BBD43}"/>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A79B144-82DD-F417-2C1E-5EF85E24430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CB55FF6-7028-10A8-D2ED-C7A33127653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DA643057-1176-C02A-6D0C-F9DC3C0CAD80}"/>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3926B67-64C1-79AE-C285-494FF195AFB5}"/>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DF1F111-5F39-1218-C4A3-692A74293D0C}"/>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E49D3E3-FEEB-EFE0-81FF-C95F1B52A2C1}"/>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764422B-D334-DAD2-F628-E8458F8CE08A}"/>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2AC21C2-EA1A-6072-E9C8-B2FC1457603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910F9CF-538F-C95C-6B6E-EB30E229EC8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4501EC3-1F49-5B4D-C845-D4894891F962}"/>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DD51E63-5CDB-76FF-347F-EC753FBCE6C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871A03D-A897-BF0E-CB81-7AD0259E1568}"/>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9E91D05-60D5-12EB-29C4-0620B234343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A358FB5-2615-55DF-FD30-EA112CC52999}"/>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C3814A33-C184-11AD-8662-3DE65C5D532C}"/>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E9D57D7-FC38-5DA2-6279-5116FAD225BE}"/>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68D775B-D19D-0CD2-C725-78CB7C8A6F30}"/>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DFEC9F9E-5F8B-A52A-A81E-EF0C4F979D91}"/>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671E73B-FA6B-6DE9-2AD1-7F83C73105B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CA48EE2-9EA7-54CB-E3A2-ADDBAB9232FB}"/>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38716AC-3540-CF1D-CE3D-F2A1226C3ACD}"/>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4B33734F-CB63-5934-1111-EA79F94E0C95}"/>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D59F1E9D-D9E1-D369-D957-C2B0E368205C}"/>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0835648-7794-8F5B-EDE8-92B455E0404A}"/>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889FE62-BD2A-A056-F259-790015265433}"/>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B577B046-488F-EE64-541D-E2E99EC5FD7B}"/>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D20B56E-B3DC-C705-34CE-880039E0F2F0}"/>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1DA624E-BD0E-6C81-E1B9-A2AE7DA6C418}"/>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0AF3BD0-79F7-F037-A96C-AFAFED567EA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A8FD48F8-2482-12AA-CAFC-D0B95986E07E}"/>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43EF8580-4736-554B-1224-913B0ACCC72F}"/>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0639E84-890A-3475-C043-697FCED91E8F}"/>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21283DC-5DDA-E61F-95C1-020993DB0DC3}"/>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48F2FA5-DBCD-69D0-79F4-C7FB0CF19CC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DED244F-1521-9FB2-4A46-3267EC7277F7}"/>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D4DB822F-7296-1137-0F09-1A9E7CDE1F3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F223DD5-82D4-F355-CC22-309B23FC84E3}"/>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6F9BF40-1BAC-09A0-5348-539E66DADA17}"/>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51E2273-D1EE-EE04-6148-4985B5C0BBF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802A80A5-C07A-A865-92B9-114ADB070855}"/>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0DE7903-EF1B-C74E-406A-2E1193E3EBC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D28A8B7-0C44-D242-3B95-481CD540D0C6}"/>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D85C0153-2188-8074-63FA-4EA6982E2BFB}"/>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6D43EEB-F27E-E201-78AE-3925617364C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EAB33C5-EE1E-714C-6E53-766D100AF83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B1818DC-742B-72D3-CA5D-41F2E0EFBE16}"/>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165BB541-253D-9FD1-0BAC-988AC0438DE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66BCB14-4833-6943-7576-7348F51DDE76}"/>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D8B9E1D9-0678-F2EC-F001-DEC9A80DA3C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72F57A8-1D45-E58D-337E-4E7333052AA4}"/>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CF2771D-C5EC-EC37-C90D-6A8A7549D001}"/>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72AE7B4-2A3B-5432-27C0-7FA8349FDEC9}"/>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0BBE1469-191D-E481-6742-1C9694BAF73A}"/>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333F54CE-D19C-5578-B0E1-7C1D09F4C67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6977DCD-379E-0C86-453B-77E95421676D}"/>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09BF820A-6420-2743-3D2D-3D60955AFB12}"/>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5690E18-BEEC-652D-B034-0E534DF86EBA}"/>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C3A811-396D-4FEE-547A-CF6F8916633D}"/>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E1C207D-474B-DF38-A2CE-86380557CE6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C78FA7C-F23D-5409-2093-39E7CA28042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2516ABC-B342-4CBC-0E2F-59456BA7923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59F1F93-891F-353F-36FB-83508591EE26}"/>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A8E7B2E-20CC-28C7-C098-ECDB832615D1}"/>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DBE20C8-27B0-EACE-7A3F-F26DCCC65AF9}"/>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FFC502D3-BE3F-ED1C-8B7A-E85DEF771F48}"/>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D12A8293-8A67-D71A-A3DD-F3C499AAA3AD}"/>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5328E8E-E758-F377-63DB-8F5D102D7417}"/>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7AD5F218-AD98-793F-F4C1-36C1CF03B8E0}"/>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CBE17906-F40C-8CD4-B6F5-3A97799EAC7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EE24FF48-9D59-AD17-A836-C03FD4DFB471}"/>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0D2BB47D-CC67-7D27-B1EF-341B5695D5CC}"/>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B0519A-7741-9C5C-4F6F-AD125FB1C223}"/>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DF464949-A2C0-EE9F-4B42-78ED2D1A3850}"/>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DBBA87E5-C55C-2A53-4482-F72CDBFF8A1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9C55EB79-79E0-10CE-358D-9F9A804458A6}"/>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A654E870-0F79-0F6B-0339-3FC2D9D5E774}"/>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9398110-803A-CA91-D4BB-CDECDC2C286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686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b="1"/>
              <a:t>object</a:t>
            </a:r>
            <a:br>
              <a:rPr lang="en-US"/>
            </a:br>
            <a:r>
              <a:rPr lang="en-US"/>
              <a:t>(instance of a </a:t>
            </a:r>
            <a:r>
              <a:rPr lang="en-US" b="1"/>
              <a:t>class</a:t>
            </a:r>
            <a:r>
              <a:rPr lang="en-US"/>
              <a:t>) </a:t>
            </a:r>
          </a:p>
        </p:txBody>
      </p:sp>
    </p:spTree>
    <p:extLst>
      <p:ext uri="{BB962C8B-B14F-4D97-AF65-F5344CB8AC3E}">
        <p14:creationId xmlns:p14="http://schemas.microsoft.com/office/powerpoint/2010/main" val="1103394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quadtree</a:t>
            </a:r>
          </a:p>
        </p:txBody>
      </p:sp>
    </p:spTree>
    <p:extLst>
      <p:ext uri="{BB962C8B-B14F-4D97-AF65-F5344CB8AC3E}">
        <p14:creationId xmlns:p14="http://schemas.microsoft.com/office/powerpoint/2010/main" val="2023932192"/>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13D93-84E9-819D-A825-5087C113C6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02BA79C-2E55-97CD-9C51-91826433DAE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A4E2097-2C59-3547-1A5C-7B259BC9170E}"/>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B1815FF-0EA5-C9A7-A4AC-8C3183326E1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2B93A56B-C14A-EF04-F5C6-1D268D0645F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61DE005-30A9-74DA-EA0A-36650DF08B94}"/>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5ADC696-78A4-272B-8FC7-7F620353AC76}"/>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494757E-2064-54C1-F49E-E8E080B46B78}"/>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20DE93BD-7179-298A-CDDA-30F61D92E272}"/>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135D196-39AE-5838-B9AF-BD7FF1C1ADD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07D1F67-5684-147A-448B-607AC4DE31FB}"/>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5017484B-3E43-AF2C-8721-BD93B18011B1}"/>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1B6987C8-46C7-6AFB-7ACA-5ED215EDB50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9533A47-8DE0-2E81-7688-B35103EE6B21}"/>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8746851-BA22-7ADC-8204-D594933FE663}"/>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C7E57C9-6DC6-5C7C-5548-91556106A460}"/>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115021AA-9C70-08DD-9A6F-2F41F83865A6}"/>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34022B7F-C75C-6373-9ED3-A6D5FD506D35}"/>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81A7610-3E7A-A210-0F05-196399F10580}"/>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94152CC8-3977-407A-7FD8-3D182D350D3E}"/>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46E9F6AB-8CDF-D872-36DA-396E0CA1E49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A8FDBC3-E23D-1D59-F9AE-2EB1F9995E20}"/>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1241DAF-EF75-DF20-2B9A-889ACB53D8CF}"/>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600CEC7-54CA-2302-CE3B-297796DA6977}"/>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1506B66D-FDDA-5B6E-7FCD-AF77E51675D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773DC8DA-B0D8-F46F-B942-AB31EECF10D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8A32130-F93A-67FD-1222-0C4627CBF74E}"/>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1803B4A-71A8-A254-89D4-AF451254742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8BC20F6-D0EE-4992-E641-A82A028716F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A42725-C04B-347D-FDF5-10BADB909BB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136EA19-25B1-B701-CF79-484ACE8B818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93F808C-7462-F611-3B51-34BCF1E83889}"/>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8586EDA-F62B-C3F1-C8FB-A13E90A6243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20323BF-77FC-910F-0EB9-D9E9DCC48708}"/>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B75236F-3C30-E558-B1A8-B35DD5DDDCF3}"/>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71FFC522-BC3B-B55B-4C8F-52447506C9F8}"/>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BE78146-73A9-4EF2-CE20-35C83DA80615}"/>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4D7ABCE-69E6-5D5C-A8A7-10B306E5A19E}"/>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F2E9EEE-D9D9-D4DA-FFE6-38B3176AEFC2}"/>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6EFBA21-37B8-00C7-7BD1-929138B04BE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00084FD-298A-A09D-E266-B07E3BAEDC6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DACFDED-53D7-69D8-148D-5ECBEFF4F08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B5CC8C17-4B40-F102-E5D3-1D8300FF45AA}"/>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D55B7D7-5655-6212-D133-A693AF422811}"/>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07B9333-1590-25E2-8491-0948BBC05F33}"/>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B19BB15-EDC9-31FF-75AC-9FA523167FF2}"/>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AAFC86FE-7E84-A4E7-21F6-6D562FFE493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66704924-6F26-A396-DCAB-6ECA0A10E196}"/>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52F9EB61-CED2-9F12-8E4F-AEA95F9DD7AC}"/>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FA58E54-38CA-141E-FF14-2F95813E2639}"/>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49218C3-F97D-5C1F-CE69-80A91AC7980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95312FC-9F02-0713-0FBA-E9ADB101E0D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033EDD4-2B3D-3245-B4BD-683D353F2AE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D2EA042-5AB7-ABC6-9ED1-17E103369783}"/>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CC109F4-6F42-60E7-A13A-4E82D57C555F}"/>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07290F8-658B-D85D-E8F9-8CAEE10098C0}"/>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0869E2AE-5CEE-DE3E-A52F-5CF10BBFB8C2}"/>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25A2B7BB-B8E7-8F55-B7A2-DDF8BF01F13F}"/>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50DDC61-7D11-EF54-1338-1FDE35D7E340}"/>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37B6422-45D2-70E1-E102-DBB068BF826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7BB876F-D40A-6911-1968-4B787695861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44D8A4C-6E50-9F1D-48D2-414D7DA2E7D8}"/>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07EBAEB-8394-A4CB-1EDB-2F5330A1719D}"/>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1FCC874-3C8A-A681-2E4F-4C7B71C36D4A}"/>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E323D07-141E-F83B-5003-F01344BDA962}"/>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CF66609-BF4E-3C34-A37B-50605CB1B564}"/>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8012A737-C1CF-D8EB-70B2-772C72CDD88C}"/>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47D5441-91B8-742F-9E68-F1B7A4A0EBE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86ED7DA-F6CB-7FB9-C997-E102869EBD28}"/>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A441EAC-32DB-FEC1-4040-5E659DC12E83}"/>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AA093C7-EF34-A139-B8FF-57AB2DDD35BC}"/>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AA049AA-8A0C-CB3F-E615-FD5CEF2F11B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282792BB-A174-F569-A2C4-CB19B5BAC3A8}"/>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DD02FDB-0D15-FF3F-CF16-FE3E40C76FEA}"/>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34C42DF1-A4A9-47ED-9508-86F252CCED3B}"/>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86E03C6E-7FD8-4A20-B4D6-1D451771AA5A}"/>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3D4DD9B-F840-7500-6D76-2F76C8A621DC}"/>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809F353-67EA-6AB3-72E4-F3391D9206E6}"/>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0B43062-86B4-58AF-E00F-DC161275E2F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01A5F05-E5DB-EEF0-577B-3A52D4FA96C2}"/>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E2FF525-1D3B-4D09-48CF-A13E3F4CC9DD}"/>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EFCDB9D8-C2E1-0046-DDFC-F1C2B30E1AAA}"/>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68887F17-0CB4-8D0B-9E50-A05C79A7B0A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2FA88B4-F729-0A11-8899-E025FCA194A5}"/>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F32E6A1-5B3E-A254-09E6-380B6D98C872}"/>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822A6BD1-5D50-9BDB-C5F8-34149CEA14A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E6BC9ED-8FA4-FC1C-1A49-BE407D7FBDF4}"/>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CE97D26A-8232-904C-3C9A-C7819246E413}"/>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6719ED80-81A4-C960-6B5B-C025EFE6CF87}"/>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1AE83C0-04D2-8F86-3117-459B2AE18AB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4FFBC58-5210-1158-D7A7-DA6B297DDFC8}"/>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334F979F-B749-1797-5CA1-EC4AC53E0EFD}"/>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EB84129E-C649-16EB-B7BA-C4A289BAE32D}"/>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CF8CB10-098D-A2F4-B6DC-68980B1EF8B5}"/>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6E60D995-CF0C-A76D-4981-C1705E1108AB}"/>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2FBD649-D00A-64B0-4694-92EDDCA1FB6C}"/>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7677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7AC8C-434B-6A0E-61CC-C3FA04A833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532F7FD-E19F-25FB-BC65-C6EAFD260A6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710FA539-AD0A-F771-0FEE-353731BCF673}"/>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9CF8017-E13F-8E13-4EA0-660CAA30728C}"/>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9AA50FAE-B06F-1C04-E409-C80E99E8FA51}"/>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2C3D4ED5-92B9-AEC0-4412-7A9995531ED1}"/>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CCC6DEF4-1234-3082-4BF4-E39BADAD0EFB}"/>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244E063B-C687-F5F4-77E0-277EAFF5D530}"/>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B8688CD-2210-43A1-2629-6BA040E1EFF0}"/>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8624270-290F-83D8-90A2-289B731E63F2}"/>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4925F5-A838-5A9A-9B91-CF1E10041270}"/>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CF75AC6-7898-20AD-B097-6008D278EAC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A2F6E00-A854-D584-FEB4-BFA8196198DF}"/>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8C68BCB8-5033-F03A-820A-BCB04B79E7B0}"/>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9534928-03EF-CB6C-7E17-319CC25E1448}"/>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FA7F992F-3FE3-75DB-3AD8-413BEA310217}"/>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EAA2BCE5-4D9B-72AB-55E2-292EF74B2386}"/>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D52689F-EE49-8A9C-A8E5-A4AC70320180}"/>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829DFE54-EF65-8D97-B81A-722B8490E03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D60B1FB-5018-43FC-FB65-43A908171DDB}"/>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C5DE086-058C-3F61-BA31-62FEB6016584}"/>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E8040E4-842E-2B43-56C5-A10A56A4DA19}"/>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B1A0AE9-9019-30A8-866F-5EFFD13322E5}"/>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B770F8DD-6C1F-5F07-FEFD-1CD59A32D997}"/>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6BA0C5F4-4787-E821-2E44-1E2526EC99B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7B80864-5DEA-BCA8-0F36-9B26E921BE6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5F024D9-A3FC-2466-BB92-6CE8E279047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206549F-DE59-24B9-50BB-DB9A3BEB9948}"/>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89A89EA-3177-8D1F-DE6A-3E561767F75E}"/>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9A2D0B4-1B0F-5C1D-9B30-411FE0B67541}"/>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CF73112-5EFE-E317-551A-28DBD7C14AE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2831780-570C-47AF-E019-F8372047A3C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8C89E02-0716-1B7A-B772-A507166DD819}"/>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B730ABA-73EC-77D0-C403-3D42573FE3EC}"/>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E6A16BF-1489-FE9B-ECA2-8F9000FD213F}"/>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BE53552-DAFA-1A7A-7B74-A48DE036C12E}"/>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A343940-1761-9AE5-D3B1-E9FDEC1A05A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636A6E9-13FE-0CE4-4E1C-5F7AB6C2845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E22773-4DCB-A8A0-C4B0-AD76183473BF}"/>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CC0E098-B986-96D2-5DCE-5BA91CDFA7DD}"/>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CD2AF393-CB1E-EE51-7C21-2D2A2AD4FED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410D75C-B9BF-B6FF-9C5B-165F5927E01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D45D6BB6-0B29-94BE-F71F-D1A213251510}"/>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9DB91FC4-B5D4-8049-F312-6E7B3AEB2B7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7CC2B23-2CE0-3E3E-5917-4D19AC9EFBD4}"/>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1DA17FD-3883-A904-7993-692F13DAF9C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97582D0-DEC0-894C-26A1-F92507EE64D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129A5D4A-30E8-BB2E-9341-CC735520F0D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D9E1E730-FE05-A96A-6689-87326248A35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E098FE8-3C1D-6505-933A-AB91C36C7A0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C629212-609E-5018-50F2-B840B298ADA3}"/>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218536B-DE66-1841-E68C-358EE758953A}"/>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0A28DA5-DB08-8F5E-ECCE-3F8315C1373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5BD710F8-880A-0ED1-9636-E0B0277D64D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41C3A8AA-4764-5772-7F79-F7AF3038F71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F87C740-1F75-F55C-253D-AA360A22E4D4}"/>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90526D71-92E3-000D-CF8A-AEDBFE4A29E0}"/>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71935FB6-19F6-A91C-0F9E-6E9C19C03EB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D36ED39-908E-768A-39E0-FB6801E84E5F}"/>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8A4EF3C-7A4E-7EF2-F9D5-B8DD42D9A8E2}"/>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88F52F6-4A1F-5550-A5D8-D2DAA6035E4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A441FF-CD93-4084-F73F-4564D137A998}"/>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58BFAEE3-18AC-8407-7781-D8E797692BB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0503A5A-DB05-924D-3506-4777F61603E8}"/>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40375B52-F8CB-678D-80B7-52013B550B10}"/>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7DA633E-1A23-6780-96A0-3C876BACD823}"/>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063E269-E9D0-EAA6-AA32-300D65D84E06}"/>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290167CF-795C-9E4E-0176-7E4C14755E8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C87D8E7A-0314-1A32-4AA1-3D9E85B25496}"/>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A0AEE1C-8DB1-4AE0-5950-2E560BB4CD2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53E48B2-6102-772F-AC21-E0B11A20F05B}"/>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7CC1A02-9846-AC2A-C86A-E4E34B371A24}"/>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4A34ED5-9017-C596-19EF-53AAD3B364B5}"/>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D17142B-8430-6D72-4A1D-5A2A6A547B8F}"/>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62C8DE47-0152-C65A-2FEE-435752FA0B8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1D2A3B8-8861-8D7A-347F-DD7B92B5E2B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14752C64-D5AC-0F5C-E634-BDC63A400D26}"/>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B52F345-E0B9-0F16-ACE0-8747334246E4}"/>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5BD5D6C-7244-3128-E481-8232566D1CE1}"/>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05BDE9C-C3EE-D0F5-F375-1454615BDDE3}"/>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2F2A7809-D666-0145-1426-DC7A2414E37F}"/>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105F01BD-8515-6359-CB41-31BCDDE71763}"/>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E2F60E6D-C534-5807-CDCB-078F86A1A6DC}"/>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C44886F-DF41-F7E0-9E2D-B94F5A9D1AF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5F00A21F-F523-E497-46D4-2ADB79B4C36F}"/>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9E57BC87-F4C9-37FD-D975-7735F08466C9}"/>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8502BF5-0294-92DF-2DD5-26DCC646DC37}"/>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84481E1-A981-76F9-96CE-E4492E346A7F}"/>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E603F31F-DA0E-16A8-E99B-2F29AF814601}"/>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13E919-9204-3BDE-54EB-D33A303F3DD5}"/>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7B74AD86-9A64-3413-004C-5D652F66F0FB}"/>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0DEA41BF-D3BA-C7AC-9150-B120D73DB503}"/>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6724FBB9-E459-703A-0161-D4C19054B73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2D0034E-E2F4-65DB-E964-5C311526B8E3}"/>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D6A951D-E19E-569B-0CB3-37F21B40C1BA}"/>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C8C77EEE-5F1B-B4D9-6715-D402DE38B2DA}"/>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6EDC7FC4-9A3E-9514-FD59-04648585B350}"/>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D70E2-4CF5-1154-0592-D86D987D1D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0B1570-AE28-B839-733F-217553806506}"/>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D653B788-E819-D675-8A19-A298C2E470B6}"/>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663B67E-BE86-5B58-E875-EB8A41B11ACB}"/>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3ACE090-0AEA-8AF6-1FB4-B14DD933C199}"/>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A341CDB-A764-8915-8D94-7FB8CB0240FD}"/>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95C58BC6-72AF-E873-C1E8-EA66980B17FF}"/>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9F7448CE-3743-0EC7-2592-78F02CBAE2CA}"/>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ACBC8CD-E89E-C191-6803-696ECB0A6483}"/>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071D0BF-AE48-97F0-E875-62CCC45EF3D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30B15F43-F45C-A51A-39FF-1738E36F365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FE1C5C3-9636-74B5-87CE-9A3DDE2D848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C8FBD30-C039-D4AE-5BD4-B77DE87D178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B9315A5-8C14-5ADF-BABB-CE402B5E50E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0FAEA3D-F83B-FD33-AA06-F6B297B76548}"/>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6FF2ED29-D4C1-48B4-1BF3-207085257753}"/>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E99495D9-9346-1370-F7D0-A5CA64E99FBE}"/>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BDC753B-CCC5-C3DE-484C-FD18B237EC7F}"/>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EB2A39D1-8D37-8B62-F1ED-2C6098B5D84E}"/>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1946E812-9682-0C6B-D9BA-4A16EE0506F1}"/>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E1528D9-9104-FB42-D60F-790200A19769}"/>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D6A1567-7841-D8F0-D509-495DCD62FEA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838AFE3-EEF6-AE15-2D01-9F3C0950DDD2}"/>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165D15A-3B43-00B0-0908-6CFB063C69DE}"/>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9D4D578-FA08-CBE5-537F-6BD4AD3C152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201D8CC9-6C09-F2B1-591E-7FC65CDAEEB2}"/>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A8960CD-A7C7-D993-161B-1ACF83D82EA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A902683-E461-8E23-0C77-1E38FF16B89F}"/>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8A6FB93-76BF-5C5A-53D3-D39D6E5920D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F3FCDF3-C3B3-B719-8300-37B2FC0F0F2E}"/>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6EB60CA-B838-809F-9EF8-75FA359D11D8}"/>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B035E51-EF39-893D-9AD8-CE9FC42E8E50}"/>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1A29678-4A0E-8D99-2616-C5AE1ABA5603}"/>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D3574FB-6D9F-93EC-CBB3-133D47680B6B}"/>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D1F9A9D-432E-4AFA-53CE-F840AFA23259}"/>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1E41B46-5020-E213-D231-F4A75566FCDE}"/>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19C4E49-1342-EDBF-6585-A62AC8422AB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413F65E-CD9E-BA68-D93E-B9FC66F5C035}"/>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D74427C-7885-6221-34C4-0DAE01CB7CB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71CCDCEA-29FE-CA10-C417-C51C9F6C5865}"/>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5554D5A-408B-B886-34E0-076D391F04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C0F4B0D-9811-3CAA-107D-7E3DC5FA57A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AAD22A9-8F17-3643-9596-C77BDA118DA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2037DB7-322A-B7F9-FF95-DB384C40A5F1}"/>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49767F4-689A-A4B8-D810-C9E96DCF5C82}"/>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BD86A8F1-C542-938A-C04D-92EA4D968BB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0AC5409-74ED-265E-E396-263108C3C458}"/>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0E8E90AA-02F8-D2B4-760D-626EB356579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5011930-E54D-C32C-0518-2D8BFC60C98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4A11E596-1A4E-9271-D3ED-9D39C0B4EB83}"/>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AF68715-2CD6-0C20-8AA7-09A7E92F862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85CF0CD7-CF4B-FC23-8686-29A6541086D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E0A2477-0378-78B5-66EF-1D9152BC8CAA}"/>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3E559B2-7A3B-173D-9D7E-EDE37E988B9B}"/>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342716A5-C92A-4180-79E4-44B0E953D664}"/>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AB70708-B83F-8954-BC1F-2C6B3E9D2306}"/>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A158250D-5F80-58CB-AF71-EA1D690CEC5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13E1940-AB72-20DF-691B-A0D2FE5D0F0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926EDDF5-FE4B-0058-A24E-3960E58076C1}"/>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B0E126ED-05AC-9871-EA54-C9BBCFAF65CB}"/>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E6D4917A-357E-2366-7472-CBB541D5146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3B38921B-BD65-01A3-EECE-2A71077474A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559FB27-6DC0-A1C7-83B6-8267751ED1A0}"/>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F3166C8-EBAC-0984-8C48-FAD309E86CA4}"/>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FDC167C-4208-978B-228D-E7F8F57EF1DE}"/>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C8FD4A2-5485-404E-9B4E-428B058753E0}"/>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D157FFF3-5492-FB7D-367C-52506645BC02}"/>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BC07C32-FE66-607F-D3D3-AAD5D130A003}"/>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DDFEDE5-24ED-E0D7-F44E-520F727A7C4E}"/>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9FC8858D-038D-D9B6-B37D-DE76868AC150}"/>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6240926-D1AA-EDD7-77BC-5BA27AEBD190}"/>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A10FBB9-BBE1-884A-79A1-245D6BF91C07}"/>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A1AC2E9-D276-1A55-FEC0-D2740133EC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D2C76AE-63E8-D9B0-F152-CCE61FF2DA88}"/>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64A6B00-5BDF-3CA2-D333-3FB2837986EB}"/>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F8A48D6D-6C2B-F02E-269D-A01A8DB0FF6D}"/>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3C528C05-9EBD-8F1F-37AC-B02B7083254F}"/>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B4BBAF0-1B7B-7C36-1299-89DEC76297C0}"/>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73DF591-99E1-33F6-CF40-D5FDB96771A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EC1AAE7-726C-E4B5-8A66-CCBC15953C39}"/>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7358D5D-E3DC-29DD-0BC0-891773B0B443}"/>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01828C0-C8B0-AA73-C100-14857BD07197}"/>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90AE64B4-ADF2-7B25-A65C-226BD56AE5BD}"/>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EC343EF-D68B-EF89-8061-B9DCDB66DC4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66E6340B-4668-5421-BD13-1AAE4D4BEE6C}"/>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224ADDF5-7102-DA12-995F-4E2EEE992F72}"/>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DA0C8EF-1ECC-F64D-9D08-40917ABA8196}"/>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D6B71D0-8907-B0F1-750E-48E3FB4E82DD}"/>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324868E-06E9-B1B1-4885-73C4EEA8DFC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57EE58E9-AA4E-3957-6A15-EA20FE0B225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0B2221A-3161-F5B6-7E90-020628008E5D}"/>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5AEDF32-29AE-1B0E-255F-11394DE940E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468D03A1-9A98-3E71-26E1-8814A23D97C3}"/>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7EED90BC-7C95-1F4C-38D2-DC205F48B52D}"/>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90BB840-B99B-FB8F-8779-5327314CB9B5}"/>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28E53B28-E9A6-2E1D-0520-0B64BFF9DFA5}"/>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978B9BB1-2F27-D3FE-4BE7-AA010E5343D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EEBC8B8D-CBC4-9D72-1973-627776E3B713}"/>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463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CC9BA-5781-193E-D517-84654CEB13F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46BF9A0-67A8-6A36-D33E-CE0847699D7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3290160-5371-6787-0C21-29ED7E7F46D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7E075F3-04D2-12C9-FEAD-F9AFE04DBDE7}"/>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D45E9EA-B872-B744-69E3-6EEA886A347E}"/>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7162AD2-2402-355C-65A4-A51E8D39827C}"/>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4F3736ED-57B6-AEA3-F0B5-14D6D7A3E840}"/>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C0742ED-1B97-5EC9-DD67-31DA5E4B38CA}"/>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C83ED2E-D6CF-8D28-88E7-A5BF1ADAE10E}"/>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A658042A-C917-A685-0D68-4C2120DADA8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8660EED-97D2-A9F0-9A79-86ADD4BE4A2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26B972E-77C9-3AED-5E65-6874FA6077A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2A3FE575-4F08-08ED-0186-C2C0083A8E46}"/>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9F5E7F41-57A9-1C13-0795-D195D888A81D}"/>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E939E9C-97BC-3F7E-81F9-F374E7EFA9F8}"/>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EA055CA8-D37D-59BE-584A-591A2648EEFF}"/>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2A29C46-B752-F895-B772-02D32D60B808}"/>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68DB656-0DD8-B62C-AB09-668EBCA685F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C061866-A431-6D02-FEF7-ECCBDB5F30E6}"/>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2605478-B5AE-49A8-9DBB-5AD0142633B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605403C4-B55C-E1D2-B235-BAE4F6F663AC}"/>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00254B7E-C3A3-6F9E-1B3B-7A270BDC1522}"/>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74F260BF-D89B-C1B0-D870-553BF472B0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64FD2735-5DE7-0CD1-AFDA-EAD7F00C7F9F}"/>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7556340-6FB2-D366-16B5-101E07BD0196}"/>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11E4C80-20F1-3F6B-4E9C-AE28935295A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5CEF68-EBDB-9A68-99EC-1F6A00DC2C6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C7294E4-C3B9-5978-EDD6-9C2E6D0B6E48}"/>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A15A010-D338-637B-83FD-D29D66F728E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D74AEE4-E08F-9FB7-A0E0-7C6B221FC964}"/>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0C177CA-7164-7769-B8E1-8842E956FB1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DB2C45-4CD7-DEE3-67CF-F10446F2223B}"/>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0791606-907C-D67D-9624-2C97D0A05F1F}"/>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DFE0E53-F221-18BE-DB0A-938F8789C27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FFFAA8B-0CF9-533F-0346-FAECCF998C0A}"/>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26D1AFD-028C-5773-05B6-A3C86DEFE5C2}"/>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1B92C8E-6A66-FCE2-9B39-1F4FDD85A5B8}"/>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140B7EA8-81F7-CB81-08B8-CA8A59F6E09F}"/>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C925D95-BF51-DE70-0679-65C9EDDDF322}"/>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DEB8009-487A-77FE-AD6B-424D9902DE2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FF3B99F-3A0A-8129-D8CB-A2592101B2EE}"/>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928225-7A66-96BC-6D1D-2DF108F46CC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C89B677E-2160-3CA3-A3F6-492649D685E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425F378-9A36-F67C-4980-D57BBE6B96DC}"/>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6B62273-CB84-EF11-8A39-701D4BC91398}"/>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8774C4F-E02C-D103-8A03-8E4BC1075C98}"/>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FD88700-E46A-9B9D-73F8-DB262E4CA6F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EA48A1F-6067-3B3D-B302-3E98917FF6CD}"/>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DE1A2B7-B1E1-145F-30B5-B042B8C2133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D77BABF-2883-45D3-A296-6FA5ED8C60D0}"/>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11B797E-B291-9EB8-D84F-8E8DDFDE2F6A}"/>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217A7C6-46D7-B005-BE13-B0FB344AF76D}"/>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9E23B1E-F49B-8A09-44A6-17F36072A0FF}"/>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E4E7F63A-71B2-CC87-747A-DCE7C7A913FF}"/>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65874E4-4FB6-B664-070C-8FF95542C974}"/>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4CB9FAED-0EFB-E5C3-800B-7B423CF0AD28}"/>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D69B74BF-9A36-486C-A6DD-C543C1121720}"/>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760F1584-278F-C837-628C-24CF00C22311}"/>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BF60003-7AFE-A39F-9D43-1DEAB73027EE}"/>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EF05F64E-313C-446C-360B-361F95462396}"/>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47453A9-CA5D-B624-5847-A6DC3017A26A}"/>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D5E63B03-23F4-FE7A-1FEB-041A6A82CAC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F48300F-19BA-C8BD-4A14-0E2145B9C94F}"/>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2511271-C7A0-4B7D-ADE3-3F965D442B05}"/>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BABFE7B-9570-540C-376A-B04BA3278ED3}"/>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5CE72A29-E82A-C84E-1851-E6040B208FB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458D0516-F8A6-D60A-EBAB-DF574792589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A83C565-8BDD-76D6-612E-7DA8DEE22255}"/>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279FE34-6FBD-0D79-53DF-E67A7F776519}"/>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BE668CF-03D2-52DA-111E-12E355CD1E57}"/>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465E640-B2A0-BA21-6015-1779978C91D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337C60C-F22F-B87C-B491-870D120767FC}"/>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D094B85-692B-01C1-BFC7-1F117EEDAD6C}"/>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4AD5023-E43F-5CA3-57D9-A100009617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E8C1266A-4DA3-5130-ED8F-0F65B16B1D92}"/>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9E42509-425A-1409-92F6-EFFD41DA0AB8}"/>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0C798F4-959D-C0EC-6357-4214354AA18E}"/>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7CF0082-0BEC-30EB-6816-DBD18AA7C3E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348ED85-33DF-0D14-D84C-87888AFC8D81}"/>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9EB241B-9B01-9623-BAB2-E7E742879904}"/>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AE5D918-98CF-B578-5B4F-4320DAED4CF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5FC540F-E021-5BDD-467F-5416E8F235B8}"/>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2E587793-5DA7-C18C-CF0A-FAED7F353C28}"/>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33DA048D-45B2-49F9-037B-604F2790BDB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B9429FD-2E92-5C98-9734-033DDE8F3250}"/>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47ADFC8-40CD-28E2-968B-A49F32FC828B}"/>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B1C2666-99B5-EB07-D07F-6184C34EA26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AB60954-AE53-F51F-2DFE-2B3335FD8570}"/>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5911B130-C3FC-8A2E-C41D-AEA3AE2B4565}"/>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F9BD0F06-87FE-2B57-3827-B79376565E5E}"/>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34E53065-D222-E30F-BE01-677CF0489BC7}"/>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EA6D02A-3A90-7DD3-3462-90A87F98AF10}"/>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A24A7F61-B203-7B16-7C37-981F70DBAF40}"/>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940E003E-B0F6-9E36-D9C7-BE2C080B153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197039F-0081-CDAF-E1D8-09EA8ECEE4C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086520F-DC0F-2EA1-7734-7B1A02D4E244}"/>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8561C8A4-9B1F-FE16-6C19-18804F4A2048}"/>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8DF18A8-8680-5C71-264C-DDE82A0830F7}"/>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9105D983-6B0B-03D5-A526-86ACE09BF30C}"/>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6942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6D59F-1FB9-7116-57B0-856AEC52F3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61F717-10F4-C856-3C04-F4C88A6E5E28}"/>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41C0DB6-5D58-D8A6-3143-944F2C75819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AC515776-EA80-2257-AF00-B37DC68F6031}"/>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A0C04AE6-BCD3-EB7E-409C-499ECA78F52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34531A2-47A7-09E1-ADB8-022AD8DB1DD9}"/>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62263F11-C919-5088-2536-F24355F3D901}"/>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F034829-65E9-FD99-85A6-2FCCD756C1E3}"/>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2B42EB53-228B-31B4-4985-34AAF78D84E3}"/>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75CAA81-E0EF-A530-21FB-8E4430F1347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BA20062-68A0-E22C-B54A-FC58F680F907}"/>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1CBC1F3E-EB8E-8D10-19CE-1AA5B48C743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437650D0-D562-9D90-A1AD-AEE41E3F10C9}"/>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12DD12B-BEEB-CC30-439F-2A4AD8788CD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4F4FE2C-F79E-596D-10EB-3C83CE70ABA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B862FBF-53E8-556D-773C-2C045413766E}"/>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22D46C44-13E4-C63A-1E3B-8D6919F6F711}"/>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57E6116-3071-60B2-7D44-FA177D11F1EC}"/>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E1254DB-9A22-38F1-CCDF-2B973BA72FD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12ECC0FF-5A9C-6C13-DB80-68CDF64B075D}"/>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806C0F7-D082-F82B-CAA7-1D61C55E435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3AA2A3B6-6D6C-01DF-834E-60300E987814}"/>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FBC7D0C-C3C5-F0B8-AACD-5226FB10ECD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BB915020-D44F-6FB0-4446-CE57C464B95C}"/>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80687C1-EAC8-8DEF-25FF-1DA333F51665}"/>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89228896-4A46-24EF-CAD2-DFB7F42068FF}"/>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6CC2272-B183-3923-4DEA-8BE65E8A02FC}"/>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D30EBBE-D66F-0886-AC46-FEA39979545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EE5459B-DD9D-9286-462E-B62A80CC7F1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9E6DBDB-38DD-6AB1-46A1-A780AAC8A54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7685768-0C10-2E7D-E645-BAECC02FDFA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D552758-7995-04E0-1881-8CBCFF443BE1}"/>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0894060-E286-F36C-76E9-62D62A4C1574}"/>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375290E-3D39-128C-9E75-090717E6AB1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619597E-B969-09A7-FD15-771E843C3067}"/>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901A5D0-AA55-59C3-CC9A-3120E308AFAD}"/>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1311998A-5524-F7BF-70EE-183A467D19B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0F84E8C-0E34-639A-370B-BC855060DE3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356FB3FC-BD4E-73A7-4FE9-A672BFCFFCA6}"/>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FBAC85B0-F13A-D343-459D-DBCB072FA2F4}"/>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E45F5389-CECC-78F3-6E45-08C844DD555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96AD1FE-BDFC-5334-D8F4-DD2CDD55419A}"/>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97BC39D-043F-3DE5-CE2B-D87F8080A594}"/>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1E3C376-E8AB-168F-1900-8FF07ACFA0E7}"/>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E8BC520-9B04-A42C-5F73-8C666D850182}"/>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9AE62C1-F3EA-8DBA-7E9E-BF73A6D0550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E659422-BE7A-4E3A-C18F-2F3B6E69AB2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8B9E62A-FF2D-559A-1BB3-554962BD1CF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F41701-CA1A-7733-49EC-CC3D6CA5F66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E12BD76-9610-97B5-7961-15CE362F0BB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626C4325-058B-8D1B-E7E3-4FEE13A1594D}"/>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32DDD1B-3F1E-EE31-E612-DF505FF08B2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8EF94F2-0EA4-C46E-8434-D97BAEE8F797}"/>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2EA661D-EAC8-C62D-F55A-CDBA5C810B3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B677FE9-AA60-DEAD-A7B0-F1CFFC3026E9}"/>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8EE4767-3278-0743-4925-19472DD176EE}"/>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858F621A-D84E-B63B-1273-21DB89419EDD}"/>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5B4C94D-C8B8-8247-D795-69364F166C0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3523D59-BF4A-51A1-2226-02F7993645B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C79214EA-C54A-A15F-0A77-C4E862E3100B}"/>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230418E-A335-72A4-9ED0-608C7F6C0B7E}"/>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140B34D-EF00-529A-241E-45824C1EA762}"/>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E12EBC9-63DF-3EA4-943F-D9CBB118781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F2AD867-FD5A-AD90-008B-0DD61E85C682}"/>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5EFE6B30-477A-6601-EDC0-B54412F3C6CA}"/>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16A9263-442D-911E-75D8-9ED70D9C5690}"/>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2EEB5FE-1215-C0D9-3476-82CB1DBB9AEF}"/>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E309584-3C93-40D6-5740-0EFCCC387C6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448ECF0-805D-DD9B-9D14-1ADD4F99A339}"/>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4F9E8CB7-CA6D-3C71-5D89-C05BD7DA9C7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8FE64870-6E3A-8595-D92D-B886C7C2C7E2}"/>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DFC400A-D105-64CF-E033-39B23CD8647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DC4D89C-AAA0-095E-D7D0-B2EE9409A0BD}"/>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436946EF-50DE-5A10-99E5-489E6EF89971}"/>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FF33ECA-5D3F-4253-DBE7-30ABF44F689E}"/>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204020EC-8FFA-F390-48EB-10BB4DF2E706}"/>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ED8A4BB-DE85-6DEB-9163-048AA43C6AAC}"/>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4DE133D-07E5-05E2-8D31-3B32BB456B60}"/>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1776740-BC03-0649-C68B-E7D1FDCCAB3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00587A8-E4F5-397D-6DA1-72ACB1A6F258}"/>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80763DAE-2554-804A-323B-FAC36FEC6F32}"/>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C3D66DF1-D591-CFCC-7D76-EC7B0BE77472}"/>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309B3235-9FF0-177D-D04B-895A8B2EFF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5AA92C6D-6F31-25BD-4DA3-E155F5612FBC}"/>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D5488109-B743-4FF3-36E2-EF7805C7D3B7}"/>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3DF74940-65E6-7094-E8FD-9744085BFFE6}"/>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D5B2A66-03D1-AC74-B073-C3BF83860E9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DECFF09F-9397-9C67-02B9-AB551F16E52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5BF226BC-18DC-22CF-27E2-139E3FA8655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5A00E20-ECC0-BEC3-BDA0-E3C5B204B59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05544A5-D6AB-8176-C398-31F327F0AE15}"/>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7C322463-4B5A-B090-5C60-15A0E326A47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59DD3C9F-C603-43CA-F9F1-9C576C8FDB5F}"/>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3C699BEC-727E-76B2-C065-62B048250441}"/>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5F7D0E6-2180-10C4-96BE-955FCA2803E7}"/>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514A9CEA-1FC8-DC90-DB9A-4617455F9F57}"/>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B4F24919-9C3E-2A5A-3B67-A1F41436D3D6}"/>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9A07712D-2F03-AA4D-93C8-ED9B73EAE9CF}"/>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B6C01476-39F3-991B-AF44-E0593C79F180}"/>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B86158E-3FB6-A2F8-CA98-E45785261C82}"/>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3987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06ED-A2CF-3A51-C42B-C99FE1D6B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A912E2-BC16-05F5-27E9-0DB6DF6F591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68E68EA3-7D46-7ED3-CF30-57CBD9DB36AF}"/>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931D8BE-7F71-3AD9-DAD0-9E188CDB82E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23692E29-F58B-4C94-657C-E98F2281F8B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CED75FB-9CE9-794F-24FB-E214E517F58F}"/>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018D8D16-29D7-2107-5A80-9DFF23ACADCA}"/>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8613BDD-8C83-D3D8-44D4-E73C77A1A1BC}"/>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D6309AD-29C7-52D1-AB60-8D4246FF7B66}"/>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F556AB0-2FA5-F741-8637-FA44F085591C}"/>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31245FB2-69F2-EA22-16E1-7A252BBBCFB3}"/>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C058C41-C0B9-1565-F063-890A28FD1992}"/>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0D972EC-C7B2-862E-CB0D-13612F9EF682}"/>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619E93C-AD13-6B25-686C-DEC667276871}"/>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4C60021-9F31-BDDB-8E5F-FB3231F8BC22}"/>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EB6527C-BF95-CF3E-59E9-0CB736B0A84E}"/>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FF95A28-4B81-76B1-46D0-EAF09DE06ED5}"/>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6B60C52-3725-C01F-AD97-2D979C9BEE9B}"/>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4D1EB0A-2508-AB6E-DE35-E3C55E8A06DB}"/>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9B15668-DB9D-C01B-78ED-94BC7FFBCC6C}"/>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C8E150D-BC39-80B3-DECB-B54B168A485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332D2C5F-661F-3618-A724-718B5C718B0E}"/>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0F8C8B6E-814C-99BB-26E2-BDB0FE74E0B3}"/>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C8CD73C9-25F3-FB34-D5A0-4E4F9349A121}"/>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08BF43B-A830-81E0-FFF0-606E20915ED7}"/>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68F66707-0454-E2B0-A8D8-88C2238E0FA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99AC910-CC09-2493-17E2-3B79F18F0C68}"/>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9ED057-DF96-47F7-A173-63445E000371}"/>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2F9A4C7-4642-A8CA-123A-865FBC5433F1}"/>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12E2301-87C3-E5C9-7300-AD3188503F57}"/>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A2584FC-1A5C-C01C-2C42-46D09308C886}"/>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B91E3846-8B1E-FBB8-C050-1F562AEA78B3}"/>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CAA328-4475-25EF-D704-6F82E86746F7}"/>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02C9FAF-F30E-0A06-8E49-F5373634AF51}"/>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057A8FD-36F3-863A-AFAF-65AB803D7A63}"/>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931EE10-9234-33A4-A68E-61C4789292FA}"/>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46D36D0-BAC6-DD48-09E2-60E8848ED3C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D24E88-7393-6551-FF42-28D696C0463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865921D-2508-B78E-0E80-E60DC6B2AA3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2BDBA5A-8880-2C7B-13DD-3734132CEF1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7DE70BF-246F-7D26-3A3F-D8C5203D1FB8}"/>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19F1F7D5-639B-9600-37C0-BF29068F8B0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35C513E-2746-3147-7827-2C846D2EFBDB}"/>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BCB9DAE7-9A5D-84E3-31F3-CF1BE66BAF38}"/>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5888279-38B7-8D99-2455-90F5828E2B51}"/>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20FFB298-0220-AC2D-EE77-41A19F4F2B1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671541-680B-F6C8-FC07-7E6F7544EFF4}"/>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5EF55FA-3F48-7359-B784-F9081BC1194E}"/>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FAA0E36-72AC-DFE8-0ACB-33048021B0A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7EDF1DF6-735B-55E2-A3D0-CCEB878004F8}"/>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1764A47-873C-A8BB-E660-B9FD2D07B909}"/>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5904E58-99E2-9AC5-36B3-AFAA5612A58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420DD48-1F3B-7F77-12F0-0B525A74C9C9}"/>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862EECC-516A-3B8D-3646-C8BE2F87E6C4}"/>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29AA7BF-E901-8B8D-4E85-D07B96AC9DEB}"/>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2A64AB27-B336-F258-07F7-BD45237337C5}"/>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301A4C8-DEEB-CD37-DC60-2CBA3D2FA173}"/>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3AC483E-DC05-EB0B-C2C9-B467C69BF261}"/>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CE7656FA-DA09-82D4-E922-BFDD108EFDE7}"/>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350D5DF-87C7-7BCF-95A1-D3A74CCA4B5F}"/>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9CAC521-9C5C-2FBF-D3C1-515287154EE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A4C189B7-D6D0-72D1-ABA1-58A6C4C97C7E}"/>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F41D844-9661-7416-FF40-6FA9943C0C4C}"/>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B8F8925-C7D7-571A-901D-998E3931D077}"/>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7B0DCA2C-DCBF-4A00-CC37-C43772519032}"/>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E292BAFB-5B81-1D46-7F4A-60499BA60036}"/>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7706A72-21C1-B5B3-EA68-6833BCB8D12D}"/>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7212E59-20D6-45C5-E551-B5827ABF6675}"/>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A40C89CB-7101-7939-C211-2957BE9F7A5C}"/>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11A7C631-E826-6AB9-5413-7315E5F45D6D}"/>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1199D151-B8BE-2A0A-0103-E5CA529AE43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E0AE937-7BEE-C1C7-2302-1850EC53719C}"/>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7411466-FAF0-3C5C-95C9-D0F4C43B3655}"/>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BACCA97-C3EF-E25B-230B-7CE6BA4BD66A}"/>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46CF4712-6055-5D62-35CA-EDD65DC2E5F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B2378F6-B17B-10D3-7566-632544DB39D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2C5E37D-B075-C0ED-50E8-B2F96DF886CB}"/>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1FFE3B7-50CB-29DD-2FBC-69AC5601D0C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47A3592-1309-8077-8B9D-7199A905CDED}"/>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A7016C4-C576-DFCA-1D86-6C123DFA2B4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FC06B3D3-9D3F-3B89-787B-258825D6BC2C}"/>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852E6E4B-789F-6762-C306-F86F486B94F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03DDB50-654D-FA7D-9343-4A061E3566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E9143B9-6F58-8486-13A6-F29F632F762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2F475A1-B122-80C5-7701-BC7A636F053C}"/>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59994EDB-5592-351E-C609-CD8594AAED9F}"/>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67A0C47-7EA9-1B57-7441-464328CB4D5D}"/>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2765C8F2-1596-E064-26A2-BA4681F390F9}"/>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DEDB7745-BB31-5C62-30E5-5CA9145A3E78}"/>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4577E19-C00D-553C-24C4-5B69B51A3E9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FF1FE94-85D5-4EB8-6ADC-DF92EEC68C44}"/>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50073A1F-AC91-79C4-C326-4F92D99F5DF9}"/>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D2858D8-18DA-FD78-683D-F04701891DF8}"/>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C2EB902B-BE30-E0F4-A334-10CD18F7EF87}"/>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A22C2F38-3E8B-DE2E-6BD6-539761BCD6BF}"/>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6D2877EF-76A9-EF44-F306-7790DB55E70D}"/>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FDE7F00E-AC43-DE20-34B2-CC908E4E5940}"/>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83DE35D1-D555-0D06-C696-2068817C0980}"/>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2F35DF3C-4ED0-9915-0B3D-009F4025DC57}"/>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6BE8C469-FD33-12ED-7040-8089802CC51D}"/>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7572D63-9D11-294E-532F-8012C014246F}"/>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7037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2454-DEBF-0BCA-3C4E-EBE17010A1C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D0CE5DB-A4F9-0E14-8381-C05928AC28D5}"/>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92F05A28-4812-F032-9185-3486BC203B7E}"/>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48F7670-62F7-15A0-B213-722723EDF632}"/>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23F62CC-F27C-0992-8203-719C1446B1C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886028A-44D6-870A-A0A7-72F73FE926AB}"/>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63344FB-6EF6-EAFE-E5AF-51F16CB0A4D1}"/>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13BDF1B-35C4-BBDC-697C-303B043BAF45}"/>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094B6B2-CAF7-0F79-6F0E-06D41D20F7CC}"/>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C63A68E-4A7B-5483-D5C7-B14FCDFB62F4}"/>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8646410B-D5B8-420A-49DB-02ED4DAFB0C6}"/>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E15D658-88D8-BE2D-E518-CF8C83670D3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22831746-52F5-BA2E-020D-B9A1F39E3438}"/>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FC16DCE-91A3-0F7C-B31B-3909F8DC5AAA}"/>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929A2B2-5BD6-2807-BBE4-5E89D5F980F6}"/>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A8355935-BEDB-2799-EF4A-D8DF2D542B9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FCB4856-ABDE-4E16-559A-9EBDD174BACE}"/>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7B90C90-CD21-41B4-DD10-3A659E120AF5}"/>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D1087B61-9AF1-1E74-EA7C-9FE30FA52DAD}"/>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54D50B9E-87ED-0E53-8B11-A1109348A3B9}"/>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DCA37776-607E-9280-99B8-FF99859C7725}"/>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DB10E14-AEBD-32BB-8226-478FCF33173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2C20D587-134E-558E-BC9A-A52CE0AD21C6}"/>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E975633-7319-A88B-A30E-B82A472398D5}"/>
              </a:ext>
            </a:extLst>
          </p:cNvPr>
          <p:cNvSpPr/>
          <p:nvPr/>
        </p:nvSpPr>
        <p:spPr>
          <a:xfrm>
            <a:off x="4279899"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892A127-07AF-B4CD-4689-ABE666DB14BA}"/>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E39E129E-9556-2D4B-0521-5D0AEBF7488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A745068-5F8B-DEE5-602B-2803DF88077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E28E7F9-6660-0B36-1F46-125E988FE4DA}"/>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CCBE07F-CDCD-4DA9-664C-F5465769EBC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F7708C3-56DB-E3C1-6C7F-2341476A868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2C9CDC3-6BF1-9CF5-8CA9-8BDB6F6C96A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95D2D44-F81E-0160-AE4B-458801BB4571}"/>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78138F6-1CD7-79AE-A2CB-D0447D8BAA33}"/>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775A44E3-E5A8-187E-ADBA-98E03687E670}"/>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74A380C-FAA4-AA85-E3B5-CB9F4814180D}"/>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5D7EA065-F1BD-AA59-80D2-C131AB1F710B}"/>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2DD216AC-FA78-D359-314C-1647083B5D86}"/>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4DB644A-2B57-A380-43EE-E5A9D3923A13}"/>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37EC0A4-DF7D-0F30-7E7A-B2D275B6F066}"/>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76BCA62-B068-9E35-7899-ACB5115174EC}"/>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D69BFBC-B493-F5C9-C7E9-A22B8699E1B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CB9E3934-A25F-5FF2-32F8-B6938CDC940F}"/>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346514B-B979-A016-6B85-C3082866EEE7}"/>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6E6B9A0-FD81-4DED-B7E7-7A687D72AEF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9C5F7C0-76FC-77BD-F975-89D04FEB1CFE}"/>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3B4F781-A3F0-765F-D8BF-B9094E10A0A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8121DB5-9FF7-B7FE-BD05-08085267636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C6C5BAC-4F08-CE75-9302-1B1EC44B6580}"/>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E3472D2-792B-03C1-CA9E-80802AE32A2F}"/>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FA6D0529-CB2C-AD4A-6F1F-8AD34C2F28EC}"/>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CBA534AB-73B0-B741-0A5A-A90F5A4BA28C}"/>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0999134-752F-097E-F1C0-B123456C0F6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2231ECA-84E0-CCF5-1485-5B691A4352A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7BDB9B2-4846-C6F4-D160-92992186F2BD}"/>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6B69AD56-6954-0670-9925-DA0D2119A84F}"/>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098E28D-A06C-12ED-A68E-968304C68163}"/>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31D1E82-F609-B1DF-C2D5-4E67666AC03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19B935-7AF9-CAB1-D33F-6E4716CD413A}"/>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017BFE4-0FBE-ED00-E8FA-724D8967C52E}"/>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8ECA8688-4F1F-582D-211E-9822B8DD9C0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0AAEEC08-D739-92F3-2610-DD705E2D2280}"/>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BF05C5B-389C-EB20-4E61-18E0078603C5}"/>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F71EE1D-5625-ACA1-685F-17549DCDF5B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5DE890C-254D-F27D-834F-88B538EC3FF6}"/>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70680CBB-C636-06C1-03E7-43F6D30739DE}"/>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C04DC6AF-3780-DA08-F037-83222E91424A}"/>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9E83EFE8-055A-A7A0-0D0C-5304FEC7E25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F54A43F-68FF-9B6D-B4EF-B06C44F6CC07}"/>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ED006622-6435-1492-3407-E4A78E0325CC}"/>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E6555E9-E409-0BA6-B2B9-6F32FD044E57}"/>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7C78D9E-DBCC-B6F1-42B9-472A1047F0A8}"/>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B571DE6B-F7FA-128D-B63D-7B726AA2D6DF}"/>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4CC16B26-7F47-5B09-F144-3F6A4BC26E9E}"/>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4E1E4E8A-6EB7-CFA2-E7BC-0890B995663C}"/>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5183F97-409C-DF48-DC14-11B119F23B9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4D0FC06-1451-7493-E7CD-C148F970AAC1}"/>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3F26FD72-A2AD-37FE-8601-7DA44A148C5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3DD2FCB4-0C09-B1E1-277C-17BFBE80DBC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B10C4F76-1AB6-88EC-85EE-7979CC1D00C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080539E-A312-3F3A-432F-C5FD68FAAAC7}"/>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7890ED9E-CD03-890A-F9ED-913B541EE35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59BA8B9-A7C9-8AC6-C5B7-7CCC50E56C8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D610CA9-9B22-2103-A97A-80E5219F420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A1FF903C-8571-3DE1-D3FD-C2D97859E0CF}"/>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B9D4BD8-B50D-170B-2130-5DBB3E42145A}"/>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DB0E646C-61E4-1E75-4462-CA65C762C2D1}"/>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8766FCC1-18F0-CC5D-F8B3-38FB7456CA16}"/>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3455B09F-F5E9-B3E8-E984-E3433801067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95591C96-D717-A9DF-B901-26F22AB6D550}"/>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F82FE9A0-7BF6-74CF-353F-50B0A57D5984}"/>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85B2AF3-A6D4-BF3C-AC91-F7968A56DD1F}"/>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571A8A7-41B3-D35A-79C7-69B779B7FDD3}"/>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EF9AD4B-E848-1814-8A5C-DE0E19D5C3D6}"/>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31053C1-C4BE-D351-5071-6B24C4007DF6}"/>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5735D7AE-3A2C-8812-20A3-5058861DB64A}"/>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DC70D277-ACB9-D3AA-EBF4-422D87CD1ADA}"/>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C24489AF-54C8-63BA-704B-C0503A3A6383}"/>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7F2F77A1-6B05-6040-9555-85D895556A65}"/>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3C9F990-6991-850C-32FE-266BF2493E40}"/>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DF0D1C75-0EC6-2929-0D38-1EC8DC114020}"/>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5E4A0E3-E6BE-E99A-D4D7-C073EE7A74A9}"/>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66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AEF2-E9E1-6C34-2060-3E6056DBF5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67F31E-DC76-37C4-E77D-899877ED338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BC1F5DDF-F326-86E9-2135-C3ED015EC26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83187CAF-BE49-65EE-42C5-8023E0C57797}"/>
              </a:ext>
            </a:extLst>
          </p:cNvPr>
          <p:cNvSpPr/>
          <p:nvPr/>
        </p:nvSpPr>
        <p:spPr>
          <a:xfrm>
            <a:off x="4292255" y="770058"/>
            <a:ext cx="663317" cy="663317"/>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7310837-AEC3-6044-A762-C7958F6F2DC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E52DB41-7E02-D9EF-B893-11F5F58FDAF8}"/>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C065E9C-E502-1D19-4DFD-017909E63ADE}"/>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66E5230-D3AD-6226-4C75-F2939A7F76F6}"/>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622ED4D-A3A9-7BDA-70A3-A939E2A61CF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EBB5864E-445A-B3F8-3AED-74143A9E0BF5}"/>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32E4250-5B36-3C34-A9AC-20ECCA8518AF}"/>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67D5D3A-02C5-545D-6ABE-2B96E791F119}"/>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E158652-2E5A-916B-78DC-1AE4597F14B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BC40F71-3689-1045-5B9F-D7CEC8A1941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2EFF2EC7-14DE-94A1-3F05-22C187B560DA}"/>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CB7580AB-D574-2CA8-4049-36D9AFDCC455}"/>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20BDAB6-DF29-70EF-5F21-177DF3AAFEB3}"/>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45F56459-B605-8F07-F011-DDE10A90AEC2}"/>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0FAA205D-5247-ED53-3991-8701F8775EAF}"/>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3E7D3501-2FFD-02B9-F886-0E23250D2181}"/>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C13CF6FA-ACB3-44EE-FCAA-2F5DAD742D4E}"/>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5137EE7-09D2-A20C-4291-B9704AFAD647}"/>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11E3CCCF-DDB8-99CC-EA33-62AB9DC1DDC0}"/>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CCE7E97-EE6B-325F-DA2E-27FD78136DA0}"/>
              </a:ext>
            </a:extLst>
          </p:cNvPr>
          <p:cNvSpPr/>
          <p:nvPr/>
        </p:nvSpPr>
        <p:spPr>
          <a:xfrm>
            <a:off x="4279899" y="4400732"/>
            <a:ext cx="663317" cy="663317"/>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1FD829DB-9B3E-C22E-8786-0634C8FB8CA3}"/>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68E50744-CEB4-963D-C6C5-A76497691816}"/>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C61821B-0A81-E62A-3675-C1F602A8E12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1E967050-8C48-6E80-3CD9-62BD2F6D11E6}"/>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B8F4E0B-323E-625A-7FB6-CA1D014D67C8}"/>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AB2BCD2-7497-362D-E4E3-95683F2B0F00}"/>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7C88CE35-FDBB-39F2-530A-18660B1C6CE6}"/>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A32AE6F2-14A8-F7B6-5E97-494C6B637CDF}"/>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3217BA0-AD66-9CCD-958D-22D3997D68C6}"/>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485D5FAE-E7C0-7DDE-87E7-15509438149F}"/>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FC19093F-0B90-CAA7-17AF-CBC891D13DE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933C72AD-605A-4D83-1420-24B7F7D09D3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3DAD0B0-F928-7CC8-1FDE-953AFD73CD9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ED3F2ED-A0E6-E9EE-C8FA-A8C0912FBA12}"/>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A369BE4-4286-D326-0BE0-0DFBF7120F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354DB74-745F-B515-E8A2-1C9C52BB12BE}"/>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B59427F9-22A5-96B7-09FE-6DFDAC989C94}"/>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234B6D31-D9E6-9C27-C59C-5C47F82D2AE0}"/>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4E2C1033-B770-54F2-CF25-4AD61FB819BA}"/>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D70DE8E5-6EF2-8937-A0AF-A10FAE28C711}"/>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3A87C84E-2093-45E7-FF24-FF740C957845}"/>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9FDF619B-68CB-DEDB-4904-8A7D480D5E23}"/>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D8C5540-5A9D-0150-1ED0-80F42D9EBA5C}"/>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53C0543E-7F94-7FD8-D0F7-DD4A94D8C936}"/>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E724070B-4905-3BBF-33DB-9A289D57420D}"/>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2C3F4C36-0B0A-0C83-A86C-C0F6BC4B0F22}"/>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884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6695E-2885-DE56-7942-EF0AA87983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C66FA72-D205-5282-09D9-36BF5B9D3F06}"/>
              </a:ext>
            </a:extLst>
          </p:cNvPr>
          <p:cNvSpPr/>
          <p:nvPr/>
        </p:nvSpPr>
        <p:spPr>
          <a:xfrm>
            <a:off x="2525752"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D96A4434-DB82-E762-C827-E916052B2E09}"/>
              </a:ext>
            </a:extLst>
          </p:cNvPr>
          <p:cNvSpPr/>
          <p:nvPr/>
        </p:nvSpPr>
        <p:spPr>
          <a:xfrm>
            <a:off x="3436209"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6948C55-021B-F9DA-CC99-A795D915DBE0}"/>
              </a:ext>
            </a:extLst>
          </p:cNvPr>
          <p:cNvSpPr/>
          <p:nvPr/>
        </p:nvSpPr>
        <p:spPr>
          <a:xfrm>
            <a:off x="4346666" y="824469"/>
            <a:ext cx="554496" cy="554496"/>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F4C65B95-F8B8-364F-891C-E29111E296ED}"/>
              </a:ext>
            </a:extLst>
          </p:cNvPr>
          <p:cNvSpPr/>
          <p:nvPr/>
        </p:nvSpPr>
        <p:spPr>
          <a:xfrm>
            <a:off x="5257123" y="82446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2CB390A-0A8C-88EA-E1C6-76E12EC0BC2F}"/>
              </a:ext>
            </a:extLst>
          </p:cNvPr>
          <p:cNvSpPr/>
          <p:nvPr/>
        </p:nvSpPr>
        <p:spPr>
          <a:xfrm>
            <a:off x="6179937" y="82893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BC6D3909-02FA-4E82-3BB2-6D41E9ACBD97}"/>
              </a:ext>
            </a:extLst>
          </p:cNvPr>
          <p:cNvSpPr/>
          <p:nvPr/>
        </p:nvSpPr>
        <p:spPr>
          <a:xfrm>
            <a:off x="2525753"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16FAC69-A119-5922-ADEA-D16D8A5C061F}"/>
              </a:ext>
            </a:extLst>
          </p:cNvPr>
          <p:cNvSpPr/>
          <p:nvPr/>
        </p:nvSpPr>
        <p:spPr>
          <a:xfrm>
            <a:off x="3436210"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6F49267-1F41-D0DE-C2BC-502E81230E37}"/>
              </a:ext>
            </a:extLst>
          </p:cNvPr>
          <p:cNvSpPr/>
          <p:nvPr/>
        </p:nvSpPr>
        <p:spPr>
          <a:xfrm>
            <a:off x="4346667"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3CF296A-BDBE-E6F1-A188-0CB9108A7936}"/>
              </a:ext>
            </a:extLst>
          </p:cNvPr>
          <p:cNvSpPr/>
          <p:nvPr/>
        </p:nvSpPr>
        <p:spPr>
          <a:xfrm>
            <a:off x="5257124"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31D603F-59BA-76B1-BB11-46E4DFCA4CC6}"/>
              </a:ext>
            </a:extLst>
          </p:cNvPr>
          <p:cNvSpPr/>
          <p:nvPr/>
        </p:nvSpPr>
        <p:spPr>
          <a:xfrm>
            <a:off x="6179938" y="172806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7B803BA7-D372-BFC1-39C3-79FD175642E2}"/>
              </a:ext>
            </a:extLst>
          </p:cNvPr>
          <p:cNvSpPr/>
          <p:nvPr/>
        </p:nvSpPr>
        <p:spPr>
          <a:xfrm>
            <a:off x="2513396"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0AF852E-E595-D829-233A-2760F630730C}"/>
              </a:ext>
            </a:extLst>
          </p:cNvPr>
          <p:cNvSpPr/>
          <p:nvPr/>
        </p:nvSpPr>
        <p:spPr>
          <a:xfrm>
            <a:off x="3423853"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488A5DC-353A-F04A-8655-FD523484819D}"/>
              </a:ext>
            </a:extLst>
          </p:cNvPr>
          <p:cNvSpPr/>
          <p:nvPr/>
        </p:nvSpPr>
        <p:spPr>
          <a:xfrm>
            <a:off x="4334310"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39F9D31D-B353-DE9B-22AD-121BBE656819}"/>
              </a:ext>
            </a:extLst>
          </p:cNvPr>
          <p:cNvSpPr/>
          <p:nvPr/>
        </p:nvSpPr>
        <p:spPr>
          <a:xfrm>
            <a:off x="5244767"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37C0182-F75A-7E84-E9FC-DEA888D871D9}"/>
              </a:ext>
            </a:extLst>
          </p:cNvPr>
          <p:cNvSpPr/>
          <p:nvPr/>
        </p:nvSpPr>
        <p:spPr>
          <a:xfrm>
            <a:off x="6167581" y="263611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C61DC949-F0E0-01B6-D051-8520A0F24133}"/>
              </a:ext>
            </a:extLst>
          </p:cNvPr>
          <p:cNvSpPr/>
          <p:nvPr/>
        </p:nvSpPr>
        <p:spPr>
          <a:xfrm>
            <a:off x="2513397"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833ADCD-04F7-1672-34C5-E63BAD43748F}"/>
              </a:ext>
            </a:extLst>
          </p:cNvPr>
          <p:cNvSpPr/>
          <p:nvPr/>
        </p:nvSpPr>
        <p:spPr>
          <a:xfrm>
            <a:off x="3423854"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8161C142-33CA-DC3D-2712-5378AE5AB681}"/>
              </a:ext>
            </a:extLst>
          </p:cNvPr>
          <p:cNvSpPr/>
          <p:nvPr/>
        </p:nvSpPr>
        <p:spPr>
          <a:xfrm>
            <a:off x="4334311"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D36B8E5-743C-81F8-9FAC-1E6684E46D3A}"/>
              </a:ext>
            </a:extLst>
          </p:cNvPr>
          <p:cNvSpPr/>
          <p:nvPr/>
        </p:nvSpPr>
        <p:spPr>
          <a:xfrm>
            <a:off x="5244768"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525E30A-5A1A-84D7-9DE3-FBCE03460549}"/>
              </a:ext>
            </a:extLst>
          </p:cNvPr>
          <p:cNvSpPr/>
          <p:nvPr/>
        </p:nvSpPr>
        <p:spPr>
          <a:xfrm>
            <a:off x="6167582" y="3547602"/>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EFDB03B-83AE-4F75-642F-8B3019F2CD12}"/>
              </a:ext>
            </a:extLst>
          </p:cNvPr>
          <p:cNvSpPr/>
          <p:nvPr/>
        </p:nvSpPr>
        <p:spPr>
          <a:xfrm>
            <a:off x="2513396"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9C082E1-DECF-8BF4-7D83-706758806F03}"/>
              </a:ext>
            </a:extLst>
          </p:cNvPr>
          <p:cNvSpPr/>
          <p:nvPr/>
        </p:nvSpPr>
        <p:spPr>
          <a:xfrm>
            <a:off x="3423853"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7D37443-D0C4-455C-A0FC-17631CC1620B}"/>
              </a:ext>
            </a:extLst>
          </p:cNvPr>
          <p:cNvSpPr/>
          <p:nvPr/>
        </p:nvSpPr>
        <p:spPr>
          <a:xfrm>
            <a:off x="4334310" y="4455143"/>
            <a:ext cx="554496" cy="554496"/>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086E323-D11B-320C-C067-94DFB83B5825}"/>
              </a:ext>
            </a:extLst>
          </p:cNvPr>
          <p:cNvSpPr/>
          <p:nvPr/>
        </p:nvSpPr>
        <p:spPr>
          <a:xfrm>
            <a:off x="5244767" y="445514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E300B966-75B5-92E3-BC1E-B8C9D1561A29}"/>
              </a:ext>
            </a:extLst>
          </p:cNvPr>
          <p:cNvSpPr/>
          <p:nvPr/>
        </p:nvSpPr>
        <p:spPr>
          <a:xfrm>
            <a:off x="6167581" y="445960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8E453D2-C991-A1AE-09EA-9FF5EBE8FA58}"/>
              </a:ext>
            </a:extLst>
          </p:cNvPr>
          <p:cNvCxnSpPr>
            <a:cxnSpLocks/>
            <a:stCxn id="5" idx="1"/>
            <a:endCxn id="4" idx="3"/>
          </p:cNvCxnSpPr>
          <p:nvPr/>
        </p:nvCxnSpPr>
        <p:spPr>
          <a:xfrm flipH="1" flipV="1">
            <a:off x="3990705" y="109776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2DE99386-00F5-7236-A686-CCE7141DF0C6}"/>
              </a:ext>
            </a:extLst>
          </p:cNvPr>
          <p:cNvCxnSpPr>
            <a:cxnSpLocks/>
            <a:stCxn id="5" idx="3"/>
            <a:endCxn id="6" idx="1"/>
          </p:cNvCxnSpPr>
          <p:nvPr/>
        </p:nvCxnSpPr>
        <p:spPr>
          <a:xfrm>
            <a:off x="4901162" y="110171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1875C4F-E3AE-D0DC-0B33-780483595030}"/>
              </a:ext>
            </a:extLst>
          </p:cNvPr>
          <p:cNvCxnSpPr>
            <a:cxnSpLocks/>
            <a:stCxn id="4" idx="1"/>
            <a:endCxn id="2" idx="3"/>
          </p:cNvCxnSpPr>
          <p:nvPr/>
        </p:nvCxnSpPr>
        <p:spPr>
          <a:xfrm flipH="1">
            <a:off x="3080248" y="109776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B590112-5022-5726-7C72-2875250F0788}"/>
              </a:ext>
            </a:extLst>
          </p:cNvPr>
          <p:cNvCxnSpPr>
            <a:cxnSpLocks/>
            <a:stCxn id="6" idx="3"/>
            <a:endCxn id="8" idx="1"/>
          </p:cNvCxnSpPr>
          <p:nvPr/>
        </p:nvCxnSpPr>
        <p:spPr>
          <a:xfrm>
            <a:off x="5811619" y="1101717"/>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2BCD8B41-35AC-BC23-1539-1B53D97F435C}"/>
              </a:ext>
            </a:extLst>
          </p:cNvPr>
          <p:cNvCxnSpPr>
            <a:cxnSpLocks/>
            <a:stCxn id="2" idx="2"/>
            <a:endCxn id="9" idx="0"/>
          </p:cNvCxnSpPr>
          <p:nvPr/>
        </p:nvCxnSpPr>
        <p:spPr>
          <a:xfrm>
            <a:off x="2803000" y="1375017"/>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AAF4680-2101-FADF-5CA3-1E552C6B08EC}"/>
              </a:ext>
            </a:extLst>
          </p:cNvPr>
          <p:cNvCxnSpPr>
            <a:cxnSpLocks/>
            <a:stCxn id="8" idx="2"/>
            <a:endCxn id="13" idx="0"/>
          </p:cNvCxnSpPr>
          <p:nvPr/>
        </p:nvCxnSpPr>
        <p:spPr>
          <a:xfrm>
            <a:off x="6457185" y="1383426"/>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E847C9AB-3624-CE66-BE4B-840FFFB436BD}"/>
              </a:ext>
            </a:extLst>
          </p:cNvPr>
          <p:cNvCxnSpPr>
            <a:cxnSpLocks/>
            <a:stCxn id="9" idx="2"/>
            <a:endCxn id="24" idx="0"/>
          </p:cNvCxnSpPr>
          <p:nvPr/>
        </p:nvCxnSpPr>
        <p:spPr>
          <a:xfrm flipH="1">
            <a:off x="2790644"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627609C6-2164-63EB-EA83-C78FF4182571}"/>
              </a:ext>
            </a:extLst>
          </p:cNvPr>
          <p:cNvCxnSpPr>
            <a:cxnSpLocks/>
            <a:stCxn id="13" idx="2"/>
            <a:endCxn id="28" idx="0"/>
          </p:cNvCxnSpPr>
          <p:nvPr/>
        </p:nvCxnSpPr>
        <p:spPr>
          <a:xfrm flipH="1">
            <a:off x="6444829" y="2282556"/>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F01DA46-68F8-85A9-79AD-A00AF98E242B}"/>
              </a:ext>
            </a:extLst>
          </p:cNvPr>
          <p:cNvCxnSpPr>
            <a:cxnSpLocks/>
            <a:stCxn id="24" idx="2"/>
            <a:endCxn id="29" idx="0"/>
          </p:cNvCxnSpPr>
          <p:nvPr/>
        </p:nvCxnSpPr>
        <p:spPr>
          <a:xfrm>
            <a:off x="2790644"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BF66FFD-EFE1-A787-673D-75587BA229AB}"/>
              </a:ext>
            </a:extLst>
          </p:cNvPr>
          <p:cNvCxnSpPr>
            <a:cxnSpLocks/>
            <a:stCxn id="28" idx="2"/>
            <a:endCxn id="33" idx="0"/>
          </p:cNvCxnSpPr>
          <p:nvPr/>
        </p:nvCxnSpPr>
        <p:spPr>
          <a:xfrm>
            <a:off x="6444829" y="3190611"/>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8117F4A-AC32-21A3-3388-234BC2BA5E97}"/>
              </a:ext>
            </a:extLst>
          </p:cNvPr>
          <p:cNvCxnSpPr>
            <a:cxnSpLocks/>
            <a:stCxn id="29" idx="2"/>
            <a:endCxn id="34" idx="0"/>
          </p:cNvCxnSpPr>
          <p:nvPr/>
        </p:nvCxnSpPr>
        <p:spPr>
          <a:xfrm flipH="1">
            <a:off x="2790644"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B4B8A06A-D728-AD55-DC4B-134EB670A091}"/>
              </a:ext>
            </a:extLst>
          </p:cNvPr>
          <p:cNvCxnSpPr>
            <a:cxnSpLocks/>
            <a:stCxn id="33" idx="2"/>
            <a:endCxn id="38" idx="0"/>
          </p:cNvCxnSpPr>
          <p:nvPr/>
        </p:nvCxnSpPr>
        <p:spPr>
          <a:xfrm flipH="1">
            <a:off x="6444829" y="4102098"/>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ACBEB19-93CE-AD75-5055-3744BB887544}"/>
              </a:ext>
            </a:extLst>
          </p:cNvPr>
          <p:cNvCxnSpPr>
            <a:cxnSpLocks/>
            <a:stCxn id="34" idx="3"/>
            <a:endCxn id="35" idx="1"/>
          </p:cNvCxnSpPr>
          <p:nvPr/>
        </p:nvCxnSpPr>
        <p:spPr>
          <a:xfrm>
            <a:off x="3067892" y="4728443"/>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4255740-A90C-D3BF-87C8-37C124A17212}"/>
              </a:ext>
            </a:extLst>
          </p:cNvPr>
          <p:cNvCxnSpPr>
            <a:cxnSpLocks/>
            <a:stCxn id="38" idx="1"/>
            <a:endCxn id="37" idx="3"/>
          </p:cNvCxnSpPr>
          <p:nvPr/>
        </p:nvCxnSpPr>
        <p:spPr>
          <a:xfrm flipH="1" flipV="1">
            <a:off x="5799263" y="4732391"/>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587C949-75F6-F8F0-777E-6CE30C00B9D6}"/>
              </a:ext>
            </a:extLst>
          </p:cNvPr>
          <p:cNvCxnSpPr>
            <a:cxnSpLocks/>
            <a:stCxn id="35" idx="0"/>
            <a:endCxn id="30" idx="2"/>
          </p:cNvCxnSpPr>
          <p:nvPr/>
        </p:nvCxnSpPr>
        <p:spPr>
          <a:xfrm flipV="1">
            <a:off x="3701101"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F41DB64-AC13-9855-5973-12F253143FF3}"/>
              </a:ext>
            </a:extLst>
          </p:cNvPr>
          <p:cNvCxnSpPr>
            <a:cxnSpLocks/>
            <a:stCxn id="30" idx="0"/>
            <a:endCxn id="25" idx="2"/>
          </p:cNvCxnSpPr>
          <p:nvPr/>
        </p:nvCxnSpPr>
        <p:spPr>
          <a:xfrm flipH="1" flipV="1">
            <a:off x="3701101"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A08CDCD-3055-FEE1-3F6B-B22F43BEFA55}"/>
              </a:ext>
            </a:extLst>
          </p:cNvPr>
          <p:cNvCxnSpPr>
            <a:cxnSpLocks/>
            <a:stCxn id="25" idx="0"/>
            <a:endCxn id="10" idx="2"/>
          </p:cNvCxnSpPr>
          <p:nvPr/>
        </p:nvCxnSpPr>
        <p:spPr>
          <a:xfrm flipV="1">
            <a:off x="3701101"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D770C50F-5E6D-F644-8779-7DE9EFC5B3BF}"/>
              </a:ext>
            </a:extLst>
          </p:cNvPr>
          <p:cNvCxnSpPr>
            <a:cxnSpLocks/>
            <a:stCxn id="25" idx="3"/>
            <a:endCxn id="26" idx="1"/>
          </p:cNvCxnSpPr>
          <p:nvPr/>
        </p:nvCxnSpPr>
        <p:spPr>
          <a:xfrm>
            <a:off x="3978349" y="2904954"/>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2B53D16C-400E-BA79-F45A-7CDB28092EFB}"/>
              </a:ext>
            </a:extLst>
          </p:cNvPr>
          <p:cNvCxnSpPr>
            <a:cxnSpLocks/>
            <a:stCxn id="10" idx="3"/>
            <a:endCxn id="11" idx="1"/>
          </p:cNvCxnSpPr>
          <p:nvPr/>
        </p:nvCxnSpPr>
        <p:spPr>
          <a:xfrm>
            <a:off x="3990706" y="199689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EC2E4C9-7555-9EAF-7F59-57E08CD07786}"/>
              </a:ext>
            </a:extLst>
          </p:cNvPr>
          <p:cNvCxnSpPr>
            <a:cxnSpLocks/>
            <a:stCxn id="11" idx="3"/>
            <a:endCxn id="12" idx="1"/>
          </p:cNvCxnSpPr>
          <p:nvPr/>
        </p:nvCxnSpPr>
        <p:spPr>
          <a:xfrm>
            <a:off x="4901163" y="200084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D9BE08CE-9B77-ED01-3753-563B9890FAB2}"/>
              </a:ext>
            </a:extLst>
          </p:cNvPr>
          <p:cNvCxnSpPr>
            <a:cxnSpLocks/>
            <a:stCxn id="12" idx="2"/>
            <a:endCxn id="27" idx="0"/>
          </p:cNvCxnSpPr>
          <p:nvPr/>
        </p:nvCxnSpPr>
        <p:spPr>
          <a:xfrm flipH="1">
            <a:off x="5522015" y="2278095"/>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18E99061-57FB-555A-B3B9-9944CA2EE096}"/>
              </a:ext>
            </a:extLst>
          </p:cNvPr>
          <p:cNvCxnSpPr>
            <a:cxnSpLocks/>
            <a:stCxn id="27" idx="2"/>
            <a:endCxn id="32" idx="0"/>
          </p:cNvCxnSpPr>
          <p:nvPr/>
        </p:nvCxnSpPr>
        <p:spPr>
          <a:xfrm>
            <a:off x="5522015" y="3186150"/>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83C9A472-50B4-E1AD-F79F-ADF61D86CD5D}"/>
              </a:ext>
            </a:extLst>
          </p:cNvPr>
          <p:cNvCxnSpPr>
            <a:cxnSpLocks/>
            <a:stCxn id="32" idx="1"/>
            <a:endCxn id="31" idx="3"/>
          </p:cNvCxnSpPr>
          <p:nvPr/>
        </p:nvCxnSpPr>
        <p:spPr>
          <a:xfrm flipH="1">
            <a:off x="4888807" y="382038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2CD0CA75-708D-BCA0-D70B-B5EFE7DA69FD}"/>
              </a:ext>
            </a:extLst>
          </p:cNvPr>
          <p:cNvCxnSpPr>
            <a:cxnSpLocks/>
            <a:stCxn id="31" idx="2"/>
            <a:endCxn id="36" idx="0"/>
          </p:cNvCxnSpPr>
          <p:nvPr/>
        </p:nvCxnSpPr>
        <p:spPr>
          <a:xfrm flipH="1">
            <a:off x="4611558" y="4097637"/>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0420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F28C5-617F-3C10-108B-68EEC0BEAB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5586CA-B78C-8469-DB95-89FB8D4D6782}"/>
              </a:ext>
            </a:extLst>
          </p:cNvPr>
          <p:cNvSpPr/>
          <p:nvPr/>
        </p:nvSpPr>
        <p:spPr>
          <a:xfrm>
            <a:off x="2612251"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4B3FD52-A7F0-99A6-0FCF-182DC7DBF7B7}"/>
              </a:ext>
            </a:extLst>
          </p:cNvPr>
          <p:cNvSpPr/>
          <p:nvPr/>
        </p:nvSpPr>
        <p:spPr>
          <a:xfrm>
            <a:off x="3522708"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E303502E-39DC-47A6-577D-969D46C49701}"/>
              </a:ext>
            </a:extLst>
          </p:cNvPr>
          <p:cNvSpPr/>
          <p:nvPr/>
        </p:nvSpPr>
        <p:spPr>
          <a:xfrm>
            <a:off x="4433165" y="910968"/>
            <a:ext cx="381498" cy="381498"/>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BDE544F8-B209-8A23-F048-9E161DD269C5}"/>
              </a:ext>
            </a:extLst>
          </p:cNvPr>
          <p:cNvSpPr/>
          <p:nvPr/>
        </p:nvSpPr>
        <p:spPr>
          <a:xfrm>
            <a:off x="5343622" y="91096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924C262-D186-1282-480E-803433DD4996}"/>
              </a:ext>
            </a:extLst>
          </p:cNvPr>
          <p:cNvSpPr/>
          <p:nvPr/>
        </p:nvSpPr>
        <p:spPr>
          <a:xfrm>
            <a:off x="6266436" y="91542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72908E2-DCD7-B19D-EF70-70ABBDA48507}"/>
              </a:ext>
            </a:extLst>
          </p:cNvPr>
          <p:cNvSpPr/>
          <p:nvPr/>
        </p:nvSpPr>
        <p:spPr>
          <a:xfrm>
            <a:off x="2612252"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691484B-BDA8-40B8-6505-0BB4484E1938}"/>
              </a:ext>
            </a:extLst>
          </p:cNvPr>
          <p:cNvSpPr/>
          <p:nvPr/>
        </p:nvSpPr>
        <p:spPr>
          <a:xfrm>
            <a:off x="3522709"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3F4237B-64A2-D2C0-9ECD-BB05D50FB8C9}"/>
              </a:ext>
            </a:extLst>
          </p:cNvPr>
          <p:cNvSpPr/>
          <p:nvPr/>
        </p:nvSpPr>
        <p:spPr>
          <a:xfrm>
            <a:off x="4433166"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851C880-FA04-830C-D654-45D3DE721E95}"/>
              </a:ext>
            </a:extLst>
          </p:cNvPr>
          <p:cNvSpPr/>
          <p:nvPr/>
        </p:nvSpPr>
        <p:spPr>
          <a:xfrm>
            <a:off x="5343623"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E0A5D1A-7B87-3BBC-9E4B-DB2D440CFAE0}"/>
              </a:ext>
            </a:extLst>
          </p:cNvPr>
          <p:cNvSpPr/>
          <p:nvPr/>
        </p:nvSpPr>
        <p:spPr>
          <a:xfrm>
            <a:off x="6266437" y="181455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79FF67E-6A6E-032F-9DF0-8DB29BBE48E4}"/>
              </a:ext>
            </a:extLst>
          </p:cNvPr>
          <p:cNvSpPr/>
          <p:nvPr/>
        </p:nvSpPr>
        <p:spPr>
          <a:xfrm>
            <a:off x="2599895"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5053BD35-7781-C026-6203-02DB3BA08C3E}"/>
              </a:ext>
            </a:extLst>
          </p:cNvPr>
          <p:cNvSpPr/>
          <p:nvPr/>
        </p:nvSpPr>
        <p:spPr>
          <a:xfrm>
            <a:off x="3510352"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2DFD1B7-1748-352B-603A-2B052236FC99}"/>
              </a:ext>
            </a:extLst>
          </p:cNvPr>
          <p:cNvSpPr/>
          <p:nvPr/>
        </p:nvSpPr>
        <p:spPr>
          <a:xfrm>
            <a:off x="4420809"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8CF0FFA-8F07-9526-5113-C78010BD9300}"/>
              </a:ext>
            </a:extLst>
          </p:cNvPr>
          <p:cNvSpPr/>
          <p:nvPr/>
        </p:nvSpPr>
        <p:spPr>
          <a:xfrm>
            <a:off x="5331266"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1F83B1F-7EA5-0F67-4332-669AEC1800E5}"/>
              </a:ext>
            </a:extLst>
          </p:cNvPr>
          <p:cNvSpPr/>
          <p:nvPr/>
        </p:nvSpPr>
        <p:spPr>
          <a:xfrm>
            <a:off x="6254080" y="272261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B5455C2-F5CD-8D00-1FD9-44A33938418B}"/>
              </a:ext>
            </a:extLst>
          </p:cNvPr>
          <p:cNvSpPr/>
          <p:nvPr/>
        </p:nvSpPr>
        <p:spPr>
          <a:xfrm>
            <a:off x="2599896"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5EF58A8-A59A-A337-3579-14C33EDB9D58}"/>
              </a:ext>
            </a:extLst>
          </p:cNvPr>
          <p:cNvSpPr/>
          <p:nvPr/>
        </p:nvSpPr>
        <p:spPr>
          <a:xfrm>
            <a:off x="3510353"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23F19DBE-9B84-BA2D-EFE5-979B2A0270EA}"/>
              </a:ext>
            </a:extLst>
          </p:cNvPr>
          <p:cNvSpPr/>
          <p:nvPr/>
        </p:nvSpPr>
        <p:spPr>
          <a:xfrm>
            <a:off x="4420810"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8A627EC-AE35-0DEA-978C-CCF871A8FC5D}"/>
              </a:ext>
            </a:extLst>
          </p:cNvPr>
          <p:cNvSpPr/>
          <p:nvPr/>
        </p:nvSpPr>
        <p:spPr>
          <a:xfrm>
            <a:off x="5331267"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7F2083A-B049-1B2F-6319-AAA61D6C5CEB}"/>
              </a:ext>
            </a:extLst>
          </p:cNvPr>
          <p:cNvSpPr/>
          <p:nvPr/>
        </p:nvSpPr>
        <p:spPr>
          <a:xfrm>
            <a:off x="6254081" y="3634101"/>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1271693-14EC-C597-26BC-4778DE720D08}"/>
              </a:ext>
            </a:extLst>
          </p:cNvPr>
          <p:cNvSpPr/>
          <p:nvPr/>
        </p:nvSpPr>
        <p:spPr>
          <a:xfrm>
            <a:off x="2599895"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723E4ED-FE75-3255-09D7-8098819BC4CF}"/>
              </a:ext>
            </a:extLst>
          </p:cNvPr>
          <p:cNvSpPr/>
          <p:nvPr/>
        </p:nvSpPr>
        <p:spPr>
          <a:xfrm>
            <a:off x="3510352"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8CC2745-F90D-88DE-F46E-C254D1E43D02}"/>
              </a:ext>
            </a:extLst>
          </p:cNvPr>
          <p:cNvSpPr/>
          <p:nvPr/>
        </p:nvSpPr>
        <p:spPr>
          <a:xfrm>
            <a:off x="4420809" y="4541642"/>
            <a:ext cx="381498" cy="381498"/>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3DF06E92-F0BB-371B-3F7E-0BFAC87F79E3}"/>
              </a:ext>
            </a:extLst>
          </p:cNvPr>
          <p:cNvSpPr/>
          <p:nvPr/>
        </p:nvSpPr>
        <p:spPr>
          <a:xfrm>
            <a:off x="5331266" y="454164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3DEA8C6-926C-418C-418C-B5A0FAAA8B9C}"/>
              </a:ext>
            </a:extLst>
          </p:cNvPr>
          <p:cNvSpPr/>
          <p:nvPr/>
        </p:nvSpPr>
        <p:spPr>
          <a:xfrm>
            <a:off x="6254080" y="454610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84F2DB8-8FF9-8450-DF72-EE57BDE27BF6}"/>
              </a:ext>
            </a:extLst>
          </p:cNvPr>
          <p:cNvCxnSpPr>
            <a:cxnSpLocks/>
            <a:stCxn id="5" idx="1"/>
            <a:endCxn id="4" idx="3"/>
          </p:cNvCxnSpPr>
          <p:nvPr/>
        </p:nvCxnSpPr>
        <p:spPr>
          <a:xfrm flipH="1" flipV="1">
            <a:off x="3904206" y="109776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4669936-AEFC-52B0-45A4-BC80C2A3C0AB}"/>
              </a:ext>
            </a:extLst>
          </p:cNvPr>
          <p:cNvCxnSpPr>
            <a:cxnSpLocks/>
            <a:stCxn id="5" idx="3"/>
            <a:endCxn id="6" idx="1"/>
          </p:cNvCxnSpPr>
          <p:nvPr/>
        </p:nvCxnSpPr>
        <p:spPr>
          <a:xfrm>
            <a:off x="4814663" y="110171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DFAE5612-C99E-FDB6-EA95-DA5C482D39B2}"/>
              </a:ext>
            </a:extLst>
          </p:cNvPr>
          <p:cNvCxnSpPr>
            <a:cxnSpLocks/>
            <a:stCxn id="4" idx="1"/>
            <a:endCxn id="2" idx="3"/>
          </p:cNvCxnSpPr>
          <p:nvPr/>
        </p:nvCxnSpPr>
        <p:spPr>
          <a:xfrm flipH="1">
            <a:off x="2993749" y="109776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1AFA7B2-8ECD-F893-879F-2E8C4CC4563E}"/>
              </a:ext>
            </a:extLst>
          </p:cNvPr>
          <p:cNvCxnSpPr>
            <a:cxnSpLocks/>
            <a:stCxn id="6" idx="3"/>
            <a:endCxn id="8" idx="1"/>
          </p:cNvCxnSpPr>
          <p:nvPr/>
        </p:nvCxnSpPr>
        <p:spPr>
          <a:xfrm>
            <a:off x="5725120" y="1101717"/>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DD7F723B-A861-0DBD-776F-36A8682628BA}"/>
              </a:ext>
            </a:extLst>
          </p:cNvPr>
          <p:cNvCxnSpPr>
            <a:cxnSpLocks/>
            <a:stCxn id="2" idx="2"/>
            <a:endCxn id="9" idx="0"/>
          </p:cNvCxnSpPr>
          <p:nvPr/>
        </p:nvCxnSpPr>
        <p:spPr>
          <a:xfrm>
            <a:off x="2803000" y="1288518"/>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B0C1DAEB-D4B3-5E87-3BD7-ABF682AAB63A}"/>
              </a:ext>
            </a:extLst>
          </p:cNvPr>
          <p:cNvCxnSpPr>
            <a:cxnSpLocks/>
            <a:stCxn id="8" idx="2"/>
            <a:endCxn id="13" idx="0"/>
          </p:cNvCxnSpPr>
          <p:nvPr/>
        </p:nvCxnSpPr>
        <p:spPr>
          <a:xfrm>
            <a:off x="6457185" y="1296927"/>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571B4F9B-1BBC-5DE7-4D50-9891771063B1}"/>
              </a:ext>
            </a:extLst>
          </p:cNvPr>
          <p:cNvCxnSpPr>
            <a:cxnSpLocks/>
            <a:stCxn id="9" idx="2"/>
            <a:endCxn id="24" idx="0"/>
          </p:cNvCxnSpPr>
          <p:nvPr/>
        </p:nvCxnSpPr>
        <p:spPr>
          <a:xfrm flipH="1">
            <a:off x="2790644"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23CB4AC-D430-DC14-62DE-007458E60D92}"/>
              </a:ext>
            </a:extLst>
          </p:cNvPr>
          <p:cNvCxnSpPr>
            <a:cxnSpLocks/>
            <a:stCxn id="13" idx="2"/>
            <a:endCxn id="28" idx="0"/>
          </p:cNvCxnSpPr>
          <p:nvPr/>
        </p:nvCxnSpPr>
        <p:spPr>
          <a:xfrm flipH="1">
            <a:off x="6444829" y="2196057"/>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2EE4777-AF83-E445-F979-7D8E5091D731}"/>
              </a:ext>
            </a:extLst>
          </p:cNvPr>
          <p:cNvCxnSpPr>
            <a:cxnSpLocks/>
            <a:stCxn id="24" idx="2"/>
            <a:endCxn id="29" idx="0"/>
          </p:cNvCxnSpPr>
          <p:nvPr/>
        </p:nvCxnSpPr>
        <p:spPr>
          <a:xfrm>
            <a:off x="2790644"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4BABC63-9E35-EC64-0CF0-8892D2BBC656}"/>
              </a:ext>
            </a:extLst>
          </p:cNvPr>
          <p:cNvCxnSpPr>
            <a:cxnSpLocks/>
            <a:stCxn id="28" idx="2"/>
            <a:endCxn id="33" idx="0"/>
          </p:cNvCxnSpPr>
          <p:nvPr/>
        </p:nvCxnSpPr>
        <p:spPr>
          <a:xfrm>
            <a:off x="6444829" y="3104112"/>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D351C520-191B-FBF2-1FE7-A664E01A01C4}"/>
              </a:ext>
            </a:extLst>
          </p:cNvPr>
          <p:cNvCxnSpPr>
            <a:cxnSpLocks/>
            <a:stCxn id="29" idx="2"/>
            <a:endCxn id="34" idx="0"/>
          </p:cNvCxnSpPr>
          <p:nvPr/>
        </p:nvCxnSpPr>
        <p:spPr>
          <a:xfrm flipH="1">
            <a:off x="2790644"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C9AA8484-4A58-EF5B-C33A-F9E7C3654DB1}"/>
              </a:ext>
            </a:extLst>
          </p:cNvPr>
          <p:cNvCxnSpPr>
            <a:cxnSpLocks/>
            <a:stCxn id="33" idx="2"/>
            <a:endCxn id="38" idx="0"/>
          </p:cNvCxnSpPr>
          <p:nvPr/>
        </p:nvCxnSpPr>
        <p:spPr>
          <a:xfrm flipH="1">
            <a:off x="6444829" y="4015599"/>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94CABE1-5830-800A-3661-B6DFA00B6268}"/>
              </a:ext>
            </a:extLst>
          </p:cNvPr>
          <p:cNvCxnSpPr>
            <a:cxnSpLocks/>
            <a:stCxn id="34" idx="3"/>
            <a:endCxn id="35" idx="1"/>
          </p:cNvCxnSpPr>
          <p:nvPr/>
        </p:nvCxnSpPr>
        <p:spPr>
          <a:xfrm>
            <a:off x="2981393" y="4728443"/>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878663C9-F10C-1AE7-459E-AF506E1BC68F}"/>
              </a:ext>
            </a:extLst>
          </p:cNvPr>
          <p:cNvCxnSpPr>
            <a:cxnSpLocks/>
            <a:stCxn id="38" idx="1"/>
            <a:endCxn id="37" idx="3"/>
          </p:cNvCxnSpPr>
          <p:nvPr/>
        </p:nvCxnSpPr>
        <p:spPr>
          <a:xfrm flipH="1" flipV="1">
            <a:off x="5712764" y="4732391"/>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FFA03787-FA76-9362-2738-DA963AA9C8E0}"/>
              </a:ext>
            </a:extLst>
          </p:cNvPr>
          <p:cNvCxnSpPr>
            <a:cxnSpLocks/>
            <a:stCxn id="35" idx="0"/>
            <a:endCxn id="30" idx="2"/>
          </p:cNvCxnSpPr>
          <p:nvPr/>
        </p:nvCxnSpPr>
        <p:spPr>
          <a:xfrm flipV="1">
            <a:off x="3701101"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2223572-80F1-9452-22AF-DFDE78A5A606}"/>
              </a:ext>
            </a:extLst>
          </p:cNvPr>
          <p:cNvCxnSpPr>
            <a:cxnSpLocks/>
            <a:stCxn id="30" idx="0"/>
            <a:endCxn id="25" idx="2"/>
          </p:cNvCxnSpPr>
          <p:nvPr/>
        </p:nvCxnSpPr>
        <p:spPr>
          <a:xfrm flipH="1" flipV="1">
            <a:off x="3701101"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5E2B78EC-EED6-C88D-46E4-459CF7433ED2}"/>
              </a:ext>
            </a:extLst>
          </p:cNvPr>
          <p:cNvCxnSpPr>
            <a:cxnSpLocks/>
            <a:stCxn id="25" idx="0"/>
            <a:endCxn id="10" idx="2"/>
          </p:cNvCxnSpPr>
          <p:nvPr/>
        </p:nvCxnSpPr>
        <p:spPr>
          <a:xfrm flipV="1">
            <a:off x="3701101"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344D9BCA-F3C0-DDBF-3F1C-BFBC62DEA84E}"/>
              </a:ext>
            </a:extLst>
          </p:cNvPr>
          <p:cNvCxnSpPr>
            <a:cxnSpLocks/>
            <a:stCxn id="25" idx="3"/>
            <a:endCxn id="26" idx="1"/>
          </p:cNvCxnSpPr>
          <p:nvPr/>
        </p:nvCxnSpPr>
        <p:spPr>
          <a:xfrm>
            <a:off x="3891850" y="2904954"/>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EC82E60-38E9-8D92-D69D-BFB6F8A02555}"/>
              </a:ext>
            </a:extLst>
          </p:cNvPr>
          <p:cNvCxnSpPr>
            <a:cxnSpLocks/>
            <a:stCxn id="10" idx="3"/>
            <a:endCxn id="11" idx="1"/>
          </p:cNvCxnSpPr>
          <p:nvPr/>
        </p:nvCxnSpPr>
        <p:spPr>
          <a:xfrm>
            <a:off x="3904207" y="199689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6507501B-F09C-17BE-C1A0-FC8AD52EE62E}"/>
              </a:ext>
            </a:extLst>
          </p:cNvPr>
          <p:cNvCxnSpPr>
            <a:cxnSpLocks/>
            <a:stCxn id="11" idx="3"/>
            <a:endCxn id="12" idx="1"/>
          </p:cNvCxnSpPr>
          <p:nvPr/>
        </p:nvCxnSpPr>
        <p:spPr>
          <a:xfrm>
            <a:off x="4814664" y="200084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BD494314-C1FF-A4EE-C22C-0D556D2BF361}"/>
              </a:ext>
            </a:extLst>
          </p:cNvPr>
          <p:cNvCxnSpPr>
            <a:cxnSpLocks/>
            <a:stCxn id="12" idx="2"/>
            <a:endCxn id="27" idx="0"/>
          </p:cNvCxnSpPr>
          <p:nvPr/>
        </p:nvCxnSpPr>
        <p:spPr>
          <a:xfrm flipH="1">
            <a:off x="5522015" y="2191596"/>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40246B4-3FF1-B7A9-100E-588C28DD4C76}"/>
              </a:ext>
            </a:extLst>
          </p:cNvPr>
          <p:cNvCxnSpPr>
            <a:cxnSpLocks/>
            <a:stCxn id="27" idx="2"/>
            <a:endCxn id="32" idx="0"/>
          </p:cNvCxnSpPr>
          <p:nvPr/>
        </p:nvCxnSpPr>
        <p:spPr>
          <a:xfrm>
            <a:off x="5522015" y="3099651"/>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24DD7EA5-99AB-1326-7D1C-63921F1DF425}"/>
              </a:ext>
            </a:extLst>
          </p:cNvPr>
          <p:cNvCxnSpPr>
            <a:cxnSpLocks/>
            <a:stCxn id="32" idx="1"/>
            <a:endCxn id="31" idx="3"/>
          </p:cNvCxnSpPr>
          <p:nvPr/>
        </p:nvCxnSpPr>
        <p:spPr>
          <a:xfrm flipH="1">
            <a:off x="4802308" y="382038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1425382F-1F1C-A41B-01C5-64681F1415A0}"/>
              </a:ext>
            </a:extLst>
          </p:cNvPr>
          <p:cNvCxnSpPr>
            <a:cxnSpLocks/>
            <a:stCxn id="31" idx="2"/>
            <a:endCxn id="36" idx="0"/>
          </p:cNvCxnSpPr>
          <p:nvPr/>
        </p:nvCxnSpPr>
        <p:spPr>
          <a:xfrm flipH="1">
            <a:off x="4611558" y="4011138"/>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6051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BA574-3BFE-FAF4-A7A1-34110B66475F}"/>
              </a:ext>
            </a:extLst>
          </p:cNvPr>
          <p:cNvSpPr>
            <a:spLocks noGrp="1"/>
          </p:cNvSpPr>
          <p:nvPr>
            <p:ph type="title"/>
          </p:nvPr>
        </p:nvSpPr>
        <p:spPr/>
        <p:txBody>
          <a:bodyPr/>
          <a:lstStyle/>
          <a:p>
            <a:r>
              <a:rPr lang="en-US"/>
              <a:t>just kidding</a:t>
            </a:r>
          </a:p>
        </p:txBody>
      </p:sp>
    </p:spTree>
    <p:extLst>
      <p:ext uri="{BB962C8B-B14F-4D97-AF65-F5344CB8AC3E}">
        <p14:creationId xmlns:p14="http://schemas.microsoft.com/office/powerpoint/2010/main" val="411499195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B08AE-DA54-9165-1059-EA5EF040A6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52E93B6-4886-A559-D5DD-813212893D5D}"/>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9D0AA84F-9E9D-A6FE-670E-5AD8706F2B96}"/>
              </a:ext>
            </a:extLst>
          </p:cNvPr>
          <p:cNvSpPr/>
          <p:nvPr/>
        </p:nvSpPr>
        <p:spPr>
          <a:xfrm>
            <a:off x="3596502"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E5127E0-4413-6F62-22C8-3EF406AEBB65}"/>
              </a:ext>
            </a:extLst>
          </p:cNvPr>
          <p:cNvSpPr/>
          <p:nvPr/>
        </p:nvSpPr>
        <p:spPr>
          <a:xfrm>
            <a:off x="4506959" y="984762"/>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1802606-4127-2243-DEDF-E9E761634469}"/>
              </a:ext>
            </a:extLst>
          </p:cNvPr>
          <p:cNvSpPr/>
          <p:nvPr/>
        </p:nvSpPr>
        <p:spPr>
          <a:xfrm>
            <a:off x="5417416" y="98476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ECAF97B-4A1C-DE23-B06B-B28FF3061FBB}"/>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0F0E0CB-8016-9398-91C2-E73DCC6058E0}"/>
              </a:ext>
            </a:extLst>
          </p:cNvPr>
          <p:cNvSpPr/>
          <p:nvPr/>
        </p:nvSpPr>
        <p:spPr>
          <a:xfrm>
            <a:off x="2686046"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05C785C-479F-BD89-4759-BDFC64CCB7AC}"/>
              </a:ext>
            </a:extLst>
          </p:cNvPr>
          <p:cNvSpPr/>
          <p:nvPr/>
        </p:nvSpPr>
        <p:spPr>
          <a:xfrm>
            <a:off x="3596503"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D528399-69E2-EBFF-E47B-81A36B7BFBAB}"/>
              </a:ext>
            </a:extLst>
          </p:cNvPr>
          <p:cNvSpPr/>
          <p:nvPr/>
        </p:nvSpPr>
        <p:spPr>
          <a:xfrm>
            <a:off x="4506960"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7AD1374-82C6-933E-8586-E589A84C3413}"/>
              </a:ext>
            </a:extLst>
          </p:cNvPr>
          <p:cNvSpPr/>
          <p:nvPr/>
        </p:nvSpPr>
        <p:spPr>
          <a:xfrm>
            <a:off x="5417417"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1036D9B-D832-4E4A-ECC6-C53F114EAAB6}"/>
              </a:ext>
            </a:extLst>
          </p:cNvPr>
          <p:cNvSpPr/>
          <p:nvPr/>
        </p:nvSpPr>
        <p:spPr>
          <a:xfrm>
            <a:off x="6340231" y="18883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CF0AABD5-E128-465B-9721-26A72E13C99F}"/>
              </a:ext>
            </a:extLst>
          </p:cNvPr>
          <p:cNvSpPr/>
          <p:nvPr/>
        </p:nvSpPr>
        <p:spPr>
          <a:xfrm>
            <a:off x="2673689"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D1EDDC1-9973-C490-97D9-E30F131A3E13}"/>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0B4DDF32-4515-5379-CFF1-469098BC23AB}"/>
              </a:ext>
            </a:extLst>
          </p:cNvPr>
          <p:cNvSpPr/>
          <p:nvPr/>
        </p:nvSpPr>
        <p:spPr>
          <a:xfrm>
            <a:off x="4494603"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4635458D-87C6-62D7-3776-4DADE053513B}"/>
              </a:ext>
            </a:extLst>
          </p:cNvPr>
          <p:cNvSpPr/>
          <p:nvPr/>
        </p:nvSpPr>
        <p:spPr>
          <a:xfrm>
            <a:off x="5405060"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703166EF-2BA7-2A9D-A1E3-9E241D13670F}"/>
              </a:ext>
            </a:extLst>
          </p:cNvPr>
          <p:cNvSpPr/>
          <p:nvPr/>
        </p:nvSpPr>
        <p:spPr>
          <a:xfrm>
            <a:off x="6327874" y="27964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9EACEEF1-746E-8FDC-25FB-A85307E4CE7B}"/>
              </a:ext>
            </a:extLst>
          </p:cNvPr>
          <p:cNvSpPr/>
          <p:nvPr/>
        </p:nvSpPr>
        <p:spPr>
          <a:xfrm>
            <a:off x="2673690"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C15CC9D-0677-48B9-F6F5-99D2ADF50887}"/>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1EC6BA8-EF48-7154-040E-3A705E930A04}"/>
              </a:ext>
            </a:extLst>
          </p:cNvPr>
          <p:cNvSpPr/>
          <p:nvPr/>
        </p:nvSpPr>
        <p:spPr>
          <a:xfrm>
            <a:off x="449460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96D3B7B-190F-FC0D-1E97-D942C04E701A}"/>
              </a:ext>
            </a:extLst>
          </p:cNvPr>
          <p:cNvSpPr/>
          <p:nvPr/>
        </p:nvSpPr>
        <p:spPr>
          <a:xfrm>
            <a:off x="5405061"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A37EFD70-14CD-1166-1AFE-BEA61FB22C56}"/>
              </a:ext>
            </a:extLst>
          </p:cNvPr>
          <p:cNvSpPr/>
          <p:nvPr/>
        </p:nvSpPr>
        <p:spPr>
          <a:xfrm>
            <a:off x="6327875" y="37078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6FB6121-DF79-86DB-0EE8-7E0580DD21DF}"/>
              </a:ext>
            </a:extLst>
          </p:cNvPr>
          <p:cNvSpPr/>
          <p:nvPr/>
        </p:nvSpPr>
        <p:spPr>
          <a:xfrm>
            <a:off x="2673689"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27ACC624-00F6-CAE0-6EEC-5820F7F1231D}"/>
              </a:ext>
            </a:extLst>
          </p:cNvPr>
          <p:cNvSpPr/>
          <p:nvPr/>
        </p:nvSpPr>
        <p:spPr>
          <a:xfrm>
            <a:off x="3584146"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7AE15709-EBF3-16AE-15BE-EAA060411DFE}"/>
              </a:ext>
            </a:extLst>
          </p:cNvPr>
          <p:cNvSpPr/>
          <p:nvPr/>
        </p:nvSpPr>
        <p:spPr>
          <a:xfrm>
            <a:off x="4494603" y="461543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55D98453-4640-85F9-E761-A93476993C76}"/>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32CE9E26-AC13-1630-F5BB-C7DA9E3A8F7B}"/>
              </a:ext>
            </a:extLst>
          </p:cNvPr>
          <p:cNvSpPr/>
          <p:nvPr/>
        </p:nvSpPr>
        <p:spPr>
          <a:xfrm>
            <a:off x="6327874" y="46198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C29A5DD-5D79-30EE-13AB-C87BE971280C}"/>
              </a:ext>
            </a:extLst>
          </p:cNvPr>
          <p:cNvCxnSpPr>
            <a:cxnSpLocks/>
            <a:stCxn id="5" idx="1"/>
            <a:endCxn id="4" idx="3"/>
          </p:cNvCxnSpPr>
          <p:nvPr/>
        </p:nvCxnSpPr>
        <p:spPr>
          <a:xfrm flipH="1" flipV="1">
            <a:off x="3830412" y="109776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3A8E6D4-18F5-C92F-5102-549AF0B19DF8}"/>
              </a:ext>
            </a:extLst>
          </p:cNvPr>
          <p:cNvCxnSpPr>
            <a:cxnSpLocks/>
            <a:stCxn id="5" idx="3"/>
            <a:endCxn id="6" idx="1"/>
          </p:cNvCxnSpPr>
          <p:nvPr/>
        </p:nvCxnSpPr>
        <p:spPr>
          <a:xfrm>
            <a:off x="4740869" y="110171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E3182DB-E120-44AC-2C94-D2A6767EF751}"/>
              </a:ext>
            </a:extLst>
          </p:cNvPr>
          <p:cNvCxnSpPr>
            <a:cxnSpLocks/>
            <a:stCxn id="4" idx="1"/>
            <a:endCxn id="2" idx="3"/>
          </p:cNvCxnSpPr>
          <p:nvPr/>
        </p:nvCxnSpPr>
        <p:spPr>
          <a:xfrm flipH="1">
            <a:off x="2919955" y="109776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90D4FAA3-67DD-87D2-D68E-B377A37BF5C8}"/>
              </a:ext>
            </a:extLst>
          </p:cNvPr>
          <p:cNvCxnSpPr>
            <a:cxnSpLocks/>
            <a:stCxn id="6" idx="3"/>
            <a:endCxn id="8" idx="1"/>
          </p:cNvCxnSpPr>
          <p:nvPr/>
        </p:nvCxnSpPr>
        <p:spPr>
          <a:xfrm>
            <a:off x="5651326" y="1101717"/>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C101B51-F6D7-1B61-0F8E-BFFDD034B38B}"/>
              </a:ext>
            </a:extLst>
          </p:cNvPr>
          <p:cNvCxnSpPr>
            <a:cxnSpLocks/>
            <a:stCxn id="2" idx="2"/>
            <a:endCxn id="9" idx="0"/>
          </p:cNvCxnSpPr>
          <p:nvPr/>
        </p:nvCxnSpPr>
        <p:spPr>
          <a:xfrm>
            <a:off x="2803000" y="1214724"/>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452EE7E-6ADE-385C-420A-12BD3ADBFBD9}"/>
              </a:ext>
            </a:extLst>
          </p:cNvPr>
          <p:cNvCxnSpPr>
            <a:cxnSpLocks/>
            <a:stCxn id="8" idx="2"/>
            <a:endCxn id="13" idx="0"/>
          </p:cNvCxnSpPr>
          <p:nvPr/>
        </p:nvCxnSpPr>
        <p:spPr>
          <a:xfrm>
            <a:off x="6457185" y="1223133"/>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007EB25-E65E-0C90-B938-CC6525CB9EEA}"/>
              </a:ext>
            </a:extLst>
          </p:cNvPr>
          <p:cNvCxnSpPr>
            <a:cxnSpLocks/>
            <a:stCxn id="9" idx="2"/>
            <a:endCxn id="24" idx="0"/>
          </p:cNvCxnSpPr>
          <p:nvPr/>
        </p:nvCxnSpPr>
        <p:spPr>
          <a:xfrm flipH="1">
            <a:off x="2790644"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9025287-F8AD-CE28-E17E-9209C0A03761}"/>
              </a:ext>
            </a:extLst>
          </p:cNvPr>
          <p:cNvCxnSpPr>
            <a:cxnSpLocks/>
            <a:stCxn id="13" idx="2"/>
            <a:endCxn id="28" idx="0"/>
          </p:cNvCxnSpPr>
          <p:nvPr/>
        </p:nvCxnSpPr>
        <p:spPr>
          <a:xfrm flipH="1">
            <a:off x="6444829" y="2122263"/>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6699253B-DA28-1786-D6C8-C925AFEB0373}"/>
              </a:ext>
            </a:extLst>
          </p:cNvPr>
          <p:cNvCxnSpPr>
            <a:cxnSpLocks/>
            <a:stCxn id="24" idx="2"/>
            <a:endCxn id="29" idx="0"/>
          </p:cNvCxnSpPr>
          <p:nvPr/>
        </p:nvCxnSpPr>
        <p:spPr>
          <a:xfrm>
            <a:off x="2790644"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63367D4B-D479-0C28-7362-C59B470B1E16}"/>
              </a:ext>
            </a:extLst>
          </p:cNvPr>
          <p:cNvCxnSpPr>
            <a:cxnSpLocks/>
            <a:stCxn id="28" idx="2"/>
            <a:endCxn id="33" idx="0"/>
          </p:cNvCxnSpPr>
          <p:nvPr/>
        </p:nvCxnSpPr>
        <p:spPr>
          <a:xfrm>
            <a:off x="6444829" y="3030318"/>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0C6719A7-14EB-AB16-D2F4-231D2437E4C6}"/>
              </a:ext>
            </a:extLst>
          </p:cNvPr>
          <p:cNvCxnSpPr>
            <a:cxnSpLocks/>
            <a:stCxn id="29" idx="2"/>
            <a:endCxn id="34" idx="0"/>
          </p:cNvCxnSpPr>
          <p:nvPr/>
        </p:nvCxnSpPr>
        <p:spPr>
          <a:xfrm flipH="1">
            <a:off x="2790644"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3E8B2C72-D0C7-0553-D42B-F86F6FB495D8}"/>
              </a:ext>
            </a:extLst>
          </p:cNvPr>
          <p:cNvCxnSpPr>
            <a:cxnSpLocks/>
            <a:stCxn id="33" idx="2"/>
            <a:endCxn id="38" idx="0"/>
          </p:cNvCxnSpPr>
          <p:nvPr/>
        </p:nvCxnSpPr>
        <p:spPr>
          <a:xfrm flipH="1">
            <a:off x="6444829" y="3941805"/>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7EB51279-96B5-8F1A-2637-8A6DB759DC80}"/>
              </a:ext>
            </a:extLst>
          </p:cNvPr>
          <p:cNvCxnSpPr>
            <a:cxnSpLocks/>
            <a:stCxn id="34" idx="3"/>
            <a:endCxn id="35" idx="1"/>
          </p:cNvCxnSpPr>
          <p:nvPr/>
        </p:nvCxnSpPr>
        <p:spPr>
          <a:xfrm>
            <a:off x="2907599" y="4728443"/>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45025284-7B75-F263-254C-EEFDCA923983}"/>
              </a:ext>
            </a:extLst>
          </p:cNvPr>
          <p:cNvCxnSpPr>
            <a:cxnSpLocks/>
            <a:stCxn id="38" idx="1"/>
            <a:endCxn id="37" idx="3"/>
          </p:cNvCxnSpPr>
          <p:nvPr/>
        </p:nvCxnSpPr>
        <p:spPr>
          <a:xfrm flipH="1" flipV="1">
            <a:off x="5638970" y="4732391"/>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E737097C-E0F9-007B-C98D-DEEE36DC3FBD}"/>
              </a:ext>
            </a:extLst>
          </p:cNvPr>
          <p:cNvCxnSpPr>
            <a:cxnSpLocks/>
            <a:stCxn id="35" idx="0"/>
            <a:endCxn id="30" idx="2"/>
          </p:cNvCxnSpPr>
          <p:nvPr/>
        </p:nvCxnSpPr>
        <p:spPr>
          <a:xfrm flipV="1">
            <a:off x="3701101"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FB40B8FD-51D0-DEB2-1A64-1D8D8BC4279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2D2BB73-1213-A393-BB4B-ACBC66E6489F}"/>
              </a:ext>
            </a:extLst>
          </p:cNvPr>
          <p:cNvCxnSpPr>
            <a:cxnSpLocks/>
            <a:stCxn id="25" idx="0"/>
            <a:endCxn id="10" idx="2"/>
          </p:cNvCxnSpPr>
          <p:nvPr/>
        </p:nvCxnSpPr>
        <p:spPr>
          <a:xfrm flipV="1">
            <a:off x="3701101"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A66D0A1C-8A2C-366D-F6C7-39D704648A46}"/>
              </a:ext>
            </a:extLst>
          </p:cNvPr>
          <p:cNvCxnSpPr>
            <a:cxnSpLocks/>
            <a:stCxn id="25" idx="3"/>
            <a:endCxn id="26" idx="1"/>
          </p:cNvCxnSpPr>
          <p:nvPr/>
        </p:nvCxnSpPr>
        <p:spPr>
          <a:xfrm>
            <a:off x="3818056" y="2904954"/>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16B2189A-2AE3-C201-ADB3-49E47BFDB371}"/>
              </a:ext>
            </a:extLst>
          </p:cNvPr>
          <p:cNvCxnSpPr>
            <a:cxnSpLocks/>
            <a:stCxn id="10" idx="3"/>
            <a:endCxn id="11" idx="1"/>
          </p:cNvCxnSpPr>
          <p:nvPr/>
        </p:nvCxnSpPr>
        <p:spPr>
          <a:xfrm>
            <a:off x="3830413" y="199689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EDC8643-71C0-9736-69CB-A117558211A6}"/>
              </a:ext>
            </a:extLst>
          </p:cNvPr>
          <p:cNvCxnSpPr>
            <a:cxnSpLocks/>
            <a:stCxn id="11" idx="3"/>
            <a:endCxn id="12" idx="1"/>
          </p:cNvCxnSpPr>
          <p:nvPr/>
        </p:nvCxnSpPr>
        <p:spPr>
          <a:xfrm>
            <a:off x="4740870" y="200084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84C3A177-757F-2C52-A4A5-0F4CA1BCCA41}"/>
              </a:ext>
            </a:extLst>
          </p:cNvPr>
          <p:cNvCxnSpPr>
            <a:cxnSpLocks/>
            <a:stCxn id="12" idx="2"/>
            <a:endCxn id="27" idx="0"/>
          </p:cNvCxnSpPr>
          <p:nvPr/>
        </p:nvCxnSpPr>
        <p:spPr>
          <a:xfrm flipH="1">
            <a:off x="5522015" y="2117802"/>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2A2DAF8B-B0F6-7C89-2DD3-6308FCC7CC4E}"/>
              </a:ext>
            </a:extLst>
          </p:cNvPr>
          <p:cNvCxnSpPr>
            <a:cxnSpLocks/>
            <a:stCxn id="27" idx="2"/>
            <a:endCxn id="32" idx="0"/>
          </p:cNvCxnSpPr>
          <p:nvPr/>
        </p:nvCxnSpPr>
        <p:spPr>
          <a:xfrm>
            <a:off x="5522015" y="3025857"/>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C41D048F-5FAA-1B48-9132-BBEA774DD878}"/>
              </a:ext>
            </a:extLst>
          </p:cNvPr>
          <p:cNvCxnSpPr>
            <a:cxnSpLocks/>
            <a:stCxn id="32" idx="1"/>
            <a:endCxn id="31" idx="3"/>
          </p:cNvCxnSpPr>
          <p:nvPr/>
        </p:nvCxnSpPr>
        <p:spPr>
          <a:xfrm flipH="1">
            <a:off x="4728514" y="382038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28E7177-E660-84CC-C403-F55E6D1866B3}"/>
              </a:ext>
            </a:extLst>
          </p:cNvPr>
          <p:cNvCxnSpPr>
            <a:cxnSpLocks/>
            <a:stCxn id="31" idx="2"/>
            <a:endCxn id="36" idx="0"/>
          </p:cNvCxnSpPr>
          <p:nvPr/>
        </p:nvCxnSpPr>
        <p:spPr>
          <a:xfrm flipH="1">
            <a:off x="4611558" y="3937344"/>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69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302B-6E12-6AFC-FBC6-9CC868F3DFC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4274B7-0B01-8C5C-5795-C909DE846DF8}"/>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9713069-0E40-CB6A-D4AC-8611457BB281}"/>
              </a:ext>
            </a:extLst>
          </p:cNvPr>
          <p:cNvSpPr/>
          <p:nvPr/>
        </p:nvSpPr>
        <p:spPr>
          <a:xfrm>
            <a:off x="3584146" y="77677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9080BF09-AB13-01A6-9C15-0EA13EE7A658}"/>
              </a:ext>
            </a:extLst>
          </p:cNvPr>
          <p:cNvSpPr/>
          <p:nvPr/>
        </p:nvSpPr>
        <p:spPr>
          <a:xfrm>
            <a:off x="4515192" y="606509"/>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82453AB-7F7A-75C1-6981-B75D1D668004}"/>
              </a:ext>
            </a:extLst>
          </p:cNvPr>
          <p:cNvSpPr/>
          <p:nvPr/>
        </p:nvSpPr>
        <p:spPr>
          <a:xfrm>
            <a:off x="5417417" y="7998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64EB6F20-7879-24EB-6283-0B1A5802750D}"/>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7CC99C03-CAF4-CF19-E3D6-7D77CB9B6785}"/>
              </a:ext>
            </a:extLst>
          </p:cNvPr>
          <p:cNvSpPr/>
          <p:nvPr/>
        </p:nvSpPr>
        <p:spPr>
          <a:xfrm>
            <a:off x="2465381" y="18923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D3FBE18-6248-76C8-BF2B-2E5625C692C5}"/>
              </a:ext>
            </a:extLst>
          </p:cNvPr>
          <p:cNvSpPr/>
          <p:nvPr/>
        </p:nvSpPr>
        <p:spPr>
          <a:xfrm>
            <a:off x="3765966"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17CC6C1E-E95C-1A56-7337-BE5E5CA95C53}"/>
              </a:ext>
            </a:extLst>
          </p:cNvPr>
          <p:cNvSpPr/>
          <p:nvPr/>
        </p:nvSpPr>
        <p:spPr>
          <a:xfrm>
            <a:off x="4506960" y="176298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F522F2D-839C-CA5B-30C5-0F9B963EA40F}"/>
              </a:ext>
            </a:extLst>
          </p:cNvPr>
          <p:cNvSpPr/>
          <p:nvPr/>
        </p:nvSpPr>
        <p:spPr>
          <a:xfrm>
            <a:off x="528051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9D22E8F-B189-A63E-2B44-4FEA20C3BC2A}"/>
              </a:ext>
            </a:extLst>
          </p:cNvPr>
          <p:cNvSpPr/>
          <p:nvPr/>
        </p:nvSpPr>
        <p:spPr>
          <a:xfrm>
            <a:off x="646414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3C618F3-985F-37FD-7828-38B1E0A75BA8}"/>
              </a:ext>
            </a:extLst>
          </p:cNvPr>
          <p:cNvSpPr/>
          <p:nvPr/>
        </p:nvSpPr>
        <p:spPr>
          <a:xfrm>
            <a:off x="2439779" y="28037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BA11A2F-4CDB-D852-3C71-3889AB91FF26}"/>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D32AE51-A144-383D-DE4E-63EFEFF59E55}"/>
              </a:ext>
            </a:extLst>
          </p:cNvPr>
          <p:cNvSpPr/>
          <p:nvPr/>
        </p:nvSpPr>
        <p:spPr>
          <a:xfrm>
            <a:off x="4443305" y="26710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84DB1C0-3A3B-DE18-FCE9-A32299639137}"/>
              </a:ext>
            </a:extLst>
          </p:cNvPr>
          <p:cNvSpPr/>
          <p:nvPr/>
        </p:nvSpPr>
        <p:spPr>
          <a:xfrm>
            <a:off x="5531605"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3FED361-524D-2D52-050D-3C866635D476}"/>
              </a:ext>
            </a:extLst>
          </p:cNvPr>
          <p:cNvSpPr/>
          <p:nvPr/>
        </p:nvSpPr>
        <p:spPr>
          <a:xfrm>
            <a:off x="6575701" y="28121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89553FA8-DE77-C0DB-4E68-794C806C9D04}"/>
              </a:ext>
            </a:extLst>
          </p:cNvPr>
          <p:cNvSpPr/>
          <p:nvPr/>
        </p:nvSpPr>
        <p:spPr>
          <a:xfrm>
            <a:off x="2465381" y="37152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8DFAF038-D154-2267-1138-CB75BCAD782C}"/>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B6D11DBA-08E1-80F4-FC2F-7FDB0830E9E9}"/>
              </a:ext>
            </a:extLst>
          </p:cNvPr>
          <p:cNvSpPr/>
          <p:nvPr/>
        </p:nvSpPr>
        <p:spPr>
          <a:xfrm>
            <a:off x="4598967" y="38017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A89550C2-56BA-3B76-D8BF-D9E54CC5D490}"/>
              </a:ext>
            </a:extLst>
          </p:cNvPr>
          <p:cNvSpPr/>
          <p:nvPr/>
        </p:nvSpPr>
        <p:spPr>
          <a:xfrm>
            <a:off x="5332369" y="36067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010EB5D3-C1D4-529E-E3BB-D47BC3212443}"/>
              </a:ext>
            </a:extLst>
          </p:cNvPr>
          <p:cNvSpPr/>
          <p:nvPr/>
        </p:nvSpPr>
        <p:spPr>
          <a:xfrm>
            <a:off x="6464144" y="372368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F299733-4459-3D5B-B9A4-64B859FB0488}"/>
              </a:ext>
            </a:extLst>
          </p:cNvPr>
          <p:cNvSpPr/>
          <p:nvPr/>
        </p:nvSpPr>
        <p:spPr>
          <a:xfrm>
            <a:off x="2732376" y="437757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BF568F7-D190-7F50-EB14-BD5F2230D30B}"/>
              </a:ext>
            </a:extLst>
          </p:cNvPr>
          <p:cNvSpPr/>
          <p:nvPr/>
        </p:nvSpPr>
        <p:spPr>
          <a:xfrm>
            <a:off x="3479548" y="44940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935220A-BEE5-BB05-150B-571A6EFC08FD}"/>
              </a:ext>
            </a:extLst>
          </p:cNvPr>
          <p:cNvSpPr/>
          <p:nvPr/>
        </p:nvSpPr>
        <p:spPr>
          <a:xfrm>
            <a:off x="4365057" y="46404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3A15E58-8AFE-C6DC-72BE-7AB619BE841F}"/>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467EF9F-F860-C614-E484-27B6E0D9EF20}"/>
              </a:ext>
            </a:extLst>
          </p:cNvPr>
          <p:cNvSpPr/>
          <p:nvPr/>
        </p:nvSpPr>
        <p:spPr>
          <a:xfrm>
            <a:off x="6198562" y="440650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B91B477-C2DA-304B-9F6E-76750A949439}"/>
              </a:ext>
            </a:extLst>
          </p:cNvPr>
          <p:cNvCxnSpPr>
            <a:cxnSpLocks/>
            <a:stCxn id="5" idx="1"/>
            <a:endCxn id="4" idx="3"/>
          </p:cNvCxnSpPr>
          <p:nvPr/>
        </p:nvCxnSpPr>
        <p:spPr>
          <a:xfrm flipH="1">
            <a:off x="3818056" y="723464"/>
            <a:ext cx="697136" cy="1702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E9D8FA4-7BB6-49B5-DCE8-595EC208F113}"/>
              </a:ext>
            </a:extLst>
          </p:cNvPr>
          <p:cNvCxnSpPr>
            <a:cxnSpLocks/>
            <a:stCxn id="5" idx="3"/>
            <a:endCxn id="6" idx="1"/>
          </p:cNvCxnSpPr>
          <p:nvPr/>
        </p:nvCxnSpPr>
        <p:spPr>
          <a:xfrm>
            <a:off x="4749102" y="723464"/>
            <a:ext cx="668315" cy="1933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391FC2F-CC9E-EEB2-940D-7EBB124ED709}"/>
              </a:ext>
            </a:extLst>
          </p:cNvPr>
          <p:cNvCxnSpPr>
            <a:cxnSpLocks/>
            <a:stCxn id="4" idx="1"/>
            <a:endCxn id="2" idx="3"/>
          </p:cNvCxnSpPr>
          <p:nvPr/>
        </p:nvCxnSpPr>
        <p:spPr>
          <a:xfrm flipH="1">
            <a:off x="2919955" y="893728"/>
            <a:ext cx="664191" cy="2040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0307487-220F-7786-B419-C460CA6C5A4C}"/>
              </a:ext>
            </a:extLst>
          </p:cNvPr>
          <p:cNvCxnSpPr>
            <a:cxnSpLocks/>
            <a:stCxn id="6" idx="3"/>
            <a:endCxn id="8" idx="1"/>
          </p:cNvCxnSpPr>
          <p:nvPr/>
        </p:nvCxnSpPr>
        <p:spPr>
          <a:xfrm>
            <a:off x="5651327" y="916784"/>
            <a:ext cx="688903" cy="1893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E242FE3-1A15-CBB0-219B-C447BCB79681}"/>
              </a:ext>
            </a:extLst>
          </p:cNvPr>
          <p:cNvCxnSpPr>
            <a:cxnSpLocks/>
            <a:stCxn id="2" idx="2"/>
            <a:endCxn id="9" idx="0"/>
          </p:cNvCxnSpPr>
          <p:nvPr/>
        </p:nvCxnSpPr>
        <p:spPr>
          <a:xfrm flipH="1">
            <a:off x="2582336" y="1214724"/>
            <a:ext cx="22066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F17D3300-5F23-0797-D5D0-28D36DCA4925}"/>
              </a:ext>
            </a:extLst>
          </p:cNvPr>
          <p:cNvCxnSpPr>
            <a:cxnSpLocks/>
            <a:stCxn id="8" idx="2"/>
            <a:endCxn id="13" idx="0"/>
          </p:cNvCxnSpPr>
          <p:nvPr/>
        </p:nvCxnSpPr>
        <p:spPr>
          <a:xfrm>
            <a:off x="6457185" y="1223133"/>
            <a:ext cx="12391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BD2CB3-2548-62FB-4475-3C204BFB0918}"/>
              </a:ext>
            </a:extLst>
          </p:cNvPr>
          <p:cNvCxnSpPr>
            <a:cxnSpLocks/>
            <a:stCxn id="9" idx="2"/>
            <a:endCxn id="24" idx="0"/>
          </p:cNvCxnSpPr>
          <p:nvPr/>
        </p:nvCxnSpPr>
        <p:spPr>
          <a:xfrm flipH="1">
            <a:off x="2556734" y="2126211"/>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3455C0C-7060-3EA1-0543-BAE92BE613B4}"/>
              </a:ext>
            </a:extLst>
          </p:cNvPr>
          <p:cNvCxnSpPr>
            <a:cxnSpLocks/>
            <a:stCxn id="13" idx="2"/>
            <a:endCxn id="28" idx="0"/>
          </p:cNvCxnSpPr>
          <p:nvPr/>
        </p:nvCxnSpPr>
        <p:spPr>
          <a:xfrm>
            <a:off x="6581099" y="2134620"/>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AF805859-2850-DCFE-F517-B254731F8F0C}"/>
              </a:ext>
            </a:extLst>
          </p:cNvPr>
          <p:cNvCxnSpPr>
            <a:cxnSpLocks/>
            <a:stCxn id="24" idx="2"/>
            <a:endCxn id="29" idx="0"/>
          </p:cNvCxnSpPr>
          <p:nvPr/>
        </p:nvCxnSpPr>
        <p:spPr>
          <a:xfrm>
            <a:off x="2556734" y="3037698"/>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11B6B851-2F0E-A21B-9636-0463F1AF2855}"/>
              </a:ext>
            </a:extLst>
          </p:cNvPr>
          <p:cNvCxnSpPr>
            <a:cxnSpLocks/>
            <a:stCxn id="28" idx="2"/>
            <a:endCxn id="33" idx="0"/>
          </p:cNvCxnSpPr>
          <p:nvPr/>
        </p:nvCxnSpPr>
        <p:spPr>
          <a:xfrm flipH="1">
            <a:off x="6581099" y="3046107"/>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E08D204A-2DF2-9E6F-05F9-47C3AEE1EF5E}"/>
              </a:ext>
            </a:extLst>
          </p:cNvPr>
          <p:cNvCxnSpPr>
            <a:cxnSpLocks/>
            <a:stCxn id="29" idx="2"/>
            <a:endCxn id="34" idx="0"/>
          </p:cNvCxnSpPr>
          <p:nvPr/>
        </p:nvCxnSpPr>
        <p:spPr>
          <a:xfrm>
            <a:off x="2582336" y="3949185"/>
            <a:ext cx="266995" cy="4283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B5C28BA3-1F24-1123-7C8F-6A8BB7C66D07}"/>
              </a:ext>
            </a:extLst>
          </p:cNvPr>
          <p:cNvCxnSpPr>
            <a:cxnSpLocks/>
            <a:stCxn id="33" idx="2"/>
            <a:endCxn id="38" idx="0"/>
          </p:cNvCxnSpPr>
          <p:nvPr/>
        </p:nvCxnSpPr>
        <p:spPr>
          <a:xfrm flipH="1">
            <a:off x="6315517" y="3957594"/>
            <a:ext cx="265582" cy="44891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B74BD32-BC6D-EB5D-34BE-EB86475FAE82}"/>
              </a:ext>
            </a:extLst>
          </p:cNvPr>
          <p:cNvCxnSpPr>
            <a:cxnSpLocks/>
            <a:stCxn id="34" idx="3"/>
            <a:endCxn id="35" idx="1"/>
          </p:cNvCxnSpPr>
          <p:nvPr/>
        </p:nvCxnSpPr>
        <p:spPr>
          <a:xfrm>
            <a:off x="2966286" y="4494533"/>
            <a:ext cx="513262" cy="1164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946C568-74D7-AA28-05D9-35CD5A583F9B}"/>
              </a:ext>
            </a:extLst>
          </p:cNvPr>
          <p:cNvCxnSpPr>
            <a:cxnSpLocks/>
            <a:stCxn id="38" idx="1"/>
            <a:endCxn id="37" idx="3"/>
          </p:cNvCxnSpPr>
          <p:nvPr/>
        </p:nvCxnSpPr>
        <p:spPr>
          <a:xfrm flipH="1">
            <a:off x="5638970" y="4523461"/>
            <a:ext cx="559592" cy="2089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EF58202-B686-111D-8A59-6D7026FCE446}"/>
              </a:ext>
            </a:extLst>
          </p:cNvPr>
          <p:cNvCxnSpPr>
            <a:cxnSpLocks/>
            <a:stCxn id="35" idx="0"/>
            <a:endCxn id="30" idx="2"/>
          </p:cNvCxnSpPr>
          <p:nvPr/>
        </p:nvCxnSpPr>
        <p:spPr>
          <a:xfrm flipV="1">
            <a:off x="3596503" y="3933396"/>
            <a:ext cx="104599" cy="5606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6A276526-F5A2-6C28-E4FA-F3AB5E6F1541}"/>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E79DF74-5BF2-D227-94CE-BFFCDADAD9E1}"/>
              </a:ext>
            </a:extLst>
          </p:cNvPr>
          <p:cNvCxnSpPr>
            <a:cxnSpLocks/>
            <a:stCxn id="25" idx="0"/>
            <a:endCxn id="10" idx="2"/>
          </p:cNvCxnSpPr>
          <p:nvPr/>
        </p:nvCxnSpPr>
        <p:spPr>
          <a:xfrm flipV="1">
            <a:off x="3701101" y="2251575"/>
            <a:ext cx="181820" cy="53642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776ADDAB-6E02-D436-42D2-827A617124C7}"/>
              </a:ext>
            </a:extLst>
          </p:cNvPr>
          <p:cNvCxnSpPr>
            <a:cxnSpLocks/>
            <a:stCxn id="25" idx="3"/>
            <a:endCxn id="26" idx="1"/>
          </p:cNvCxnSpPr>
          <p:nvPr/>
        </p:nvCxnSpPr>
        <p:spPr>
          <a:xfrm flipV="1">
            <a:off x="3818056" y="2787999"/>
            <a:ext cx="625249" cy="1169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103732DD-23D6-C876-9A68-2E5B6EC1F1C9}"/>
              </a:ext>
            </a:extLst>
          </p:cNvPr>
          <p:cNvCxnSpPr>
            <a:cxnSpLocks/>
            <a:stCxn id="10" idx="3"/>
            <a:endCxn id="11" idx="1"/>
          </p:cNvCxnSpPr>
          <p:nvPr/>
        </p:nvCxnSpPr>
        <p:spPr>
          <a:xfrm flipV="1">
            <a:off x="3999876" y="1879944"/>
            <a:ext cx="507084" cy="25467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E8C4A55D-C903-D3C5-D337-7E0638B71C3F}"/>
              </a:ext>
            </a:extLst>
          </p:cNvPr>
          <p:cNvCxnSpPr>
            <a:cxnSpLocks/>
            <a:stCxn id="11" idx="3"/>
            <a:endCxn id="12" idx="1"/>
          </p:cNvCxnSpPr>
          <p:nvPr/>
        </p:nvCxnSpPr>
        <p:spPr>
          <a:xfrm>
            <a:off x="4740870" y="1879944"/>
            <a:ext cx="539644" cy="13772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E865152B-7354-94A9-46FA-639ED6BD999E}"/>
              </a:ext>
            </a:extLst>
          </p:cNvPr>
          <p:cNvCxnSpPr>
            <a:cxnSpLocks/>
            <a:stCxn id="12" idx="2"/>
            <a:endCxn id="27" idx="0"/>
          </p:cNvCxnSpPr>
          <p:nvPr/>
        </p:nvCxnSpPr>
        <p:spPr>
          <a:xfrm>
            <a:off x="5397469" y="2134620"/>
            <a:ext cx="251091" cy="599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82BCA2E3-6F76-2651-42D7-4F62172727DE}"/>
              </a:ext>
            </a:extLst>
          </p:cNvPr>
          <p:cNvCxnSpPr>
            <a:cxnSpLocks/>
            <a:stCxn id="27" idx="2"/>
            <a:endCxn id="32" idx="0"/>
          </p:cNvCxnSpPr>
          <p:nvPr/>
        </p:nvCxnSpPr>
        <p:spPr>
          <a:xfrm flipH="1">
            <a:off x="5449324" y="2968147"/>
            <a:ext cx="199236" cy="6385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40844324-3217-E47B-C7E5-A1AD6128FF77}"/>
              </a:ext>
            </a:extLst>
          </p:cNvPr>
          <p:cNvCxnSpPr>
            <a:cxnSpLocks/>
            <a:stCxn id="32" idx="1"/>
            <a:endCxn id="31" idx="3"/>
          </p:cNvCxnSpPr>
          <p:nvPr/>
        </p:nvCxnSpPr>
        <p:spPr>
          <a:xfrm flipH="1">
            <a:off x="4832877" y="3723684"/>
            <a:ext cx="499492" cy="1950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0F96A10-9E46-B50E-C119-CE9E6CA4AA28}"/>
              </a:ext>
            </a:extLst>
          </p:cNvPr>
          <p:cNvCxnSpPr>
            <a:cxnSpLocks/>
            <a:stCxn id="31" idx="2"/>
            <a:endCxn id="36" idx="0"/>
          </p:cNvCxnSpPr>
          <p:nvPr/>
        </p:nvCxnSpPr>
        <p:spPr>
          <a:xfrm flipH="1">
            <a:off x="4482012" y="4035682"/>
            <a:ext cx="233910" cy="6047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3412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9469-5DE9-9B84-9656-31D1ACEF37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28EA295-0A54-41D2-C1E0-2E206916A2DE}"/>
              </a:ext>
            </a:extLst>
          </p:cNvPr>
          <p:cNvSpPr/>
          <p:nvPr/>
        </p:nvSpPr>
        <p:spPr>
          <a:xfrm>
            <a:off x="2849331" y="894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C69073A2-19BF-0FEA-074C-186E156EEEDE}"/>
              </a:ext>
            </a:extLst>
          </p:cNvPr>
          <p:cNvSpPr/>
          <p:nvPr/>
        </p:nvSpPr>
        <p:spPr>
          <a:xfrm>
            <a:off x="3675056" y="6184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BF50B41-94C1-EE96-E720-394599A58622}"/>
              </a:ext>
            </a:extLst>
          </p:cNvPr>
          <p:cNvSpPr/>
          <p:nvPr/>
        </p:nvSpPr>
        <p:spPr>
          <a:xfrm>
            <a:off x="4506960" y="451210"/>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F900334F-5BBA-36BC-1F79-182FD95D11C4}"/>
              </a:ext>
            </a:extLst>
          </p:cNvPr>
          <p:cNvSpPr/>
          <p:nvPr/>
        </p:nvSpPr>
        <p:spPr>
          <a:xfrm>
            <a:off x="5417417" y="67342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0386729-7F89-5F66-C31E-387D9C64417A}"/>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F8858A2-25F7-B4E7-43E1-EC2FD296270C}"/>
              </a:ext>
            </a:extLst>
          </p:cNvPr>
          <p:cNvSpPr/>
          <p:nvPr/>
        </p:nvSpPr>
        <p:spPr>
          <a:xfrm>
            <a:off x="2384382" y="17566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9DE850A-8D96-1023-A629-FE6EC48D2FF5}"/>
              </a:ext>
            </a:extLst>
          </p:cNvPr>
          <p:cNvSpPr/>
          <p:nvPr/>
        </p:nvSpPr>
        <p:spPr>
          <a:xfrm>
            <a:off x="3639554"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F1C27AB-FE8D-1D77-6CA7-1BCF55003EA2}"/>
              </a:ext>
            </a:extLst>
          </p:cNvPr>
          <p:cNvSpPr/>
          <p:nvPr/>
        </p:nvSpPr>
        <p:spPr>
          <a:xfrm>
            <a:off x="4395415" y="170939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B009B27-F9A2-18BB-BFB1-D21597B5E598}"/>
              </a:ext>
            </a:extLst>
          </p:cNvPr>
          <p:cNvSpPr/>
          <p:nvPr/>
        </p:nvSpPr>
        <p:spPr>
          <a:xfrm>
            <a:off x="5232434" y="2025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28A3080-4D88-770D-5DD3-CBD3A65FD671}"/>
              </a:ext>
            </a:extLst>
          </p:cNvPr>
          <p:cNvSpPr/>
          <p:nvPr/>
        </p:nvSpPr>
        <p:spPr>
          <a:xfrm>
            <a:off x="6532482" y="15957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890AA97-2FBD-62A4-9F8C-DD6FFAEF6EAD}"/>
              </a:ext>
            </a:extLst>
          </p:cNvPr>
          <p:cNvSpPr/>
          <p:nvPr/>
        </p:nvSpPr>
        <p:spPr>
          <a:xfrm>
            <a:off x="226742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28E4A82-C60B-5626-0377-AB282216E56E}"/>
              </a:ext>
            </a:extLst>
          </p:cNvPr>
          <p:cNvSpPr/>
          <p:nvPr/>
        </p:nvSpPr>
        <p:spPr>
          <a:xfrm>
            <a:off x="3428478" y="28653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F1B6532-42DA-E462-BB04-96C48B29AE53}"/>
              </a:ext>
            </a:extLst>
          </p:cNvPr>
          <p:cNvSpPr/>
          <p:nvPr/>
        </p:nvSpPr>
        <p:spPr>
          <a:xfrm>
            <a:off x="4307112"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DA36936-F6AF-4F82-99C1-233EF7555CCF}"/>
              </a:ext>
            </a:extLst>
          </p:cNvPr>
          <p:cNvSpPr/>
          <p:nvPr/>
        </p:nvSpPr>
        <p:spPr>
          <a:xfrm>
            <a:off x="555574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5D519DC-E25E-5DD7-31D0-12CC9EEF4592}"/>
              </a:ext>
            </a:extLst>
          </p:cNvPr>
          <p:cNvSpPr/>
          <p:nvPr/>
        </p:nvSpPr>
        <p:spPr>
          <a:xfrm>
            <a:off x="6649437"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9A64D32-2B98-C9BB-4DC6-0258AAE2DBA6}"/>
              </a:ext>
            </a:extLst>
          </p:cNvPr>
          <p:cNvSpPr/>
          <p:nvPr/>
        </p:nvSpPr>
        <p:spPr>
          <a:xfrm>
            <a:off x="2266311" y="36356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EE06B0DD-13CF-B8B8-25C9-42AEF6D8F93E}"/>
              </a:ext>
            </a:extLst>
          </p:cNvPr>
          <p:cNvSpPr/>
          <p:nvPr/>
        </p:nvSpPr>
        <p:spPr>
          <a:xfrm>
            <a:off x="3718731" y="37610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A871DDF-E63F-D4B8-29D0-399CD2853320}"/>
              </a:ext>
            </a:extLst>
          </p:cNvPr>
          <p:cNvSpPr/>
          <p:nvPr/>
        </p:nvSpPr>
        <p:spPr>
          <a:xfrm>
            <a:off x="4740870" y="399491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D3904587-31CD-0A4F-345E-8FC827FE3369}"/>
              </a:ext>
            </a:extLst>
          </p:cNvPr>
          <p:cNvSpPr/>
          <p:nvPr/>
        </p:nvSpPr>
        <p:spPr>
          <a:xfrm>
            <a:off x="5306861" y="358647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F2F4D281-AEE9-06A6-58B7-E5E60AF71928}"/>
              </a:ext>
            </a:extLst>
          </p:cNvPr>
          <p:cNvSpPr/>
          <p:nvPr/>
        </p:nvSpPr>
        <p:spPr>
          <a:xfrm>
            <a:off x="6644326" y="31603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E09DD619-A491-41E7-2628-51A90B66066C}"/>
              </a:ext>
            </a:extLst>
          </p:cNvPr>
          <p:cNvSpPr/>
          <p:nvPr/>
        </p:nvSpPr>
        <p:spPr>
          <a:xfrm>
            <a:off x="2560262"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D999CB68-66EA-106F-415D-D3B5396077DC}"/>
              </a:ext>
            </a:extLst>
          </p:cNvPr>
          <p:cNvSpPr/>
          <p:nvPr/>
        </p:nvSpPr>
        <p:spPr>
          <a:xfrm>
            <a:off x="3373222" y="44166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FF150F4-3C5D-40BB-B81F-1E8CCF65B9A0}"/>
              </a:ext>
            </a:extLst>
          </p:cNvPr>
          <p:cNvSpPr/>
          <p:nvPr/>
        </p:nvSpPr>
        <p:spPr>
          <a:xfrm>
            <a:off x="4247658" y="4513327"/>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37DEA13-4482-9B58-7794-4518EC443D78}"/>
              </a:ext>
            </a:extLst>
          </p:cNvPr>
          <p:cNvSpPr/>
          <p:nvPr/>
        </p:nvSpPr>
        <p:spPr>
          <a:xfrm>
            <a:off x="5823825" y="4469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ABD4ED54-2EFD-9D53-CCAE-BC56FBCD49EC}"/>
              </a:ext>
            </a:extLst>
          </p:cNvPr>
          <p:cNvSpPr/>
          <p:nvPr/>
        </p:nvSpPr>
        <p:spPr>
          <a:xfrm>
            <a:off x="6399619" y="39221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28F6335-30B0-9A9E-715E-394BD25746E5}"/>
              </a:ext>
            </a:extLst>
          </p:cNvPr>
          <p:cNvCxnSpPr>
            <a:cxnSpLocks/>
            <a:stCxn id="5" idx="1"/>
            <a:endCxn id="4" idx="3"/>
          </p:cNvCxnSpPr>
          <p:nvPr/>
        </p:nvCxnSpPr>
        <p:spPr>
          <a:xfrm flipH="1">
            <a:off x="3908966" y="568165"/>
            <a:ext cx="597994" cy="1672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0C1CDB4-351C-075F-F430-7C4C0667DE9D}"/>
              </a:ext>
            </a:extLst>
          </p:cNvPr>
          <p:cNvCxnSpPr>
            <a:cxnSpLocks/>
            <a:stCxn id="5" idx="3"/>
            <a:endCxn id="6" idx="1"/>
          </p:cNvCxnSpPr>
          <p:nvPr/>
        </p:nvCxnSpPr>
        <p:spPr>
          <a:xfrm>
            <a:off x="4740870" y="568165"/>
            <a:ext cx="676547" cy="2222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7559C5F-1F8F-4A14-4546-15457AEDF8AA}"/>
              </a:ext>
            </a:extLst>
          </p:cNvPr>
          <p:cNvCxnSpPr>
            <a:cxnSpLocks/>
            <a:stCxn id="4" idx="1"/>
            <a:endCxn id="2" idx="3"/>
          </p:cNvCxnSpPr>
          <p:nvPr/>
        </p:nvCxnSpPr>
        <p:spPr>
          <a:xfrm flipH="1">
            <a:off x="3083241" y="735408"/>
            <a:ext cx="591815" cy="2760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797A3A-28D0-B3C5-C6B6-C61165924C86}"/>
              </a:ext>
            </a:extLst>
          </p:cNvPr>
          <p:cNvCxnSpPr>
            <a:cxnSpLocks/>
            <a:stCxn id="6" idx="3"/>
            <a:endCxn id="8" idx="1"/>
          </p:cNvCxnSpPr>
          <p:nvPr/>
        </p:nvCxnSpPr>
        <p:spPr>
          <a:xfrm>
            <a:off x="5651327" y="790380"/>
            <a:ext cx="578907" cy="3140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834AA68-ED82-D4BA-792B-D21EEFC5E499}"/>
              </a:ext>
            </a:extLst>
          </p:cNvPr>
          <p:cNvCxnSpPr>
            <a:cxnSpLocks/>
            <a:stCxn id="2" idx="2"/>
            <a:endCxn id="9" idx="0"/>
          </p:cNvCxnSpPr>
          <p:nvPr/>
        </p:nvCxnSpPr>
        <p:spPr>
          <a:xfrm flipH="1">
            <a:off x="2501337" y="1128436"/>
            <a:ext cx="464949" cy="6281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32C1806-1CBC-4FE8-3990-22F1DE80312F}"/>
              </a:ext>
            </a:extLst>
          </p:cNvPr>
          <p:cNvCxnSpPr>
            <a:cxnSpLocks/>
            <a:stCxn id="8" idx="2"/>
            <a:endCxn id="13" idx="0"/>
          </p:cNvCxnSpPr>
          <p:nvPr/>
        </p:nvCxnSpPr>
        <p:spPr>
          <a:xfrm>
            <a:off x="6347189" y="1221360"/>
            <a:ext cx="302248" cy="3743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9324FEB-3DB2-E870-CF72-717695A9CB5B}"/>
              </a:ext>
            </a:extLst>
          </p:cNvPr>
          <p:cNvCxnSpPr>
            <a:cxnSpLocks/>
            <a:stCxn id="9" idx="2"/>
            <a:endCxn id="24" idx="0"/>
          </p:cNvCxnSpPr>
          <p:nvPr/>
        </p:nvCxnSpPr>
        <p:spPr>
          <a:xfrm flipH="1">
            <a:off x="2384382" y="1990539"/>
            <a:ext cx="116955" cy="743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64F2FC2-E960-3038-A869-83A531031C49}"/>
              </a:ext>
            </a:extLst>
          </p:cNvPr>
          <p:cNvCxnSpPr>
            <a:cxnSpLocks/>
            <a:stCxn id="13" idx="2"/>
            <a:endCxn id="28" idx="0"/>
          </p:cNvCxnSpPr>
          <p:nvPr/>
        </p:nvCxnSpPr>
        <p:spPr>
          <a:xfrm>
            <a:off x="6649437" y="1829650"/>
            <a:ext cx="116955" cy="625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7C5762B7-7335-E011-DF38-CA9612700D27}"/>
              </a:ext>
            </a:extLst>
          </p:cNvPr>
          <p:cNvCxnSpPr>
            <a:cxnSpLocks/>
            <a:stCxn id="24" idx="2"/>
            <a:endCxn id="29" idx="0"/>
          </p:cNvCxnSpPr>
          <p:nvPr/>
        </p:nvCxnSpPr>
        <p:spPr>
          <a:xfrm flipH="1">
            <a:off x="2383266" y="2968147"/>
            <a:ext cx="1116" cy="66750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079AA28-6538-823D-27A3-662E04E82202}"/>
              </a:ext>
            </a:extLst>
          </p:cNvPr>
          <p:cNvCxnSpPr>
            <a:cxnSpLocks/>
            <a:stCxn id="28" idx="2"/>
            <a:endCxn id="33" idx="0"/>
          </p:cNvCxnSpPr>
          <p:nvPr/>
        </p:nvCxnSpPr>
        <p:spPr>
          <a:xfrm flipH="1">
            <a:off x="6761281" y="2688705"/>
            <a:ext cx="5111" cy="47165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82380BA7-391D-5866-A2BD-625847466287}"/>
              </a:ext>
            </a:extLst>
          </p:cNvPr>
          <p:cNvCxnSpPr>
            <a:cxnSpLocks/>
            <a:stCxn id="29" idx="2"/>
            <a:endCxn id="34" idx="0"/>
          </p:cNvCxnSpPr>
          <p:nvPr/>
        </p:nvCxnSpPr>
        <p:spPr>
          <a:xfrm>
            <a:off x="2383266" y="3869558"/>
            <a:ext cx="293951" cy="482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C096798F-F9BA-50A3-6FA8-F3AB175663D4}"/>
              </a:ext>
            </a:extLst>
          </p:cNvPr>
          <p:cNvCxnSpPr>
            <a:cxnSpLocks/>
            <a:stCxn id="33" idx="2"/>
            <a:endCxn id="38" idx="0"/>
          </p:cNvCxnSpPr>
          <p:nvPr/>
        </p:nvCxnSpPr>
        <p:spPr>
          <a:xfrm flipH="1">
            <a:off x="6516574" y="3394268"/>
            <a:ext cx="244707" cy="52787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599C6CC-B629-AC0C-9F11-82E0700691DE}"/>
              </a:ext>
            </a:extLst>
          </p:cNvPr>
          <p:cNvCxnSpPr>
            <a:cxnSpLocks/>
            <a:stCxn id="34" idx="3"/>
            <a:endCxn id="35" idx="1"/>
          </p:cNvCxnSpPr>
          <p:nvPr/>
        </p:nvCxnSpPr>
        <p:spPr>
          <a:xfrm>
            <a:off x="2794172" y="4469130"/>
            <a:ext cx="579050" cy="644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2298C69A-BDE4-2AE4-AF1C-AFDF389C2E7C}"/>
              </a:ext>
            </a:extLst>
          </p:cNvPr>
          <p:cNvCxnSpPr>
            <a:cxnSpLocks/>
            <a:stCxn id="38" idx="1"/>
            <a:endCxn id="37" idx="3"/>
          </p:cNvCxnSpPr>
          <p:nvPr/>
        </p:nvCxnSpPr>
        <p:spPr>
          <a:xfrm flipH="1">
            <a:off x="6057735" y="4039095"/>
            <a:ext cx="341884" cy="5469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37E330F-870A-18D3-7A71-A8799BACDFD1}"/>
              </a:ext>
            </a:extLst>
          </p:cNvPr>
          <p:cNvCxnSpPr>
            <a:cxnSpLocks/>
            <a:stCxn id="35" idx="0"/>
            <a:endCxn id="30" idx="2"/>
          </p:cNvCxnSpPr>
          <p:nvPr/>
        </p:nvCxnSpPr>
        <p:spPr>
          <a:xfrm flipV="1">
            <a:off x="3490177" y="3994911"/>
            <a:ext cx="345509" cy="4217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8E4ABFE-73A3-64E7-7BC9-365B90328A7E}"/>
              </a:ext>
            </a:extLst>
          </p:cNvPr>
          <p:cNvCxnSpPr>
            <a:cxnSpLocks/>
            <a:stCxn id="30" idx="0"/>
            <a:endCxn id="25" idx="2"/>
          </p:cNvCxnSpPr>
          <p:nvPr/>
        </p:nvCxnSpPr>
        <p:spPr>
          <a:xfrm flipH="1" flipV="1">
            <a:off x="3545433" y="3099269"/>
            <a:ext cx="290253" cy="6617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5BC673FD-937C-BCEE-224F-FDB3E94D0479}"/>
              </a:ext>
            </a:extLst>
          </p:cNvPr>
          <p:cNvCxnSpPr>
            <a:cxnSpLocks/>
            <a:stCxn id="25" idx="0"/>
            <a:endCxn id="10" idx="2"/>
          </p:cNvCxnSpPr>
          <p:nvPr/>
        </p:nvCxnSpPr>
        <p:spPr>
          <a:xfrm flipV="1">
            <a:off x="3545433" y="2251575"/>
            <a:ext cx="211076" cy="6137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927C91D9-020D-4809-4252-219E5758F029}"/>
              </a:ext>
            </a:extLst>
          </p:cNvPr>
          <p:cNvCxnSpPr>
            <a:cxnSpLocks/>
            <a:stCxn id="25" idx="3"/>
            <a:endCxn id="26" idx="1"/>
          </p:cNvCxnSpPr>
          <p:nvPr/>
        </p:nvCxnSpPr>
        <p:spPr>
          <a:xfrm flipV="1">
            <a:off x="3662388" y="2571750"/>
            <a:ext cx="644724" cy="4105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CBAC8790-DECA-0415-DC03-AD703FC23CFF}"/>
              </a:ext>
            </a:extLst>
          </p:cNvPr>
          <p:cNvCxnSpPr>
            <a:cxnSpLocks/>
            <a:stCxn id="10" idx="3"/>
            <a:endCxn id="11" idx="1"/>
          </p:cNvCxnSpPr>
          <p:nvPr/>
        </p:nvCxnSpPr>
        <p:spPr>
          <a:xfrm flipV="1">
            <a:off x="3873464" y="1826353"/>
            <a:ext cx="521951" cy="3082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D323372-3A43-BBE1-2C3F-7ED058CFC910}"/>
              </a:ext>
            </a:extLst>
          </p:cNvPr>
          <p:cNvCxnSpPr>
            <a:cxnSpLocks/>
            <a:stCxn id="11" idx="3"/>
            <a:endCxn id="12" idx="1"/>
          </p:cNvCxnSpPr>
          <p:nvPr/>
        </p:nvCxnSpPr>
        <p:spPr>
          <a:xfrm>
            <a:off x="4629325" y="1826353"/>
            <a:ext cx="603109" cy="3159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1383BDA-D5E8-53A3-8C1C-A30B909A9C84}"/>
              </a:ext>
            </a:extLst>
          </p:cNvPr>
          <p:cNvCxnSpPr>
            <a:cxnSpLocks/>
            <a:stCxn id="12" idx="2"/>
            <a:endCxn id="27" idx="0"/>
          </p:cNvCxnSpPr>
          <p:nvPr/>
        </p:nvCxnSpPr>
        <p:spPr>
          <a:xfrm>
            <a:off x="5349389" y="2259245"/>
            <a:ext cx="323313" cy="4749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2C8C366-3215-03A6-58F3-46F9F9F51DD0}"/>
              </a:ext>
            </a:extLst>
          </p:cNvPr>
          <p:cNvCxnSpPr>
            <a:cxnSpLocks/>
            <a:stCxn id="27" idx="2"/>
            <a:endCxn id="32" idx="0"/>
          </p:cNvCxnSpPr>
          <p:nvPr/>
        </p:nvCxnSpPr>
        <p:spPr>
          <a:xfrm flipH="1">
            <a:off x="5423816" y="2968147"/>
            <a:ext cx="248886" cy="6183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85D9B802-862B-50E8-526E-C9F4E9222E5B}"/>
              </a:ext>
            </a:extLst>
          </p:cNvPr>
          <p:cNvCxnSpPr>
            <a:cxnSpLocks/>
            <a:stCxn id="32" idx="1"/>
            <a:endCxn id="31" idx="3"/>
          </p:cNvCxnSpPr>
          <p:nvPr/>
        </p:nvCxnSpPr>
        <p:spPr>
          <a:xfrm flipH="1">
            <a:off x="4974780" y="3703434"/>
            <a:ext cx="332081" cy="4084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BEA81A97-B523-B15E-FC7D-5924809C9ED9}"/>
              </a:ext>
            </a:extLst>
          </p:cNvPr>
          <p:cNvCxnSpPr>
            <a:cxnSpLocks/>
            <a:stCxn id="31" idx="2"/>
            <a:endCxn id="36" idx="0"/>
          </p:cNvCxnSpPr>
          <p:nvPr/>
        </p:nvCxnSpPr>
        <p:spPr>
          <a:xfrm flipH="1">
            <a:off x="4364613" y="4228821"/>
            <a:ext cx="493212" cy="284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17416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EE4CF-626C-F2AA-10AD-0B03C88A13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C91325-E8B3-944B-D053-7079C9426BCB}"/>
              </a:ext>
            </a:extLst>
          </p:cNvPr>
          <p:cNvSpPr/>
          <p:nvPr/>
        </p:nvSpPr>
        <p:spPr>
          <a:xfrm>
            <a:off x="2849331" y="7742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A45D928C-FDE1-5130-46B8-69211FBB914D}"/>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A979BFB-6B24-EB01-3480-159B1809DEAE}"/>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8A42D24-E998-C9E5-C92F-666DABC16B2F}"/>
              </a:ext>
            </a:extLst>
          </p:cNvPr>
          <p:cNvSpPr/>
          <p:nvPr/>
        </p:nvSpPr>
        <p:spPr>
          <a:xfrm>
            <a:off x="5359122" y="479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CFC286C-D722-0D65-032E-918F788335F6}"/>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20A4C9F-9CC3-626E-942D-B71EB692AA5B}"/>
              </a:ext>
            </a:extLst>
          </p:cNvPr>
          <p:cNvSpPr/>
          <p:nvPr/>
        </p:nvSpPr>
        <p:spPr>
          <a:xfrm>
            <a:off x="2318151" y="1475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F0C2602D-13C3-63BC-7F5A-CA29ACAC51F8}"/>
              </a:ext>
            </a:extLst>
          </p:cNvPr>
          <p:cNvSpPr/>
          <p:nvPr/>
        </p:nvSpPr>
        <p:spPr>
          <a:xfrm>
            <a:off x="3592494" y="213462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9997E529-F5BE-9980-6A54-2B66ACD17374}"/>
              </a:ext>
            </a:extLst>
          </p:cNvPr>
          <p:cNvSpPr/>
          <p:nvPr/>
        </p:nvSpPr>
        <p:spPr>
          <a:xfrm>
            <a:off x="4241235" y="1771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ADFEDC6F-0BED-28CF-8524-20E918309961}"/>
              </a:ext>
            </a:extLst>
          </p:cNvPr>
          <p:cNvSpPr/>
          <p:nvPr/>
        </p:nvSpPr>
        <p:spPr>
          <a:xfrm>
            <a:off x="4933041"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DF60B74-C893-1478-1C70-F108505CEE1C}"/>
              </a:ext>
            </a:extLst>
          </p:cNvPr>
          <p:cNvSpPr/>
          <p:nvPr/>
        </p:nvSpPr>
        <p:spPr>
          <a:xfrm>
            <a:off x="6565251" y="18296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1EBC27B7-0E0B-8EED-D4BC-9776FAAB9820}"/>
              </a:ext>
            </a:extLst>
          </p:cNvPr>
          <p:cNvSpPr/>
          <p:nvPr/>
        </p:nvSpPr>
        <p:spPr>
          <a:xfrm>
            <a:off x="2069508" y="23948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8659A2E0-6145-66E3-7762-669E413BCA1F}"/>
              </a:ext>
            </a:extLst>
          </p:cNvPr>
          <p:cNvSpPr/>
          <p:nvPr/>
        </p:nvSpPr>
        <p:spPr>
          <a:xfrm>
            <a:off x="3435754" y="32356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B74EC11-87C8-A44D-AA47-D2F58A270EB3}"/>
              </a:ext>
            </a:extLst>
          </p:cNvPr>
          <p:cNvSpPr/>
          <p:nvPr/>
        </p:nvSpPr>
        <p:spPr>
          <a:xfrm>
            <a:off x="4201555" y="249674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A8F212C-6335-5F7A-2DEB-80E7188BBA14}"/>
              </a:ext>
            </a:extLst>
          </p:cNvPr>
          <p:cNvSpPr/>
          <p:nvPr/>
        </p:nvSpPr>
        <p:spPr>
          <a:xfrm>
            <a:off x="5415227" y="238714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60BCE90-247E-D6B2-3520-551B283408DD}"/>
              </a:ext>
            </a:extLst>
          </p:cNvPr>
          <p:cNvSpPr/>
          <p:nvPr/>
        </p:nvSpPr>
        <p:spPr>
          <a:xfrm>
            <a:off x="6677500" y="272621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3250CC43-5512-2A76-9F9E-A3135EC808B7}"/>
              </a:ext>
            </a:extLst>
          </p:cNvPr>
          <p:cNvSpPr/>
          <p:nvPr/>
        </p:nvSpPr>
        <p:spPr>
          <a:xfrm>
            <a:off x="1958128" y="346952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56B853C-F029-2A2A-A171-E099859B4803}"/>
              </a:ext>
            </a:extLst>
          </p:cNvPr>
          <p:cNvSpPr/>
          <p:nvPr/>
        </p:nvSpPr>
        <p:spPr>
          <a:xfrm>
            <a:off x="3480202" y="400941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617B6FF-A68E-750F-5FC2-97C0C71BD1CB}"/>
              </a:ext>
            </a:extLst>
          </p:cNvPr>
          <p:cNvSpPr/>
          <p:nvPr/>
        </p:nvSpPr>
        <p:spPr>
          <a:xfrm>
            <a:off x="500466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E7C91DD-0F49-B347-741C-67F79160148F}"/>
              </a:ext>
            </a:extLst>
          </p:cNvPr>
          <p:cNvSpPr/>
          <p:nvPr/>
        </p:nvSpPr>
        <p:spPr>
          <a:xfrm>
            <a:off x="5378306" y="31744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19379C7-492C-40DA-6849-9986BFAC6DE5}"/>
              </a:ext>
            </a:extLst>
          </p:cNvPr>
          <p:cNvSpPr/>
          <p:nvPr/>
        </p:nvSpPr>
        <p:spPr>
          <a:xfrm>
            <a:off x="6621375" y="362278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FEE90D9-D216-AE12-DACC-AD4E0906AE39}"/>
              </a:ext>
            </a:extLst>
          </p:cNvPr>
          <p:cNvSpPr/>
          <p:nvPr/>
        </p:nvSpPr>
        <p:spPr>
          <a:xfrm>
            <a:off x="2130773"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6F63F87F-11C2-0912-C2E4-B656584AB432}"/>
              </a:ext>
            </a:extLst>
          </p:cNvPr>
          <p:cNvSpPr/>
          <p:nvPr/>
        </p:nvSpPr>
        <p:spPr>
          <a:xfrm>
            <a:off x="2966286" y="4586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A334B6C-9F79-3664-B638-34201D69B1B3}"/>
              </a:ext>
            </a:extLst>
          </p:cNvPr>
          <p:cNvSpPr/>
          <p:nvPr/>
        </p:nvSpPr>
        <p:spPr>
          <a:xfrm>
            <a:off x="4523286" y="4273049"/>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3D166B0-CA32-D147-43D8-56104299EC7B}"/>
              </a:ext>
            </a:extLst>
          </p:cNvPr>
          <p:cNvSpPr/>
          <p:nvPr/>
        </p:nvSpPr>
        <p:spPr>
          <a:xfrm>
            <a:off x="5637515" y="46313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5CFF5CF1-A1EE-CF27-E1D2-0EA0C4D5F2A8}"/>
              </a:ext>
            </a:extLst>
          </p:cNvPr>
          <p:cNvSpPr/>
          <p:nvPr/>
        </p:nvSpPr>
        <p:spPr>
          <a:xfrm>
            <a:off x="6333682" y="42546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8FF9086-AF2B-CBBB-9C47-606813B4DE16}"/>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FC504D6-57E8-4EF4-AF50-674E1C6D9831}"/>
              </a:ext>
            </a:extLst>
          </p:cNvPr>
          <p:cNvCxnSpPr>
            <a:cxnSpLocks/>
            <a:stCxn id="5" idx="3"/>
            <a:endCxn id="6" idx="1"/>
          </p:cNvCxnSpPr>
          <p:nvPr/>
        </p:nvCxnSpPr>
        <p:spPr>
          <a:xfrm>
            <a:off x="4740870" y="432223"/>
            <a:ext cx="618252" cy="1638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FF2D1BC-61FE-720D-CB42-A68E2C2DCAB0}"/>
              </a:ext>
            </a:extLst>
          </p:cNvPr>
          <p:cNvCxnSpPr>
            <a:cxnSpLocks/>
            <a:stCxn id="4" idx="1"/>
            <a:endCxn id="2" idx="3"/>
          </p:cNvCxnSpPr>
          <p:nvPr/>
        </p:nvCxnSpPr>
        <p:spPr>
          <a:xfrm flipH="1">
            <a:off x="3083241" y="609887"/>
            <a:ext cx="604344" cy="2813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A9C5068-07D9-147D-7533-86562E6F07FB}"/>
              </a:ext>
            </a:extLst>
          </p:cNvPr>
          <p:cNvCxnSpPr>
            <a:cxnSpLocks/>
            <a:stCxn id="6" idx="3"/>
            <a:endCxn id="8" idx="1"/>
          </p:cNvCxnSpPr>
          <p:nvPr/>
        </p:nvCxnSpPr>
        <p:spPr>
          <a:xfrm>
            <a:off x="5593032" y="596040"/>
            <a:ext cx="637202" cy="50836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0E14025-2959-CCB8-412A-D81BB5B37F9E}"/>
              </a:ext>
            </a:extLst>
          </p:cNvPr>
          <p:cNvCxnSpPr>
            <a:cxnSpLocks/>
            <a:stCxn id="2" idx="2"/>
            <a:endCxn id="9" idx="0"/>
          </p:cNvCxnSpPr>
          <p:nvPr/>
        </p:nvCxnSpPr>
        <p:spPr>
          <a:xfrm flipH="1">
            <a:off x="2435106" y="1008158"/>
            <a:ext cx="531180" cy="4673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33DA1FC-D959-EF55-3CBF-6DE195726EFC}"/>
              </a:ext>
            </a:extLst>
          </p:cNvPr>
          <p:cNvCxnSpPr>
            <a:cxnSpLocks/>
            <a:stCxn id="8" idx="2"/>
            <a:endCxn id="13" idx="0"/>
          </p:cNvCxnSpPr>
          <p:nvPr/>
        </p:nvCxnSpPr>
        <p:spPr>
          <a:xfrm>
            <a:off x="6347189" y="1221360"/>
            <a:ext cx="335017" cy="6082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0DC1F90-9C36-DCAE-F6CF-D49A31F2D2DC}"/>
              </a:ext>
            </a:extLst>
          </p:cNvPr>
          <p:cNvCxnSpPr>
            <a:cxnSpLocks/>
            <a:stCxn id="9" idx="2"/>
            <a:endCxn id="24" idx="0"/>
          </p:cNvCxnSpPr>
          <p:nvPr/>
        </p:nvCxnSpPr>
        <p:spPr>
          <a:xfrm flipH="1">
            <a:off x="2186463" y="1709398"/>
            <a:ext cx="248643" cy="685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4B10EAD1-290C-9DC0-64E7-7423937BDC9B}"/>
              </a:ext>
            </a:extLst>
          </p:cNvPr>
          <p:cNvCxnSpPr>
            <a:cxnSpLocks/>
            <a:stCxn id="13" idx="2"/>
            <a:endCxn id="28" idx="0"/>
          </p:cNvCxnSpPr>
          <p:nvPr/>
        </p:nvCxnSpPr>
        <p:spPr>
          <a:xfrm>
            <a:off x="6682206" y="2063560"/>
            <a:ext cx="112249"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462CC051-8B1F-C85B-6DCD-E2E68B6EE0CF}"/>
              </a:ext>
            </a:extLst>
          </p:cNvPr>
          <p:cNvCxnSpPr>
            <a:cxnSpLocks/>
            <a:stCxn id="24" idx="2"/>
            <a:endCxn id="29" idx="0"/>
          </p:cNvCxnSpPr>
          <p:nvPr/>
        </p:nvCxnSpPr>
        <p:spPr>
          <a:xfrm flipH="1">
            <a:off x="2075083" y="2628798"/>
            <a:ext cx="111380" cy="840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2A3F09B-ABB4-AB9C-DD47-BCD50612CC0A}"/>
              </a:ext>
            </a:extLst>
          </p:cNvPr>
          <p:cNvCxnSpPr>
            <a:cxnSpLocks/>
            <a:stCxn id="28" idx="2"/>
            <a:endCxn id="33" idx="0"/>
          </p:cNvCxnSpPr>
          <p:nvPr/>
        </p:nvCxnSpPr>
        <p:spPr>
          <a:xfrm flipH="1">
            <a:off x="6738330" y="2960126"/>
            <a:ext cx="56125"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B0938A8-FE6C-D3CF-C006-629CED67918A}"/>
              </a:ext>
            </a:extLst>
          </p:cNvPr>
          <p:cNvCxnSpPr>
            <a:cxnSpLocks/>
            <a:stCxn id="29" idx="2"/>
            <a:endCxn id="34" idx="0"/>
          </p:cNvCxnSpPr>
          <p:nvPr/>
        </p:nvCxnSpPr>
        <p:spPr>
          <a:xfrm>
            <a:off x="2075083" y="3703434"/>
            <a:ext cx="172645" cy="6487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22CF8A5E-D286-083B-CFE5-0AC0AFCB70F3}"/>
              </a:ext>
            </a:extLst>
          </p:cNvPr>
          <p:cNvCxnSpPr>
            <a:cxnSpLocks/>
            <a:stCxn id="33" idx="2"/>
            <a:endCxn id="38" idx="0"/>
          </p:cNvCxnSpPr>
          <p:nvPr/>
        </p:nvCxnSpPr>
        <p:spPr>
          <a:xfrm flipH="1">
            <a:off x="6450637" y="3856692"/>
            <a:ext cx="287693" cy="39796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A55A2A10-1255-B2A8-4E5C-3823F1199B9C}"/>
              </a:ext>
            </a:extLst>
          </p:cNvPr>
          <p:cNvCxnSpPr>
            <a:cxnSpLocks/>
            <a:stCxn id="34" idx="3"/>
            <a:endCxn id="35" idx="1"/>
          </p:cNvCxnSpPr>
          <p:nvPr/>
        </p:nvCxnSpPr>
        <p:spPr>
          <a:xfrm>
            <a:off x="2364683" y="4469130"/>
            <a:ext cx="601603"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258CFB0-E873-CA90-1735-46E4FC545279}"/>
              </a:ext>
            </a:extLst>
          </p:cNvPr>
          <p:cNvCxnSpPr>
            <a:cxnSpLocks/>
            <a:stCxn id="38" idx="1"/>
            <a:endCxn id="37" idx="3"/>
          </p:cNvCxnSpPr>
          <p:nvPr/>
        </p:nvCxnSpPr>
        <p:spPr>
          <a:xfrm flipH="1">
            <a:off x="5871425" y="4371609"/>
            <a:ext cx="462257" cy="376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6E72184-D24F-AC22-FE2E-29A19D65E18A}"/>
              </a:ext>
            </a:extLst>
          </p:cNvPr>
          <p:cNvCxnSpPr>
            <a:cxnSpLocks/>
            <a:stCxn id="35" idx="0"/>
            <a:endCxn id="30" idx="2"/>
          </p:cNvCxnSpPr>
          <p:nvPr/>
        </p:nvCxnSpPr>
        <p:spPr>
          <a:xfrm flipV="1">
            <a:off x="3083241" y="4243329"/>
            <a:ext cx="513916" cy="3427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FB2787C-B6CA-12B8-21E9-4EAC51A7E2CC}"/>
              </a:ext>
            </a:extLst>
          </p:cNvPr>
          <p:cNvCxnSpPr>
            <a:cxnSpLocks/>
            <a:stCxn id="30" idx="0"/>
            <a:endCxn id="25" idx="2"/>
          </p:cNvCxnSpPr>
          <p:nvPr/>
        </p:nvCxnSpPr>
        <p:spPr>
          <a:xfrm flipH="1" flipV="1">
            <a:off x="3552709" y="3469524"/>
            <a:ext cx="44448" cy="5398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9FF3831-73B9-8F59-056F-A73DBACF7087}"/>
              </a:ext>
            </a:extLst>
          </p:cNvPr>
          <p:cNvCxnSpPr>
            <a:cxnSpLocks/>
            <a:stCxn id="25" idx="0"/>
            <a:endCxn id="10" idx="2"/>
          </p:cNvCxnSpPr>
          <p:nvPr/>
        </p:nvCxnSpPr>
        <p:spPr>
          <a:xfrm flipV="1">
            <a:off x="3552709" y="2368530"/>
            <a:ext cx="156740" cy="8670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F25C915-921D-5B25-2317-0BD4E7775929}"/>
              </a:ext>
            </a:extLst>
          </p:cNvPr>
          <p:cNvCxnSpPr>
            <a:cxnSpLocks/>
            <a:stCxn id="25" idx="3"/>
            <a:endCxn id="26" idx="1"/>
          </p:cNvCxnSpPr>
          <p:nvPr/>
        </p:nvCxnSpPr>
        <p:spPr>
          <a:xfrm flipV="1">
            <a:off x="3669664" y="2613696"/>
            <a:ext cx="531891" cy="7388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AFC3F112-2D1E-754C-5B1A-EDA932806109}"/>
              </a:ext>
            </a:extLst>
          </p:cNvPr>
          <p:cNvCxnSpPr>
            <a:cxnSpLocks/>
            <a:stCxn id="10" idx="3"/>
            <a:endCxn id="11" idx="1"/>
          </p:cNvCxnSpPr>
          <p:nvPr/>
        </p:nvCxnSpPr>
        <p:spPr>
          <a:xfrm flipV="1">
            <a:off x="3826404" y="1888085"/>
            <a:ext cx="414831" cy="363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B1744572-CAFB-A5D0-C51D-4CEF6D93E647}"/>
              </a:ext>
            </a:extLst>
          </p:cNvPr>
          <p:cNvCxnSpPr>
            <a:cxnSpLocks/>
            <a:stCxn id="11" idx="3"/>
            <a:endCxn id="12" idx="1"/>
          </p:cNvCxnSpPr>
          <p:nvPr/>
        </p:nvCxnSpPr>
        <p:spPr>
          <a:xfrm>
            <a:off x="4475145" y="1888085"/>
            <a:ext cx="457896" cy="1295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7EC23FA0-609A-78F1-06BF-1206FD2E52D4}"/>
              </a:ext>
            </a:extLst>
          </p:cNvPr>
          <p:cNvCxnSpPr>
            <a:cxnSpLocks/>
            <a:stCxn id="12" idx="2"/>
            <a:endCxn id="27" idx="0"/>
          </p:cNvCxnSpPr>
          <p:nvPr/>
        </p:nvCxnSpPr>
        <p:spPr>
          <a:xfrm>
            <a:off x="5049996" y="2134620"/>
            <a:ext cx="482186" cy="2525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D088BF76-B5AC-0C2F-8B88-C6ACF2DA7D35}"/>
              </a:ext>
            </a:extLst>
          </p:cNvPr>
          <p:cNvCxnSpPr>
            <a:cxnSpLocks/>
            <a:stCxn id="27" idx="2"/>
            <a:endCxn id="32" idx="0"/>
          </p:cNvCxnSpPr>
          <p:nvPr/>
        </p:nvCxnSpPr>
        <p:spPr>
          <a:xfrm flipH="1">
            <a:off x="5495261" y="2621052"/>
            <a:ext cx="36921" cy="5534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F95957F2-50F8-342D-22CE-F5032D4E62DC}"/>
              </a:ext>
            </a:extLst>
          </p:cNvPr>
          <p:cNvCxnSpPr>
            <a:cxnSpLocks/>
            <a:stCxn id="32" idx="1"/>
            <a:endCxn id="31" idx="3"/>
          </p:cNvCxnSpPr>
          <p:nvPr/>
        </p:nvCxnSpPr>
        <p:spPr>
          <a:xfrm flipH="1">
            <a:off x="5238574" y="3291454"/>
            <a:ext cx="139732" cy="52893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5F8FA43E-24AA-4FDA-B77B-4A3F8716E154}"/>
              </a:ext>
            </a:extLst>
          </p:cNvPr>
          <p:cNvCxnSpPr>
            <a:cxnSpLocks/>
            <a:stCxn id="31" idx="2"/>
            <a:endCxn id="36" idx="0"/>
          </p:cNvCxnSpPr>
          <p:nvPr/>
        </p:nvCxnSpPr>
        <p:spPr>
          <a:xfrm flipH="1">
            <a:off x="4640241" y="3937344"/>
            <a:ext cx="481378" cy="3357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5419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1C98B-BA6A-1FB8-F048-3DCD2011E1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FC0962-EE81-7977-95FF-0F37D9EC93C5}"/>
              </a:ext>
            </a:extLst>
          </p:cNvPr>
          <p:cNvSpPr/>
          <p:nvPr/>
        </p:nvSpPr>
        <p:spPr>
          <a:xfrm>
            <a:off x="3063259" y="596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054CC31-68A3-DE1E-72B0-99A8EC59AB70}"/>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8FA8CAA-A390-CB56-9656-CA2A66A7E3FE}"/>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CA3C2FA-6207-D9D6-06B4-E4BAF8D237F0}"/>
              </a:ext>
            </a:extLst>
          </p:cNvPr>
          <p:cNvSpPr/>
          <p:nvPr/>
        </p:nvSpPr>
        <p:spPr>
          <a:xfrm>
            <a:off x="5264863" y="437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3E443A6-1D71-EA66-4D8B-BD4AAAF94476}"/>
              </a:ext>
            </a:extLst>
          </p:cNvPr>
          <p:cNvSpPr/>
          <p:nvPr/>
        </p:nvSpPr>
        <p:spPr>
          <a:xfrm>
            <a:off x="5996324" y="7496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2C089973-F681-56AC-C73D-442542BB63EF}"/>
              </a:ext>
            </a:extLst>
          </p:cNvPr>
          <p:cNvSpPr/>
          <p:nvPr/>
        </p:nvSpPr>
        <p:spPr>
          <a:xfrm>
            <a:off x="2253359" y="110440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F1E5CBA-45B2-3BE6-8620-AEF13611ED9A}"/>
              </a:ext>
            </a:extLst>
          </p:cNvPr>
          <p:cNvSpPr/>
          <p:nvPr/>
        </p:nvSpPr>
        <p:spPr>
          <a:xfrm>
            <a:off x="3391525" y="27529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9A7B3E3-2CCA-F077-E9FB-5A1DC69FD6E8}"/>
              </a:ext>
            </a:extLst>
          </p:cNvPr>
          <p:cNvSpPr/>
          <p:nvPr/>
        </p:nvSpPr>
        <p:spPr>
          <a:xfrm>
            <a:off x="3775925" y="19441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96CE6A3-6BAC-1E5D-E96A-9369D61AC61A}"/>
              </a:ext>
            </a:extLst>
          </p:cNvPr>
          <p:cNvSpPr/>
          <p:nvPr/>
        </p:nvSpPr>
        <p:spPr>
          <a:xfrm>
            <a:off x="4478621" y="189239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92663DB-CB7B-D066-B90E-C5A8E0F6E3DF}"/>
              </a:ext>
            </a:extLst>
          </p:cNvPr>
          <p:cNvSpPr/>
          <p:nvPr/>
        </p:nvSpPr>
        <p:spPr>
          <a:xfrm>
            <a:off x="6477528" y="12213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07601A0-ED47-9CE5-809A-B115001718E1}"/>
              </a:ext>
            </a:extLst>
          </p:cNvPr>
          <p:cNvSpPr/>
          <p:nvPr/>
        </p:nvSpPr>
        <p:spPr>
          <a:xfrm>
            <a:off x="1718688" y="19441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61F5878-489F-E315-72EE-C64550ED4218}"/>
              </a:ext>
            </a:extLst>
          </p:cNvPr>
          <p:cNvSpPr/>
          <p:nvPr/>
        </p:nvSpPr>
        <p:spPr>
          <a:xfrm>
            <a:off x="3306505" y="34785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0D47707-AC5C-4931-BA12-93C5290F9867}"/>
              </a:ext>
            </a:extLst>
          </p:cNvPr>
          <p:cNvSpPr/>
          <p:nvPr/>
        </p:nvSpPr>
        <p:spPr>
          <a:xfrm>
            <a:off x="4078613" y="303380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A5CCDD4-B8AF-0253-75C3-CD519A7F995B}"/>
              </a:ext>
            </a:extLst>
          </p:cNvPr>
          <p:cNvSpPr/>
          <p:nvPr/>
        </p:nvSpPr>
        <p:spPr>
          <a:xfrm>
            <a:off x="5125212" y="224677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BBB6D9B-DDD4-5411-B4B5-D636188DB359}"/>
              </a:ext>
            </a:extLst>
          </p:cNvPr>
          <p:cNvSpPr/>
          <p:nvPr/>
        </p:nvSpPr>
        <p:spPr>
          <a:xfrm>
            <a:off x="6855285" y="16980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A2D34A5-9B3B-14C6-68C9-AB6A51097854}"/>
              </a:ext>
            </a:extLst>
          </p:cNvPr>
          <p:cNvSpPr/>
          <p:nvPr/>
        </p:nvSpPr>
        <p:spPr>
          <a:xfrm>
            <a:off x="1484778" y="28020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3ECADC6-7A03-2887-BBD4-DD2FB917F6EF}"/>
              </a:ext>
            </a:extLst>
          </p:cNvPr>
          <p:cNvSpPr/>
          <p:nvPr/>
        </p:nvSpPr>
        <p:spPr>
          <a:xfrm>
            <a:off x="2927892" y="38712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50C5C03-3677-36DC-5B3C-8FE2D40A6E46}"/>
              </a:ext>
            </a:extLst>
          </p:cNvPr>
          <p:cNvSpPr/>
          <p:nvPr/>
        </p:nvSpPr>
        <p:spPr>
          <a:xfrm>
            <a:off x="5157755" y="336163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B26C345F-52B0-7004-A8D2-80361CA28BCD}"/>
              </a:ext>
            </a:extLst>
          </p:cNvPr>
          <p:cNvSpPr/>
          <p:nvPr/>
        </p:nvSpPr>
        <p:spPr>
          <a:xfrm>
            <a:off x="5380566" y="268511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4DA7BF29-1BD5-2AE3-C5AD-3D576C36FB09}"/>
              </a:ext>
            </a:extLst>
          </p:cNvPr>
          <p:cNvSpPr/>
          <p:nvPr/>
        </p:nvSpPr>
        <p:spPr>
          <a:xfrm>
            <a:off x="7223258" y="24291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69D87F2-51A7-43FC-6C79-AD3DA0444E29}"/>
              </a:ext>
            </a:extLst>
          </p:cNvPr>
          <p:cNvSpPr/>
          <p:nvPr/>
        </p:nvSpPr>
        <p:spPr>
          <a:xfrm>
            <a:off x="1369763" y="356702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4199159D-8CD2-E7EB-859B-E7D73FCC47CE}"/>
              </a:ext>
            </a:extLst>
          </p:cNvPr>
          <p:cNvSpPr/>
          <p:nvPr/>
        </p:nvSpPr>
        <p:spPr>
          <a:xfrm>
            <a:off x="2034229" y="410519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8E93CDC-DA0C-3830-E83C-B3CD09AD5624}"/>
              </a:ext>
            </a:extLst>
          </p:cNvPr>
          <p:cNvSpPr/>
          <p:nvPr/>
        </p:nvSpPr>
        <p:spPr>
          <a:xfrm>
            <a:off x="4930446" y="38483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36BA58E-547C-2536-7D2F-F0A2628A7A09}"/>
              </a:ext>
            </a:extLst>
          </p:cNvPr>
          <p:cNvSpPr/>
          <p:nvPr/>
        </p:nvSpPr>
        <p:spPr>
          <a:xfrm>
            <a:off x="7763306" y="38160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BEFE1A1-F9E4-8543-D537-2E8A72D70D22}"/>
              </a:ext>
            </a:extLst>
          </p:cNvPr>
          <p:cNvSpPr/>
          <p:nvPr/>
        </p:nvSpPr>
        <p:spPr>
          <a:xfrm>
            <a:off x="7540327" y="31715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B056787-5055-ADBE-522E-880F38FEDCAC}"/>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8794D7E6-BDD6-DB5C-B3BA-5D54FD58E855}"/>
              </a:ext>
            </a:extLst>
          </p:cNvPr>
          <p:cNvCxnSpPr>
            <a:cxnSpLocks/>
            <a:stCxn id="5" idx="3"/>
            <a:endCxn id="6" idx="1"/>
          </p:cNvCxnSpPr>
          <p:nvPr/>
        </p:nvCxnSpPr>
        <p:spPr>
          <a:xfrm>
            <a:off x="4740870" y="432223"/>
            <a:ext cx="523993" cy="12180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FEBC968-760D-AC4B-3E13-057CAAAD344D}"/>
              </a:ext>
            </a:extLst>
          </p:cNvPr>
          <p:cNvCxnSpPr>
            <a:cxnSpLocks/>
            <a:stCxn id="4" idx="1"/>
            <a:endCxn id="2" idx="3"/>
          </p:cNvCxnSpPr>
          <p:nvPr/>
        </p:nvCxnSpPr>
        <p:spPr>
          <a:xfrm flipH="1">
            <a:off x="3297169" y="609887"/>
            <a:ext cx="390416" cy="10310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FDAB64B-FB8C-DE1A-4E21-E2E262721034}"/>
              </a:ext>
            </a:extLst>
          </p:cNvPr>
          <p:cNvCxnSpPr>
            <a:cxnSpLocks/>
            <a:stCxn id="6" idx="3"/>
            <a:endCxn id="8" idx="1"/>
          </p:cNvCxnSpPr>
          <p:nvPr/>
        </p:nvCxnSpPr>
        <p:spPr>
          <a:xfrm>
            <a:off x="5498773" y="554023"/>
            <a:ext cx="497551" cy="3125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21B15D2-837C-C105-7EC2-470A3F7F291B}"/>
              </a:ext>
            </a:extLst>
          </p:cNvPr>
          <p:cNvCxnSpPr>
            <a:cxnSpLocks/>
            <a:stCxn id="2" idx="2"/>
            <a:endCxn id="9" idx="0"/>
          </p:cNvCxnSpPr>
          <p:nvPr/>
        </p:nvCxnSpPr>
        <p:spPr>
          <a:xfrm flipH="1">
            <a:off x="2370314" y="829950"/>
            <a:ext cx="809900" cy="2744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7A28F83-AE07-0FD9-797D-E615C063F5E6}"/>
              </a:ext>
            </a:extLst>
          </p:cNvPr>
          <p:cNvCxnSpPr>
            <a:cxnSpLocks/>
            <a:stCxn id="8" idx="2"/>
            <a:endCxn id="13" idx="0"/>
          </p:cNvCxnSpPr>
          <p:nvPr/>
        </p:nvCxnSpPr>
        <p:spPr>
          <a:xfrm>
            <a:off x="6113279" y="983562"/>
            <a:ext cx="481204" cy="2377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3A5D2D8-E2E2-A1F3-109D-25AF628371D2}"/>
              </a:ext>
            </a:extLst>
          </p:cNvPr>
          <p:cNvCxnSpPr>
            <a:cxnSpLocks/>
            <a:stCxn id="9" idx="2"/>
            <a:endCxn id="24" idx="0"/>
          </p:cNvCxnSpPr>
          <p:nvPr/>
        </p:nvCxnSpPr>
        <p:spPr>
          <a:xfrm flipH="1">
            <a:off x="1835643" y="1338315"/>
            <a:ext cx="534671" cy="6058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066CFAA-D193-9F0C-8C2E-B9B9DBF2BE0C}"/>
              </a:ext>
            </a:extLst>
          </p:cNvPr>
          <p:cNvCxnSpPr>
            <a:cxnSpLocks/>
            <a:stCxn id="13" idx="2"/>
            <a:endCxn id="28" idx="0"/>
          </p:cNvCxnSpPr>
          <p:nvPr/>
        </p:nvCxnSpPr>
        <p:spPr>
          <a:xfrm>
            <a:off x="6594483" y="1455270"/>
            <a:ext cx="377757" cy="24280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8CDAA91-4E43-C26C-A963-18CD99BBD066}"/>
              </a:ext>
            </a:extLst>
          </p:cNvPr>
          <p:cNvCxnSpPr>
            <a:cxnSpLocks/>
            <a:stCxn id="24" idx="2"/>
            <a:endCxn id="29" idx="0"/>
          </p:cNvCxnSpPr>
          <p:nvPr/>
        </p:nvCxnSpPr>
        <p:spPr>
          <a:xfrm flipH="1">
            <a:off x="1601733" y="2178109"/>
            <a:ext cx="233910" cy="6239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DA295D1-26A7-DD13-802B-40B07B77A5F1}"/>
              </a:ext>
            </a:extLst>
          </p:cNvPr>
          <p:cNvCxnSpPr>
            <a:cxnSpLocks/>
            <a:stCxn id="28" idx="2"/>
            <a:endCxn id="33" idx="0"/>
          </p:cNvCxnSpPr>
          <p:nvPr/>
        </p:nvCxnSpPr>
        <p:spPr>
          <a:xfrm>
            <a:off x="6972240" y="1931987"/>
            <a:ext cx="367973" cy="4971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5ECB5E5F-8D48-AD22-60F7-BD4B0BDFE349}"/>
              </a:ext>
            </a:extLst>
          </p:cNvPr>
          <p:cNvCxnSpPr>
            <a:cxnSpLocks/>
            <a:stCxn id="29" idx="2"/>
            <a:endCxn id="34" idx="0"/>
          </p:cNvCxnSpPr>
          <p:nvPr/>
        </p:nvCxnSpPr>
        <p:spPr>
          <a:xfrm flipH="1">
            <a:off x="1486718" y="3035982"/>
            <a:ext cx="115015" cy="5310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DA4FD199-0848-4C01-9D3B-C9B6E68F02EA}"/>
              </a:ext>
            </a:extLst>
          </p:cNvPr>
          <p:cNvCxnSpPr>
            <a:cxnSpLocks/>
            <a:stCxn id="33" idx="2"/>
            <a:endCxn id="38" idx="0"/>
          </p:cNvCxnSpPr>
          <p:nvPr/>
        </p:nvCxnSpPr>
        <p:spPr>
          <a:xfrm>
            <a:off x="7340213" y="2663082"/>
            <a:ext cx="317069" cy="5084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5F79281-1BDD-280D-0A0C-236D949F7509}"/>
              </a:ext>
            </a:extLst>
          </p:cNvPr>
          <p:cNvCxnSpPr>
            <a:cxnSpLocks/>
            <a:stCxn id="34" idx="3"/>
            <a:endCxn id="35" idx="1"/>
          </p:cNvCxnSpPr>
          <p:nvPr/>
        </p:nvCxnSpPr>
        <p:spPr>
          <a:xfrm>
            <a:off x="1603673" y="3683983"/>
            <a:ext cx="430556" cy="5381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C500282B-4DB1-2E91-6DA2-5C95997AB219}"/>
              </a:ext>
            </a:extLst>
          </p:cNvPr>
          <p:cNvCxnSpPr>
            <a:cxnSpLocks/>
            <a:stCxn id="38" idx="1"/>
            <a:endCxn id="37" idx="3"/>
          </p:cNvCxnSpPr>
          <p:nvPr/>
        </p:nvCxnSpPr>
        <p:spPr>
          <a:xfrm>
            <a:off x="7540327" y="3288505"/>
            <a:ext cx="456889" cy="64454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E869CE1-C446-5A0B-A053-AEEE0A1B8157}"/>
              </a:ext>
            </a:extLst>
          </p:cNvPr>
          <p:cNvCxnSpPr>
            <a:cxnSpLocks/>
            <a:stCxn id="35" idx="0"/>
            <a:endCxn id="30" idx="2"/>
          </p:cNvCxnSpPr>
          <p:nvPr/>
        </p:nvCxnSpPr>
        <p:spPr>
          <a:xfrm>
            <a:off x="2151184" y="4105196"/>
            <a:ext cx="893663"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36E9C0D-2388-3F54-9964-6739AE0A3A92}"/>
              </a:ext>
            </a:extLst>
          </p:cNvPr>
          <p:cNvCxnSpPr>
            <a:cxnSpLocks/>
            <a:stCxn id="30" idx="0"/>
            <a:endCxn id="25" idx="2"/>
          </p:cNvCxnSpPr>
          <p:nvPr/>
        </p:nvCxnSpPr>
        <p:spPr>
          <a:xfrm flipV="1">
            <a:off x="3044847" y="3712498"/>
            <a:ext cx="378613" cy="15878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6425D549-E874-2D55-A73B-D886DC214BC4}"/>
              </a:ext>
            </a:extLst>
          </p:cNvPr>
          <p:cNvCxnSpPr>
            <a:cxnSpLocks/>
            <a:stCxn id="25" idx="0"/>
            <a:endCxn id="10" idx="2"/>
          </p:cNvCxnSpPr>
          <p:nvPr/>
        </p:nvCxnSpPr>
        <p:spPr>
          <a:xfrm flipV="1">
            <a:off x="3423460" y="2986839"/>
            <a:ext cx="85020" cy="49174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3E09EEEA-EF2B-D5E6-20AC-F51970A402E8}"/>
              </a:ext>
            </a:extLst>
          </p:cNvPr>
          <p:cNvCxnSpPr>
            <a:cxnSpLocks/>
            <a:stCxn id="25" idx="3"/>
            <a:endCxn id="26" idx="1"/>
          </p:cNvCxnSpPr>
          <p:nvPr/>
        </p:nvCxnSpPr>
        <p:spPr>
          <a:xfrm flipV="1">
            <a:off x="3540415" y="3150755"/>
            <a:ext cx="538198" cy="44478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76DD1C15-8153-F2FA-EFD1-614EA79B306D}"/>
              </a:ext>
            </a:extLst>
          </p:cNvPr>
          <p:cNvCxnSpPr>
            <a:cxnSpLocks/>
            <a:stCxn id="10" idx="3"/>
            <a:endCxn id="11" idx="1"/>
          </p:cNvCxnSpPr>
          <p:nvPr/>
        </p:nvCxnSpPr>
        <p:spPr>
          <a:xfrm flipV="1">
            <a:off x="3625435" y="2061154"/>
            <a:ext cx="150490" cy="8087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2729132-DA15-F161-5E6F-5B072B79A991}"/>
              </a:ext>
            </a:extLst>
          </p:cNvPr>
          <p:cNvCxnSpPr>
            <a:cxnSpLocks/>
            <a:stCxn id="11" idx="3"/>
            <a:endCxn id="12" idx="1"/>
          </p:cNvCxnSpPr>
          <p:nvPr/>
        </p:nvCxnSpPr>
        <p:spPr>
          <a:xfrm flipV="1">
            <a:off x="4009835" y="2009351"/>
            <a:ext cx="468786" cy="5180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9CDAC4E5-FDE1-70F2-5E25-9DC9F44C8E39}"/>
              </a:ext>
            </a:extLst>
          </p:cNvPr>
          <p:cNvCxnSpPr>
            <a:cxnSpLocks/>
            <a:stCxn id="12" idx="2"/>
            <a:endCxn id="27" idx="0"/>
          </p:cNvCxnSpPr>
          <p:nvPr/>
        </p:nvCxnSpPr>
        <p:spPr>
          <a:xfrm>
            <a:off x="4595576" y="2126306"/>
            <a:ext cx="646591" cy="1204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74B33E93-119D-C246-68CA-39E85277C830}"/>
              </a:ext>
            </a:extLst>
          </p:cNvPr>
          <p:cNvCxnSpPr>
            <a:cxnSpLocks/>
            <a:stCxn id="27" idx="2"/>
            <a:endCxn id="32" idx="0"/>
          </p:cNvCxnSpPr>
          <p:nvPr/>
        </p:nvCxnSpPr>
        <p:spPr>
          <a:xfrm>
            <a:off x="5242167" y="2480686"/>
            <a:ext cx="255354" cy="20443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D7507377-E354-72D9-D3C1-1F0B20EC30A5}"/>
              </a:ext>
            </a:extLst>
          </p:cNvPr>
          <p:cNvCxnSpPr>
            <a:cxnSpLocks/>
            <a:stCxn id="32" idx="1"/>
            <a:endCxn id="31" idx="3"/>
          </p:cNvCxnSpPr>
          <p:nvPr/>
        </p:nvCxnSpPr>
        <p:spPr>
          <a:xfrm>
            <a:off x="5380566" y="2802072"/>
            <a:ext cx="11099" cy="6765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6190B48F-AFEF-1085-C05C-E0F162338555}"/>
              </a:ext>
            </a:extLst>
          </p:cNvPr>
          <p:cNvCxnSpPr>
            <a:cxnSpLocks/>
            <a:stCxn id="31" idx="2"/>
            <a:endCxn id="36" idx="0"/>
          </p:cNvCxnSpPr>
          <p:nvPr/>
        </p:nvCxnSpPr>
        <p:spPr>
          <a:xfrm flipH="1">
            <a:off x="5047401" y="3595543"/>
            <a:ext cx="227309" cy="2527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762391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48352-D3E7-4A69-DC19-2194651757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AAA30C-B644-601E-38A3-2ECC3B66FA5B}"/>
              </a:ext>
            </a:extLst>
          </p:cNvPr>
          <p:cNvSpPr/>
          <p:nvPr/>
        </p:nvSpPr>
        <p:spPr>
          <a:xfrm>
            <a:off x="3423110" y="53573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7D1E8D9-A5B7-2991-C24C-313D68AE5992}"/>
              </a:ext>
            </a:extLst>
          </p:cNvPr>
          <p:cNvSpPr/>
          <p:nvPr/>
        </p:nvSpPr>
        <p:spPr>
          <a:xfrm>
            <a:off x="3955867" y="318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B3EBA44-71DC-A922-187D-B4857F16082E}"/>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7134B13-3E81-C724-244E-FBD053886DAA}"/>
              </a:ext>
            </a:extLst>
          </p:cNvPr>
          <p:cNvSpPr/>
          <p:nvPr/>
        </p:nvSpPr>
        <p:spPr>
          <a:xfrm>
            <a:off x="5021382" y="422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4F7F2C6-28C8-C7F5-4BFB-6564B1752A46}"/>
              </a:ext>
            </a:extLst>
          </p:cNvPr>
          <p:cNvSpPr/>
          <p:nvPr/>
        </p:nvSpPr>
        <p:spPr>
          <a:xfrm>
            <a:off x="5520560" y="6526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0AD85BA-E0FA-0B28-F689-D0374497EE42}"/>
              </a:ext>
            </a:extLst>
          </p:cNvPr>
          <p:cNvSpPr/>
          <p:nvPr/>
        </p:nvSpPr>
        <p:spPr>
          <a:xfrm>
            <a:off x="2890353" y="7317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8CF3972-2C7B-46AB-93E1-FA6F1FC0AFE4}"/>
              </a:ext>
            </a:extLst>
          </p:cNvPr>
          <p:cNvSpPr/>
          <p:nvPr/>
        </p:nvSpPr>
        <p:spPr>
          <a:xfrm>
            <a:off x="1115101"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18EE5F8-3F06-164A-F2ED-4213AA00689A}"/>
              </a:ext>
            </a:extLst>
          </p:cNvPr>
          <p:cNvSpPr/>
          <p:nvPr/>
        </p:nvSpPr>
        <p:spPr>
          <a:xfrm>
            <a:off x="1666603" y="32815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140BFCD1-CD8D-5514-3A63-F1A9FB38EA17}"/>
              </a:ext>
            </a:extLst>
          </p:cNvPr>
          <p:cNvSpPr/>
          <p:nvPr/>
        </p:nvSpPr>
        <p:spPr>
          <a:xfrm>
            <a:off x="2177710" y="35572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66644B6-BC79-8AEB-014B-CC6EDE434F9B}"/>
              </a:ext>
            </a:extLst>
          </p:cNvPr>
          <p:cNvSpPr/>
          <p:nvPr/>
        </p:nvSpPr>
        <p:spPr>
          <a:xfrm>
            <a:off x="6093754" y="95746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6CE258D-BE6B-AABF-DFFC-1F4517FD7E71}"/>
              </a:ext>
            </a:extLst>
          </p:cNvPr>
          <p:cNvSpPr/>
          <p:nvPr/>
        </p:nvSpPr>
        <p:spPr>
          <a:xfrm>
            <a:off x="2427484" y="97074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B444F71-8DD1-88F2-D8C0-C93C1869FC42}"/>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9E41FDF-E16A-7DA0-B678-EBCF5D4EAB78}"/>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AC225A48-7F50-988E-CCC6-22B21EAA0F1C}"/>
              </a:ext>
            </a:extLst>
          </p:cNvPr>
          <p:cNvSpPr/>
          <p:nvPr/>
        </p:nvSpPr>
        <p:spPr>
          <a:xfrm>
            <a:off x="2656443" y="37856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81B30752-5773-7E3A-441E-AA32E4D0EED8}"/>
              </a:ext>
            </a:extLst>
          </p:cNvPr>
          <p:cNvSpPr/>
          <p:nvPr/>
        </p:nvSpPr>
        <p:spPr>
          <a:xfrm>
            <a:off x="6599563"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CFF3236-33CA-3387-569C-7730B7399603}"/>
              </a:ext>
            </a:extLst>
          </p:cNvPr>
          <p:cNvSpPr/>
          <p:nvPr/>
        </p:nvSpPr>
        <p:spPr>
          <a:xfrm>
            <a:off x="1980634"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A6475189-4287-B932-BBF2-5E66D5CA0115}"/>
              </a:ext>
            </a:extLst>
          </p:cNvPr>
          <p:cNvSpPr/>
          <p:nvPr/>
        </p:nvSpPr>
        <p:spPr>
          <a:xfrm>
            <a:off x="815803" y="2021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7C6A86E-090E-1C98-F3C2-E7B1C6AB7B69}"/>
              </a:ext>
            </a:extLst>
          </p:cNvPr>
          <p:cNvSpPr/>
          <p:nvPr/>
        </p:nvSpPr>
        <p:spPr>
          <a:xfrm>
            <a:off x="3568055" y="43738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ADCEB2C5-A46B-4807-5835-AB017A22D815}"/>
              </a:ext>
            </a:extLst>
          </p:cNvPr>
          <p:cNvSpPr/>
          <p:nvPr/>
        </p:nvSpPr>
        <p:spPr>
          <a:xfrm>
            <a:off x="3116522" y="40709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FF29CF4-E932-6784-BE2F-07D2301B0917}"/>
              </a:ext>
            </a:extLst>
          </p:cNvPr>
          <p:cNvSpPr/>
          <p:nvPr/>
        </p:nvSpPr>
        <p:spPr>
          <a:xfrm>
            <a:off x="7125317" y="145728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26FFCFE9-9D43-DD00-DB8E-AF2E5DF0C8AA}"/>
              </a:ext>
            </a:extLst>
          </p:cNvPr>
          <p:cNvSpPr/>
          <p:nvPr/>
        </p:nvSpPr>
        <p:spPr>
          <a:xfrm>
            <a:off x="1571835" y="144324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97CCEA2-34CD-5964-CF9F-33EBF2F1E540}"/>
              </a:ext>
            </a:extLst>
          </p:cNvPr>
          <p:cNvSpPr/>
          <p:nvPr/>
        </p:nvSpPr>
        <p:spPr>
          <a:xfrm>
            <a:off x="1196466" y="17316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EAEEAF9D-1822-E103-80F6-4FE13A3F3637}"/>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97D36EE-4776-0CAB-08D1-A49CF5DB7A4C}"/>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719B85F5-4DE1-C04A-AC85-83DAD7F5AA56}"/>
              </a:ext>
            </a:extLst>
          </p:cNvPr>
          <p:cNvSpPr/>
          <p:nvPr/>
        </p:nvSpPr>
        <p:spPr>
          <a:xfrm>
            <a:off x="7672814" y="181535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8CC10BE-4196-15C2-0284-56E370045BDD}"/>
              </a:ext>
            </a:extLst>
          </p:cNvPr>
          <p:cNvCxnSpPr>
            <a:cxnSpLocks/>
            <a:stCxn id="5" idx="1"/>
            <a:endCxn id="4" idx="3"/>
          </p:cNvCxnSpPr>
          <p:nvPr/>
        </p:nvCxnSpPr>
        <p:spPr>
          <a:xfrm flipH="1">
            <a:off x="4189777" y="315268"/>
            <a:ext cx="265268" cy="1202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5825AB85-1878-1733-71C8-0866F18B19D7}"/>
              </a:ext>
            </a:extLst>
          </p:cNvPr>
          <p:cNvCxnSpPr>
            <a:cxnSpLocks/>
            <a:stCxn id="5" idx="3"/>
            <a:endCxn id="6" idx="1"/>
          </p:cNvCxnSpPr>
          <p:nvPr/>
        </p:nvCxnSpPr>
        <p:spPr>
          <a:xfrm>
            <a:off x="4688955" y="315268"/>
            <a:ext cx="332427" cy="22372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CB97DE-EB70-4878-666C-F95005EE3E97}"/>
              </a:ext>
            </a:extLst>
          </p:cNvPr>
          <p:cNvCxnSpPr>
            <a:cxnSpLocks/>
            <a:stCxn id="4" idx="1"/>
            <a:endCxn id="2" idx="3"/>
          </p:cNvCxnSpPr>
          <p:nvPr/>
        </p:nvCxnSpPr>
        <p:spPr>
          <a:xfrm flipH="1">
            <a:off x="3657020" y="435481"/>
            <a:ext cx="298847" cy="2172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EE884FBC-8819-319A-6A23-84084424BCE2}"/>
              </a:ext>
            </a:extLst>
          </p:cNvPr>
          <p:cNvCxnSpPr>
            <a:cxnSpLocks/>
            <a:stCxn id="6" idx="3"/>
            <a:endCxn id="8" idx="1"/>
          </p:cNvCxnSpPr>
          <p:nvPr/>
        </p:nvCxnSpPr>
        <p:spPr>
          <a:xfrm>
            <a:off x="5255292" y="538995"/>
            <a:ext cx="265268" cy="2306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42EC8AA-F29B-7AD2-60B7-1CBDB4A00241}"/>
              </a:ext>
            </a:extLst>
          </p:cNvPr>
          <p:cNvCxnSpPr>
            <a:cxnSpLocks/>
            <a:stCxn id="2" idx="1"/>
            <a:endCxn id="9" idx="3"/>
          </p:cNvCxnSpPr>
          <p:nvPr/>
        </p:nvCxnSpPr>
        <p:spPr>
          <a:xfrm flipH="1">
            <a:off x="3124263" y="652686"/>
            <a:ext cx="298847" cy="1959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E46CAC0-F630-6E16-E338-78988B9DD8CA}"/>
              </a:ext>
            </a:extLst>
          </p:cNvPr>
          <p:cNvCxnSpPr>
            <a:cxnSpLocks/>
            <a:stCxn id="8" idx="3"/>
            <a:endCxn id="13" idx="1"/>
          </p:cNvCxnSpPr>
          <p:nvPr/>
        </p:nvCxnSpPr>
        <p:spPr>
          <a:xfrm>
            <a:off x="5754470" y="769641"/>
            <a:ext cx="339284" cy="3047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0FCB4343-99D1-C623-6CF4-FCD0691ACEA7}"/>
              </a:ext>
            </a:extLst>
          </p:cNvPr>
          <p:cNvCxnSpPr>
            <a:cxnSpLocks/>
            <a:stCxn id="9" idx="1"/>
            <a:endCxn id="24" idx="3"/>
          </p:cNvCxnSpPr>
          <p:nvPr/>
        </p:nvCxnSpPr>
        <p:spPr>
          <a:xfrm flipH="1">
            <a:off x="2661394" y="848663"/>
            <a:ext cx="228959" cy="2390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665BB3B-425E-005A-C9B6-87ECD3C827F1}"/>
              </a:ext>
            </a:extLst>
          </p:cNvPr>
          <p:cNvCxnSpPr>
            <a:cxnSpLocks/>
            <a:stCxn id="13" idx="3"/>
            <a:endCxn id="28" idx="1"/>
          </p:cNvCxnSpPr>
          <p:nvPr/>
        </p:nvCxnSpPr>
        <p:spPr>
          <a:xfrm>
            <a:off x="6327664" y="1074421"/>
            <a:ext cx="271899" cy="2471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0DE5F43-E202-0014-A6D8-A20E22EDE1CD}"/>
              </a:ext>
            </a:extLst>
          </p:cNvPr>
          <p:cNvCxnSpPr>
            <a:cxnSpLocks/>
            <a:stCxn id="24" idx="1"/>
            <a:endCxn id="29" idx="3"/>
          </p:cNvCxnSpPr>
          <p:nvPr/>
        </p:nvCxnSpPr>
        <p:spPr>
          <a:xfrm flipH="1">
            <a:off x="2214544" y="1087700"/>
            <a:ext cx="212940"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310EA8F-53B5-D11A-FB1C-68BE6CA144FE}"/>
              </a:ext>
            </a:extLst>
          </p:cNvPr>
          <p:cNvCxnSpPr>
            <a:cxnSpLocks/>
            <a:stCxn id="28" idx="3"/>
            <a:endCxn id="33" idx="1"/>
          </p:cNvCxnSpPr>
          <p:nvPr/>
        </p:nvCxnSpPr>
        <p:spPr>
          <a:xfrm>
            <a:off x="6833473" y="1321610"/>
            <a:ext cx="291844" cy="25262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33BF3FB-FE3E-BDF1-E4EA-835006548305}"/>
              </a:ext>
            </a:extLst>
          </p:cNvPr>
          <p:cNvCxnSpPr>
            <a:cxnSpLocks/>
            <a:stCxn id="29" idx="1"/>
            <a:endCxn id="34" idx="3"/>
          </p:cNvCxnSpPr>
          <p:nvPr/>
        </p:nvCxnSpPr>
        <p:spPr>
          <a:xfrm flipH="1">
            <a:off x="1805745" y="1321610"/>
            <a:ext cx="174889" cy="2385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A3305B15-56FD-877A-3AD1-0180FA7968DD}"/>
              </a:ext>
            </a:extLst>
          </p:cNvPr>
          <p:cNvCxnSpPr>
            <a:cxnSpLocks/>
            <a:stCxn id="33" idx="3"/>
            <a:endCxn id="38" idx="1"/>
          </p:cNvCxnSpPr>
          <p:nvPr/>
        </p:nvCxnSpPr>
        <p:spPr>
          <a:xfrm>
            <a:off x="7359227" y="1574238"/>
            <a:ext cx="313587" cy="3580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85DEE20C-45E1-4159-A98E-B34043ACC4EF}"/>
              </a:ext>
            </a:extLst>
          </p:cNvPr>
          <p:cNvCxnSpPr>
            <a:cxnSpLocks/>
            <a:stCxn id="34" idx="1"/>
            <a:endCxn id="35" idx="3"/>
          </p:cNvCxnSpPr>
          <p:nvPr/>
        </p:nvCxnSpPr>
        <p:spPr>
          <a:xfrm flipH="1">
            <a:off x="1430376" y="1560204"/>
            <a:ext cx="141459" cy="28838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DD473049-69E5-9D95-CB17-4A33296DA7A1}"/>
              </a:ext>
            </a:extLst>
          </p:cNvPr>
          <p:cNvCxnSpPr>
            <a:cxnSpLocks/>
            <a:stCxn id="38" idx="3"/>
            <a:endCxn id="37" idx="1"/>
          </p:cNvCxnSpPr>
          <p:nvPr/>
        </p:nvCxnSpPr>
        <p:spPr>
          <a:xfrm>
            <a:off x="7906724" y="1932306"/>
            <a:ext cx="297716" cy="31335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9D40BEED-C429-99EC-14BF-7943FA5534D0}"/>
              </a:ext>
            </a:extLst>
          </p:cNvPr>
          <p:cNvCxnSpPr>
            <a:cxnSpLocks/>
            <a:stCxn id="35" idx="1"/>
            <a:endCxn id="30" idx="3"/>
          </p:cNvCxnSpPr>
          <p:nvPr/>
        </p:nvCxnSpPr>
        <p:spPr>
          <a:xfrm flipH="1">
            <a:off x="1049713" y="1848585"/>
            <a:ext cx="146753" cy="2894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7972C879-29A7-A8D7-CA39-792E5FCB80FE}"/>
              </a:ext>
            </a:extLst>
          </p:cNvPr>
          <p:cNvCxnSpPr>
            <a:cxnSpLocks/>
            <a:stCxn id="30" idx="2"/>
            <a:endCxn id="25" idx="0"/>
          </p:cNvCxnSpPr>
          <p:nvPr/>
        </p:nvCxnSpPr>
        <p:spPr>
          <a:xfrm>
            <a:off x="932758" y="2254978"/>
            <a:ext cx="0" cy="2133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3991C1D-2437-7261-4C53-73DD5B4268A6}"/>
              </a:ext>
            </a:extLst>
          </p:cNvPr>
          <p:cNvCxnSpPr>
            <a:cxnSpLocks/>
            <a:stCxn id="25" idx="2"/>
            <a:endCxn id="10" idx="0"/>
          </p:cNvCxnSpPr>
          <p:nvPr/>
        </p:nvCxnSpPr>
        <p:spPr>
          <a:xfrm>
            <a:off x="932758" y="2702245"/>
            <a:ext cx="299298"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291CC58-5C21-C2EF-199A-752783C7B1C2}"/>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E18A46C-DB3F-43B8-EDE4-EFA427F7D475}"/>
              </a:ext>
            </a:extLst>
          </p:cNvPr>
          <p:cNvCxnSpPr>
            <a:cxnSpLocks/>
            <a:stCxn id="10" idx="3"/>
            <a:endCxn id="11" idx="1"/>
          </p:cNvCxnSpPr>
          <p:nvPr/>
        </p:nvCxnSpPr>
        <p:spPr>
          <a:xfrm>
            <a:off x="1349011" y="3119473"/>
            <a:ext cx="317592" cy="279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45CAC97-0CC8-A939-3445-C76F64D72E78}"/>
              </a:ext>
            </a:extLst>
          </p:cNvPr>
          <p:cNvCxnSpPr>
            <a:cxnSpLocks/>
            <a:stCxn id="11" idx="3"/>
            <a:endCxn id="12" idx="1"/>
          </p:cNvCxnSpPr>
          <p:nvPr/>
        </p:nvCxnSpPr>
        <p:spPr>
          <a:xfrm>
            <a:off x="1900513" y="3398509"/>
            <a:ext cx="277197" cy="2756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B0519D0F-4CC5-AED2-B4E7-11730C22E9F0}"/>
              </a:ext>
            </a:extLst>
          </p:cNvPr>
          <p:cNvCxnSpPr>
            <a:cxnSpLocks/>
            <a:stCxn id="12" idx="3"/>
            <a:endCxn id="27" idx="1"/>
          </p:cNvCxnSpPr>
          <p:nvPr/>
        </p:nvCxnSpPr>
        <p:spPr>
          <a:xfrm>
            <a:off x="2411620" y="3674191"/>
            <a:ext cx="244823" cy="2284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CFAD0DE7-406A-20EC-8650-BDC4737A110D}"/>
              </a:ext>
            </a:extLst>
          </p:cNvPr>
          <p:cNvCxnSpPr>
            <a:cxnSpLocks/>
            <a:stCxn id="27" idx="3"/>
            <a:endCxn id="32" idx="1"/>
          </p:cNvCxnSpPr>
          <p:nvPr/>
        </p:nvCxnSpPr>
        <p:spPr>
          <a:xfrm>
            <a:off x="2890353" y="3902632"/>
            <a:ext cx="226169" cy="2852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0761367C-84BE-8D6A-8EB8-5D2FCCA5CBAE}"/>
              </a:ext>
            </a:extLst>
          </p:cNvPr>
          <p:cNvCxnSpPr>
            <a:cxnSpLocks/>
            <a:stCxn id="32" idx="3"/>
            <a:endCxn id="31" idx="1"/>
          </p:cNvCxnSpPr>
          <p:nvPr/>
        </p:nvCxnSpPr>
        <p:spPr>
          <a:xfrm>
            <a:off x="3350432" y="4187915"/>
            <a:ext cx="217623" cy="30289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AB3EE0D-2D2D-EA39-9EBF-5C3A5A827440}"/>
              </a:ext>
            </a:extLst>
          </p:cNvPr>
          <p:cNvCxnSpPr>
            <a:cxnSpLocks/>
            <a:stCxn id="31" idx="3"/>
            <a:endCxn id="36" idx="1"/>
          </p:cNvCxnSpPr>
          <p:nvPr/>
        </p:nvCxnSpPr>
        <p:spPr>
          <a:xfrm>
            <a:off x="3801965" y="4490814"/>
            <a:ext cx="153902" cy="3248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749162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6855B-7B56-8ABE-CA25-D566B8800DD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8D4324D-0392-BDBE-096D-0EDD633730B4}"/>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01D688C-5459-AF16-9095-8DD7FFC4B335}"/>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B60B242A-FEEA-7608-E0DB-90E4544468F1}"/>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CA4F001-AE0A-66CA-09A6-D1D575D46A5C}"/>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971BD5C-81D2-AA51-2B42-59B372173C68}"/>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3E39F1E7-4749-7175-FAB0-2B4455401A01}"/>
              </a:ext>
            </a:extLst>
          </p:cNvPr>
          <p:cNvCxnSpPr>
            <a:cxnSpLocks/>
            <a:stCxn id="5" idx="3"/>
            <a:endCxn id="37" idx="1"/>
          </p:cNvCxnSpPr>
          <p:nvPr/>
        </p:nvCxnSpPr>
        <p:spPr>
          <a:xfrm>
            <a:off x="4688955" y="315268"/>
            <a:ext cx="3515485" cy="19303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6152E94-2FAE-8F2F-D733-F703158952EB}"/>
              </a:ext>
            </a:extLst>
          </p:cNvPr>
          <p:cNvCxnSpPr>
            <a:cxnSpLocks/>
            <a:stCxn id="25" idx="2"/>
            <a:endCxn id="36" idx="1"/>
          </p:cNvCxnSpPr>
          <p:nvPr/>
        </p:nvCxnSpPr>
        <p:spPr>
          <a:xfrm>
            <a:off x="932758" y="2702245"/>
            <a:ext cx="3023109" cy="2113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C75BB77D-D5F7-5575-90D1-50B872A97789}"/>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Arrow Connector 2">
            <a:extLst>
              <a:ext uri="{FF2B5EF4-FFF2-40B4-BE49-F238E27FC236}">
                <a16:creationId xmlns:a16="http://schemas.microsoft.com/office/drawing/2014/main" id="{1448D9A6-BC89-C5A5-6C14-135F7D4A230D}"/>
              </a:ext>
            </a:extLst>
          </p:cNvPr>
          <p:cNvCxnSpPr>
            <a:cxnSpLocks/>
            <a:stCxn id="5" idx="1"/>
            <a:endCxn id="25" idx="0"/>
          </p:cNvCxnSpPr>
          <p:nvPr/>
        </p:nvCxnSpPr>
        <p:spPr>
          <a:xfrm flipH="1">
            <a:off x="932758" y="315268"/>
            <a:ext cx="3522287" cy="21530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595359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348B-51C6-8BC6-3DE2-EDAF224D80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4E75B1-9B81-7487-9169-9ADED58AB54A}"/>
              </a:ext>
            </a:extLst>
          </p:cNvPr>
          <p:cNvSpPr>
            <a:spLocks noGrp="1"/>
          </p:cNvSpPr>
          <p:nvPr>
            <p:ph type="title"/>
          </p:nvPr>
        </p:nvSpPr>
        <p:spPr/>
        <p:txBody>
          <a:bodyPr/>
          <a:lstStyle/>
          <a:p>
            <a:r>
              <a:rPr lang="en-US"/>
              <a:t>maze B</a:t>
            </a:r>
          </a:p>
        </p:txBody>
      </p:sp>
    </p:spTree>
    <p:extLst>
      <p:ext uri="{BB962C8B-B14F-4D97-AF65-F5344CB8AC3E}">
        <p14:creationId xmlns:p14="http://schemas.microsoft.com/office/powerpoint/2010/main" val="373200197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mium Vector | Maze game for kids simple maze puzzle with ...">
            <a:extLst>
              <a:ext uri="{FF2B5EF4-FFF2-40B4-BE49-F238E27FC236}">
                <a16:creationId xmlns:a16="http://schemas.microsoft.com/office/drawing/2014/main" id="{5163654D-3A7A-805D-7608-F159DA5313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2818971" y="709789"/>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A7F671-0E25-B946-2442-38E1A3279BEF}"/>
              </a:ext>
            </a:extLst>
          </p:cNvPr>
          <p:cNvPicPr>
            <a:picLocks noChangeAspect="1"/>
          </p:cNvPicPr>
          <p:nvPr/>
        </p:nvPicPr>
        <p:blipFill rotWithShape="1">
          <a:blip r:embed="rId3"/>
          <a:srcRect l="-5951" t="-1" r="-4386" b="-9441"/>
          <a:stretch/>
        </p:blipFill>
        <p:spPr>
          <a:xfrm>
            <a:off x="2818971" y="1378411"/>
            <a:ext cx="2825576" cy="2825351"/>
          </a:xfrm>
          <a:prstGeom prst="rect">
            <a:avLst/>
          </a:prstGeom>
          <a:solidFill>
            <a:schemeClr val="bg1"/>
          </a:solidFill>
        </p:spPr>
      </p:pic>
      <p:sp>
        <p:nvSpPr>
          <p:cNvPr id="5" name="TextBox 4">
            <a:extLst>
              <a:ext uri="{FF2B5EF4-FFF2-40B4-BE49-F238E27FC236}">
                <a16:creationId xmlns:a16="http://schemas.microsoft.com/office/drawing/2014/main" id="{2270C342-989A-17EF-62B2-73103E4044DD}"/>
              </a:ext>
            </a:extLst>
          </p:cNvPr>
          <p:cNvSpPr txBox="1"/>
          <p:nvPr/>
        </p:nvSpPr>
        <p:spPr>
          <a:xfrm>
            <a:off x="3770442" y="1238673"/>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6" name="TextBox 5">
            <a:extLst>
              <a:ext uri="{FF2B5EF4-FFF2-40B4-BE49-F238E27FC236}">
                <a16:creationId xmlns:a16="http://schemas.microsoft.com/office/drawing/2014/main" id="{4B5A4893-2DCD-FCF2-B8DE-2EC9021AF286}"/>
              </a:ext>
            </a:extLst>
          </p:cNvPr>
          <p:cNvSpPr txBox="1"/>
          <p:nvPr/>
        </p:nvSpPr>
        <p:spPr>
          <a:xfrm rot="16200000">
            <a:off x="3770442" y="3591965"/>
            <a:ext cx="1050324" cy="307777"/>
          </a:xfrm>
          <a:prstGeom prst="rect">
            <a:avLst/>
          </a:prstGeom>
          <a:noFill/>
        </p:spPr>
        <p:txBody>
          <a:bodyPr wrap="square" rtlCol="0">
            <a:spAutoFit/>
          </a:bodyPr>
          <a:lstStyle/>
          <a:p>
            <a:pPr algn="ctr"/>
            <a:r>
              <a:rPr lang="en-US" sz="1400" b="1">
                <a:solidFill>
                  <a:schemeClr val="accent1"/>
                </a:solidFill>
              </a:rPr>
              <a:t>finish</a:t>
            </a:r>
          </a:p>
        </p:txBody>
      </p:sp>
      <p:sp>
        <p:nvSpPr>
          <p:cNvPr id="7" name="Oval 6">
            <a:extLst>
              <a:ext uri="{FF2B5EF4-FFF2-40B4-BE49-F238E27FC236}">
                <a16:creationId xmlns:a16="http://schemas.microsoft.com/office/drawing/2014/main" id="{9ADF8235-C8A3-FB08-78BD-F018B009662D}"/>
              </a:ext>
            </a:extLst>
          </p:cNvPr>
          <p:cNvSpPr/>
          <p:nvPr/>
        </p:nvSpPr>
        <p:spPr>
          <a:xfrm>
            <a:off x="3297013" y="1616847"/>
            <a:ext cx="701963"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17C0B79-BBA3-0D24-B135-6B6D0BC18935}"/>
              </a:ext>
            </a:extLst>
          </p:cNvPr>
          <p:cNvSpPr/>
          <p:nvPr/>
        </p:nvSpPr>
        <p:spPr>
          <a:xfrm>
            <a:off x="4687086" y="2417302"/>
            <a:ext cx="701963"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FFFD6E-1A35-F766-B16F-9F24E7C48E30}"/>
              </a:ext>
            </a:extLst>
          </p:cNvPr>
          <p:cNvSpPr/>
          <p:nvPr/>
        </p:nvSpPr>
        <p:spPr>
          <a:xfrm>
            <a:off x="3184254" y="2846907"/>
            <a:ext cx="1156468"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BC5DF21-27BF-B631-0B0E-DCAD0A53C0D4}"/>
              </a:ext>
            </a:extLst>
          </p:cNvPr>
          <p:cNvSpPr/>
          <p:nvPr/>
        </p:nvSpPr>
        <p:spPr>
          <a:xfrm>
            <a:off x="4687085" y="1857248"/>
            <a:ext cx="701963" cy="2624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7578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E7C9A-A1CC-3E7F-5445-E6C86E681F69}"/>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Effect>
                      <a14:brightnessContrast bright="40000" contrast="40000"/>
                    </a14:imgEffect>
                  </a14:imgLayer>
                </a14:imgProps>
              </a:ext>
            </a:extLst>
          </a:blip>
          <a:stretch>
            <a:fillRect/>
          </a:stretch>
        </p:blipFill>
        <p:spPr>
          <a:xfrm>
            <a:off x="115777" y="-489095"/>
            <a:ext cx="19858084" cy="19992261"/>
          </a:xfrm>
          <a:prstGeom prst="rect">
            <a:avLst/>
          </a:prstGeom>
        </p:spPr>
      </p:pic>
    </p:spTree>
    <p:extLst>
      <p:ext uri="{BB962C8B-B14F-4D97-AF65-F5344CB8AC3E}">
        <p14:creationId xmlns:p14="http://schemas.microsoft.com/office/powerpoint/2010/main" val="3389151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it's the arrayyyyy</a:t>
            </a:r>
          </a:p>
        </p:txBody>
      </p:sp>
    </p:spTree>
    <p:extLst>
      <p:ext uri="{BB962C8B-B14F-4D97-AF65-F5344CB8AC3E}">
        <p14:creationId xmlns:p14="http://schemas.microsoft.com/office/powerpoint/2010/main" val="1409244568"/>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625C94-C1E7-8D17-70B9-CE9AAADFAF81}"/>
              </a:ext>
            </a:extLst>
          </p:cNvPr>
          <p:cNvSpPr/>
          <p:nvPr/>
        </p:nvSpPr>
        <p:spPr>
          <a:xfrm>
            <a:off x="0" y="3232295"/>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C85165-FC9E-225C-3AC6-78D83CED4830}"/>
              </a:ext>
            </a:extLst>
          </p:cNvPr>
          <p:cNvSpPr/>
          <p:nvPr/>
        </p:nvSpPr>
        <p:spPr>
          <a:xfrm>
            <a:off x="1127051" y="2172583"/>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DF43C2-EF34-4A6A-7895-BC8812B8125C}"/>
              </a:ext>
            </a:extLst>
          </p:cNvPr>
          <p:cNvSpPr/>
          <p:nvPr/>
        </p:nvSpPr>
        <p:spPr>
          <a:xfrm>
            <a:off x="2254102" y="2172583"/>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32093D-5799-BB6D-DCB3-09DED7A7D623}"/>
              </a:ext>
            </a:extLst>
          </p:cNvPr>
          <p:cNvSpPr/>
          <p:nvPr/>
        </p:nvSpPr>
        <p:spPr>
          <a:xfrm>
            <a:off x="3381153" y="1065911"/>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4325B3-91F0-3F19-228C-06AF8AC7F626}"/>
              </a:ext>
            </a:extLst>
          </p:cNvPr>
          <p:cNvSpPr/>
          <p:nvPr/>
        </p:nvSpPr>
        <p:spPr>
          <a:xfrm>
            <a:off x="4508204" y="0"/>
            <a:ext cx="561399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681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E0B1-18C0-8BEB-1BF4-D7687BE24AD2}"/>
              </a:ext>
            </a:extLst>
          </p:cNvPr>
          <p:cNvSpPr>
            <a:spLocks noGrp="1"/>
          </p:cNvSpPr>
          <p:nvPr>
            <p:ph type="title"/>
          </p:nvPr>
        </p:nvSpPr>
        <p:spPr/>
        <p:txBody>
          <a:bodyPr/>
          <a:lstStyle/>
          <a:p>
            <a:r>
              <a:rPr lang="en-US"/>
              <a:t>[worms world party]</a:t>
            </a:r>
          </a:p>
        </p:txBody>
      </p:sp>
    </p:spTree>
    <p:extLst>
      <p:ext uri="{BB962C8B-B14F-4D97-AF65-F5344CB8AC3E}">
        <p14:creationId xmlns:p14="http://schemas.microsoft.com/office/powerpoint/2010/main" val="354660654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AB5AB-0A81-9410-8B2C-C7553190E1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383C8E-C9B3-E05B-7249-555CC788D8E1}"/>
              </a:ext>
            </a:extLst>
          </p:cNvPr>
          <p:cNvSpPr>
            <a:spLocks noGrp="1"/>
          </p:cNvSpPr>
          <p:nvPr>
            <p:ph type="title"/>
          </p:nvPr>
        </p:nvSpPr>
        <p:spPr/>
        <p:txBody>
          <a:bodyPr/>
          <a:lstStyle/>
          <a:p>
            <a:r>
              <a:rPr lang="en-US" sz="8000"/>
              <a:t>trees vs. graphs</a:t>
            </a:r>
          </a:p>
        </p:txBody>
      </p:sp>
    </p:spTree>
    <p:extLst>
      <p:ext uri="{BB962C8B-B14F-4D97-AF65-F5344CB8AC3E}">
        <p14:creationId xmlns:p14="http://schemas.microsoft.com/office/powerpoint/2010/main" val="360777748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C48-4317-CD18-FF48-D3389C9DA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FD41A-3FDF-D74F-BC00-CE1CA7EDB868}"/>
              </a:ext>
            </a:extLst>
          </p:cNvPr>
          <p:cNvSpPr>
            <a:spLocks noGrp="1"/>
          </p:cNvSpPr>
          <p:nvPr>
            <p:ph type="title"/>
          </p:nvPr>
        </p:nvSpPr>
        <p:spPr/>
        <p:txBody>
          <a:bodyPr/>
          <a:lstStyle/>
          <a:p>
            <a:r>
              <a:rPr lang="en-US" sz="4800"/>
              <a:t>the problem with</a:t>
            </a:r>
            <a:br>
              <a:rPr lang="en-US" sz="4800"/>
            </a:br>
            <a:r>
              <a:rPr lang="en-US" sz="4800"/>
              <a:t>naively traversing a graph</a:t>
            </a:r>
          </a:p>
        </p:txBody>
      </p:sp>
    </p:spTree>
    <p:extLst>
      <p:ext uri="{BB962C8B-B14F-4D97-AF65-F5344CB8AC3E}">
        <p14:creationId xmlns:p14="http://schemas.microsoft.com/office/powerpoint/2010/main" val="32082182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8087A-5104-DE15-52CB-080B9F878EF3}"/>
              </a:ext>
            </a:extLst>
          </p:cNvPr>
          <p:cNvSpPr>
            <a:spLocks noGrp="1"/>
          </p:cNvSpPr>
          <p:nvPr>
            <p:ph type="title"/>
          </p:nvPr>
        </p:nvSpPr>
        <p:spPr/>
        <p:txBody>
          <a:bodyPr/>
          <a:lstStyle/>
          <a:p>
            <a:r>
              <a:rPr lang="en-US" sz="3600"/>
              <a:t>directed cycles (loops) in the graph</a:t>
            </a:r>
            <a:br>
              <a:rPr lang="en-US" sz="3600"/>
            </a:br>
            <a:r>
              <a:rPr lang="en-US" sz="3600"/>
              <a:t>will create infinite loops in your code</a:t>
            </a:r>
          </a:p>
        </p:txBody>
      </p:sp>
    </p:spTree>
    <p:extLst>
      <p:ext uri="{BB962C8B-B14F-4D97-AF65-F5344CB8AC3E}">
        <p14:creationId xmlns:p14="http://schemas.microsoft.com/office/powerpoint/2010/main" val="426231968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5B4029FC-1EF7-19B6-1084-95F2D6A6E0E3}"/>
              </a:ext>
            </a:extLst>
          </p:cNvPr>
          <p:cNvCxnSpPr>
            <a:cxnSpLocks/>
            <a:stCxn id="5" idx="3"/>
            <a:endCxn id="6" idx="0"/>
          </p:cNvCxnSpPr>
          <p:nvPr/>
        </p:nvCxnSpPr>
        <p:spPr>
          <a:xfrm flipH="1">
            <a:off x="3902184" y="3341358"/>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6542B25-032B-9090-6A5D-DC275C425EDF}"/>
              </a:ext>
            </a:extLst>
          </p:cNvPr>
          <p:cNvCxnSpPr>
            <a:cxnSpLocks/>
            <a:stCxn id="7" idx="0"/>
            <a:endCxn id="5" idx="5"/>
          </p:cNvCxnSpPr>
          <p:nvPr/>
        </p:nvCxnSpPr>
        <p:spPr>
          <a:xfrm flipH="1" flipV="1">
            <a:off x="4808816" y="3341358"/>
            <a:ext cx="334908" cy="547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CFA17A3-5995-1C49-0C02-0EF8B8463700}"/>
              </a:ext>
            </a:extLst>
          </p:cNvPr>
          <p:cNvSpPr/>
          <p:nvPr/>
        </p:nvSpPr>
        <p:spPr>
          <a:xfrm>
            <a:off x="4237092" y="2769634"/>
            <a:ext cx="669816" cy="66981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1</a:t>
            </a:r>
          </a:p>
        </p:txBody>
      </p:sp>
      <p:sp>
        <p:nvSpPr>
          <p:cNvPr id="6" name="Oval 5">
            <a:extLst>
              <a:ext uri="{FF2B5EF4-FFF2-40B4-BE49-F238E27FC236}">
                <a16:creationId xmlns:a16="http://schemas.microsoft.com/office/drawing/2014/main" id="{FE727191-EDE2-D70D-E425-336BF5DB2E7F}"/>
              </a:ext>
            </a:extLst>
          </p:cNvPr>
          <p:cNvSpPr/>
          <p:nvPr/>
        </p:nvSpPr>
        <p:spPr>
          <a:xfrm>
            <a:off x="3567276" y="3888486"/>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7" name="Oval 6">
            <a:extLst>
              <a:ext uri="{FF2B5EF4-FFF2-40B4-BE49-F238E27FC236}">
                <a16:creationId xmlns:a16="http://schemas.microsoft.com/office/drawing/2014/main" id="{073001EC-EF96-CEDA-8081-849407FD5639}"/>
              </a:ext>
            </a:extLst>
          </p:cNvPr>
          <p:cNvSpPr/>
          <p:nvPr/>
        </p:nvSpPr>
        <p:spPr>
          <a:xfrm>
            <a:off x="4808816" y="3888486"/>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cxnSp>
        <p:nvCxnSpPr>
          <p:cNvPr id="11" name="Straight Arrow Connector 10">
            <a:extLst>
              <a:ext uri="{FF2B5EF4-FFF2-40B4-BE49-F238E27FC236}">
                <a16:creationId xmlns:a16="http://schemas.microsoft.com/office/drawing/2014/main" id="{F69E8C6B-2C02-DF5E-DA89-4EF34C07E598}"/>
              </a:ext>
            </a:extLst>
          </p:cNvPr>
          <p:cNvCxnSpPr>
            <a:cxnSpLocks/>
            <a:stCxn id="6" idx="6"/>
            <a:endCxn id="7" idx="2"/>
          </p:cNvCxnSpPr>
          <p:nvPr/>
        </p:nvCxnSpPr>
        <p:spPr>
          <a:xfrm>
            <a:off x="4237092" y="4223394"/>
            <a:ext cx="5717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E639904B-C2F6-A697-2C87-FEAB1279A871}"/>
              </a:ext>
            </a:extLst>
          </p:cNvPr>
          <p:cNvSpPr>
            <a:spLocks noGrp="1"/>
          </p:cNvSpPr>
          <p:nvPr>
            <p:ph type="title"/>
          </p:nvPr>
        </p:nvSpPr>
        <p:spPr/>
        <p:txBody>
          <a:bodyPr/>
          <a:lstStyle/>
          <a:p>
            <a:r>
              <a:rPr lang="en-US"/>
              <a:t>[example (live coding)]</a:t>
            </a:r>
          </a:p>
        </p:txBody>
      </p:sp>
      <p:sp>
        <p:nvSpPr>
          <p:cNvPr id="23" name="Oval 22">
            <a:extLst>
              <a:ext uri="{FF2B5EF4-FFF2-40B4-BE49-F238E27FC236}">
                <a16:creationId xmlns:a16="http://schemas.microsoft.com/office/drawing/2014/main" id="{B5A8370F-E083-A2A7-A206-91B69D62FE73}"/>
              </a:ext>
            </a:extLst>
          </p:cNvPr>
          <p:cNvSpPr/>
          <p:nvPr/>
        </p:nvSpPr>
        <p:spPr>
          <a:xfrm>
            <a:off x="4237092" y="1463022"/>
            <a:ext cx="669816" cy="669816"/>
          </a:xfrm>
          <a:prstGeom prst="ellipse">
            <a:avLst/>
          </a:prstGeom>
          <a:solidFill>
            <a:schemeClr val="bg1"/>
          </a:solid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0</a:t>
            </a:r>
          </a:p>
        </p:txBody>
      </p:sp>
      <p:cxnSp>
        <p:nvCxnSpPr>
          <p:cNvPr id="24" name="Straight Arrow Connector 23">
            <a:extLst>
              <a:ext uri="{FF2B5EF4-FFF2-40B4-BE49-F238E27FC236}">
                <a16:creationId xmlns:a16="http://schemas.microsoft.com/office/drawing/2014/main" id="{F2594AA4-B73A-699D-D0C7-FAE99E1872B3}"/>
              </a:ext>
            </a:extLst>
          </p:cNvPr>
          <p:cNvCxnSpPr>
            <a:cxnSpLocks/>
            <a:stCxn id="23" idx="4"/>
            <a:endCxn id="5" idx="0"/>
          </p:cNvCxnSpPr>
          <p:nvPr/>
        </p:nvCxnSpPr>
        <p:spPr>
          <a:xfrm>
            <a:off x="4572000" y="2132838"/>
            <a:ext cx="0" cy="636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07270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59069-4956-7E6C-984E-2F2CD6013C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EE9A03-D0C8-DD1E-0BBF-42F5DDD1C2D3}"/>
              </a:ext>
            </a:extLst>
          </p:cNvPr>
          <p:cNvSpPr>
            <a:spLocks noGrp="1"/>
          </p:cNvSpPr>
          <p:nvPr>
            <p:ph type="title"/>
          </p:nvPr>
        </p:nvSpPr>
        <p:spPr/>
        <p:txBody>
          <a:bodyPr/>
          <a:lstStyle/>
          <a:p>
            <a:r>
              <a:rPr lang="en-US" sz="4800"/>
              <a:t>how to traverse a graph</a:t>
            </a:r>
          </a:p>
        </p:txBody>
      </p:sp>
    </p:spTree>
    <p:extLst>
      <p:ext uri="{BB962C8B-B14F-4D97-AF65-F5344CB8AC3E}">
        <p14:creationId xmlns:p14="http://schemas.microsoft.com/office/powerpoint/2010/main" val="38364197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14C76-E0F7-A839-F74F-020AD5A3C0F2}"/>
              </a:ext>
            </a:extLst>
          </p:cNvPr>
          <p:cNvSpPr>
            <a:spLocks noGrp="1"/>
          </p:cNvSpPr>
          <p:nvPr>
            <p:ph type="title"/>
          </p:nvPr>
        </p:nvSpPr>
        <p:spPr/>
        <p:txBody>
          <a:bodyPr>
            <a:noAutofit/>
          </a:bodyPr>
          <a:lstStyle/>
          <a:p>
            <a:r>
              <a:rPr lang="en-US" sz="2800"/>
              <a:t>to traverse a graph, you need to keep track of which nodes you have </a:t>
            </a:r>
            <a:r>
              <a:rPr lang="en-US" sz="2800" b="1"/>
              <a:t>visited</a:t>
            </a:r>
          </a:p>
        </p:txBody>
      </p:sp>
      <p:sp>
        <p:nvSpPr>
          <p:cNvPr id="4" name="Content Placeholder 3">
            <a:extLst>
              <a:ext uri="{FF2B5EF4-FFF2-40B4-BE49-F238E27FC236}">
                <a16:creationId xmlns:a16="http://schemas.microsoft.com/office/drawing/2014/main" id="{AE214C62-65DA-51E1-323A-99642C7C5ED4}"/>
              </a:ext>
            </a:extLst>
          </p:cNvPr>
          <p:cNvSpPr>
            <a:spLocks noGrp="1"/>
          </p:cNvSpPr>
          <p:nvPr>
            <p:ph sz="quarter" idx="10"/>
          </p:nvPr>
        </p:nvSpPr>
        <p:spPr>
          <a:xfrm>
            <a:off x="457200" y="1178351"/>
            <a:ext cx="8229600" cy="3865257"/>
          </a:xfrm>
        </p:spPr>
        <p:txBody>
          <a:bodyPr/>
          <a:lstStyle/>
          <a:p>
            <a:r>
              <a:rPr lang="en-US" b="1"/>
              <a:t>Option A:</a:t>
            </a:r>
            <a:r>
              <a:rPr lang="en-US"/>
              <a:t> Store a boolean called </a:t>
            </a:r>
            <a:r>
              <a:rPr lang="en-US">
                <a:solidFill>
                  <a:schemeClr val="accent2">
                    <a:lumMod val="50000"/>
                  </a:schemeClr>
                </a:solidFill>
                <a:latin typeface="+mj-lt"/>
              </a:rPr>
              <a:t>hasBeenVisited</a:t>
            </a:r>
            <a:r>
              <a:rPr lang="en-US"/>
              <a:t> on each </a:t>
            </a:r>
            <a:r>
              <a:rPr lang="en-US">
                <a:solidFill>
                  <a:srgbClr val="00007F"/>
                </a:solidFill>
                <a:latin typeface="+mj-lt"/>
              </a:rPr>
              <a:t>Node</a:t>
            </a:r>
            <a:r>
              <a:rPr lang="en-US"/>
              <a:t>.</a:t>
            </a:r>
          </a:p>
          <a:p>
            <a:r>
              <a:rPr lang="en-US" b="1"/>
              <a:t>Option B:</a:t>
            </a:r>
            <a:r>
              <a:rPr lang="en-US"/>
              <a:t> Use another data structure to keep track of visited nodes.</a:t>
            </a:r>
          </a:p>
          <a:p>
            <a:pPr lvl="1"/>
            <a:r>
              <a:rPr lang="en-US" b="1"/>
              <a:t>for example,</a:t>
            </a:r>
            <a:r>
              <a:rPr lang="en-US"/>
              <a:t> </a:t>
            </a:r>
            <a:r>
              <a:rPr lang="en-US">
                <a:solidFill>
                  <a:srgbClr val="00007F"/>
                </a:solidFill>
                <a:latin typeface="+mj-lt"/>
              </a:rPr>
              <a:t>HashMap</a:t>
            </a:r>
            <a:r>
              <a:rPr lang="en-US">
                <a:latin typeface="+mj-lt"/>
              </a:rPr>
              <a:t>&lt;</a:t>
            </a:r>
            <a:r>
              <a:rPr lang="en-US">
                <a:solidFill>
                  <a:srgbClr val="00007F"/>
                </a:solidFill>
                <a:latin typeface="+mj-lt"/>
              </a:rPr>
              <a:t>Node</a:t>
            </a:r>
            <a:r>
              <a:rPr lang="en-US">
                <a:latin typeface="+mj-lt"/>
              </a:rPr>
              <a:t>, </a:t>
            </a:r>
            <a:r>
              <a:rPr lang="en-US">
                <a:solidFill>
                  <a:srgbClr val="00007F"/>
                </a:solidFill>
                <a:latin typeface="+mj-lt"/>
              </a:rPr>
              <a:t>Boolean</a:t>
            </a:r>
            <a:r>
              <a:rPr lang="en-US">
                <a:latin typeface="+mj-lt"/>
              </a:rPr>
              <a:t>&gt; </a:t>
            </a:r>
            <a:r>
              <a:rPr lang="en-US">
                <a:solidFill>
                  <a:schemeClr val="accent2">
                    <a:lumMod val="50000"/>
                  </a:schemeClr>
                </a:solidFill>
                <a:latin typeface="+mj-lt"/>
              </a:rPr>
              <a:t>hasNodeBeenVisited</a:t>
            </a:r>
            <a:r>
              <a:rPr lang="en-US">
                <a:latin typeface="+mj-lt"/>
              </a:rPr>
              <a:t>;</a:t>
            </a:r>
          </a:p>
          <a:p>
            <a:pPr lvl="1"/>
            <a:r>
              <a:rPr lang="en-US"/>
              <a:t>or even better (smaller), </a:t>
            </a:r>
            <a:r>
              <a:rPr lang="en-US">
                <a:solidFill>
                  <a:srgbClr val="00007F"/>
                </a:solidFill>
              </a:rPr>
              <a:t>HashSet</a:t>
            </a:r>
            <a:r>
              <a:rPr lang="en-US"/>
              <a:t>&lt;</a:t>
            </a:r>
            <a:r>
              <a:rPr lang="en-US">
                <a:solidFill>
                  <a:srgbClr val="00007F"/>
                </a:solidFill>
              </a:rPr>
              <a:t>Node</a:t>
            </a:r>
            <a:r>
              <a:rPr lang="en-US"/>
              <a:t>&gt; </a:t>
            </a:r>
            <a:r>
              <a:rPr lang="en-US">
                <a:solidFill>
                  <a:schemeClr val="accent2">
                    <a:lumMod val="50000"/>
                  </a:schemeClr>
                </a:solidFill>
              </a:rPr>
              <a:t>visitedNodes</a:t>
            </a:r>
            <a:r>
              <a:rPr lang="en-US"/>
              <a:t>;</a:t>
            </a:r>
          </a:p>
          <a:p>
            <a:pPr lvl="1"/>
            <a:endParaRPr lang="en-US">
              <a:latin typeface="+mj-lt"/>
            </a:endParaRPr>
          </a:p>
          <a:p>
            <a:endParaRPr lang="en-US"/>
          </a:p>
        </p:txBody>
      </p:sp>
    </p:spTree>
    <p:extLst>
      <p:ext uri="{BB962C8B-B14F-4D97-AF65-F5344CB8AC3E}">
        <p14:creationId xmlns:p14="http://schemas.microsoft.com/office/powerpoint/2010/main" val="85233636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9739-5E38-C273-70C8-B792120C85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330910-735A-4995-E478-F8772073F325}"/>
              </a:ext>
            </a:extLst>
          </p:cNvPr>
          <p:cNvSpPr>
            <a:spLocks noGrp="1"/>
          </p:cNvSpPr>
          <p:nvPr>
            <p:ph type="title"/>
          </p:nvPr>
        </p:nvSpPr>
        <p:spPr>
          <a:xfrm>
            <a:off x="457200" y="1745528"/>
            <a:ext cx="8229600" cy="857250"/>
          </a:xfrm>
        </p:spPr>
        <p:txBody>
          <a:bodyPr/>
          <a:lstStyle/>
          <a:p>
            <a:r>
              <a:rPr lang="en-US" sz="4800" b="1"/>
              <a:t>example:</a:t>
            </a:r>
            <a:br>
              <a:rPr lang="en-US" sz="4800"/>
            </a:br>
            <a:r>
              <a:rPr lang="en-US" sz="4800"/>
              <a:t>traversing a graph with  a directed cycle</a:t>
            </a:r>
            <a:br>
              <a:rPr lang="en-US" sz="4800"/>
            </a:br>
            <a:br>
              <a:rPr lang="en-US" sz="4800"/>
            </a:br>
            <a:endParaRPr lang="en-US" sz="4800"/>
          </a:p>
        </p:txBody>
      </p:sp>
      <p:cxnSp>
        <p:nvCxnSpPr>
          <p:cNvPr id="2" name="Straight Arrow Connector 1">
            <a:extLst>
              <a:ext uri="{FF2B5EF4-FFF2-40B4-BE49-F238E27FC236}">
                <a16:creationId xmlns:a16="http://schemas.microsoft.com/office/drawing/2014/main" id="{D216067F-5B22-E1E6-808D-CA67A5935332}"/>
              </a:ext>
            </a:extLst>
          </p:cNvPr>
          <p:cNvCxnSpPr>
            <a:cxnSpLocks/>
            <a:stCxn id="5" idx="3"/>
            <a:endCxn id="6" idx="0"/>
          </p:cNvCxnSpPr>
          <p:nvPr/>
        </p:nvCxnSpPr>
        <p:spPr>
          <a:xfrm flipH="1">
            <a:off x="3902184" y="3448066"/>
            <a:ext cx="433001" cy="547129"/>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89377DA-4544-DECF-24A4-EE9FF95B7A18}"/>
              </a:ext>
            </a:extLst>
          </p:cNvPr>
          <p:cNvCxnSpPr>
            <a:cxnSpLocks/>
            <a:stCxn id="7" idx="0"/>
            <a:endCxn id="5" idx="5"/>
          </p:cNvCxnSpPr>
          <p:nvPr/>
        </p:nvCxnSpPr>
        <p:spPr>
          <a:xfrm flipH="1" flipV="1">
            <a:off x="4808816" y="3448066"/>
            <a:ext cx="334908" cy="5471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D500E2A-C2CF-9350-466E-533703877DBD}"/>
              </a:ext>
            </a:extLst>
          </p:cNvPr>
          <p:cNvSpPr/>
          <p:nvPr/>
        </p:nvSpPr>
        <p:spPr>
          <a:xfrm>
            <a:off x="4237092" y="2876342"/>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1</a:t>
            </a:r>
          </a:p>
        </p:txBody>
      </p:sp>
      <p:sp>
        <p:nvSpPr>
          <p:cNvPr id="6" name="Oval 5">
            <a:extLst>
              <a:ext uri="{FF2B5EF4-FFF2-40B4-BE49-F238E27FC236}">
                <a16:creationId xmlns:a16="http://schemas.microsoft.com/office/drawing/2014/main" id="{E4F363AE-4D71-1E2F-9688-27D56A0D2930}"/>
              </a:ext>
            </a:extLst>
          </p:cNvPr>
          <p:cNvSpPr/>
          <p:nvPr/>
        </p:nvSpPr>
        <p:spPr>
          <a:xfrm>
            <a:off x="3567276" y="3995194"/>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2</a:t>
            </a:r>
          </a:p>
        </p:txBody>
      </p:sp>
      <p:sp>
        <p:nvSpPr>
          <p:cNvPr id="7" name="Oval 6">
            <a:extLst>
              <a:ext uri="{FF2B5EF4-FFF2-40B4-BE49-F238E27FC236}">
                <a16:creationId xmlns:a16="http://schemas.microsoft.com/office/drawing/2014/main" id="{36A72CC5-F846-78AE-2665-644FB8781658}"/>
              </a:ext>
            </a:extLst>
          </p:cNvPr>
          <p:cNvSpPr/>
          <p:nvPr/>
        </p:nvSpPr>
        <p:spPr>
          <a:xfrm>
            <a:off x="4808816" y="3995194"/>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3</a:t>
            </a:r>
          </a:p>
        </p:txBody>
      </p:sp>
      <p:cxnSp>
        <p:nvCxnSpPr>
          <p:cNvPr id="8" name="Straight Arrow Connector 7">
            <a:extLst>
              <a:ext uri="{FF2B5EF4-FFF2-40B4-BE49-F238E27FC236}">
                <a16:creationId xmlns:a16="http://schemas.microsoft.com/office/drawing/2014/main" id="{91CF512A-C78C-5C62-E3A8-783B141D8D9B}"/>
              </a:ext>
            </a:extLst>
          </p:cNvPr>
          <p:cNvCxnSpPr>
            <a:cxnSpLocks/>
            <a:stCxn id="6" idx="6"/>
            <a:endCxn id="7" idx="2"/>
          </p:cNvCxnSpPr>
          <p:nvPr/>
        </p:nvCxnSpPr>
        <p:spPr>
          <a:xfrm>
            <a:off x="4237092" y="4330102"/>
            <a:ext cx="5717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6780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751E3-0590-132D-0AEE-823C7BC84A9B}"/>
              </a:ext>
            </a:extLst>
          </p:cNvPr>
          <p:cNvSpPr>
            <a:spLocks noGrp="1"/>
          </p:cNvSpPr>
          <p:nvPr>
            <p:ph type="title"/>
          </p:nvPr>
        </p:nvSpPr>
        <p:spPr/>
        <p:txBody>
          <a:bodyPr/>
          <a:lstStyle/>
          <a:p>
            <a:r>
              <a:rPr lang="en-US" sz="8000" b="1"/>
              <a:t>example:</a:t>
            </a:r>
            <a:br>
              <a:rPr lang="en-US" sz="8000"/>
            </a:br>
            <a:r>
              <a:rPr lang="en-US" sz="8000"/>
              <a:t>flood fill</a:t>
            </a:r>
            <a:br>
              <a:rPr lang="en-US" sz="8000"/>
            </a:br>
            <a:r>
              <a:rPr lang="en-US" sz="8000"/>
              <a:t>🪣</a:t>
            </a:r>
          </a:p>
        </p:txBody>
      </p:sp>
    </p:spTree>
    <p:extLst>
      <p:ext uri="{BB962C8B-B14F-4D97-AF65-F5344CB8AC3E}">
        <p14:creationId xmlns:p14="http://schemas.microsoft.com/office/powerpoint/2010/main" val="265468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152BF-AE24-50BC-214D-E4F1CCC7B8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4ADCF4-B8BC-C744-0CE5-BD8A252D454E}"/>
              </a:ext>
            </a:extLst>
          </p:cNvPr>
          <p:cNvSpPr>
            <a:spLocks noGrp="1"/>
          </p:cNvSpPr>
          <p:nvPr>
            <p:ph type="title"/>
          </p:nvPr>
        </p:nvSpPr>
        <p:spPr/>
        <p:txBody>
          <a:bodyPr/>
          <a:lstStyle/>
          <a:p>
            <a:r>
              <a:rPr lang="en-US" sz="23900"/>
              <a:t>array</a:t>
            </a:r>
          </a:p>
        </p:txBody>
      </p:sp>
    </p:spTree>
    <p:extLst>
      <p:ext uri="{BB962C8B-B14F-4D97-AF65-F5344CB8AC3E}">
        <p14:creationId xmlns:p14="http://schemas.microsoft.com/office/powerpoint/2010/main" val="704800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32149396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problem: </a:t>
            </a:r>
            <a:r>
              <a:rPr lang="en-US"/>
              <a:t>naive collision detection is slow</a:t>
            </a:r>
            <a:br>
              <a:rPr lang="en-US"/>
            </a:br>
            <a:r>
              <a:rPr lang="en-US" sz="2000"/>
              <a:t>O(n^2) to check all pairs</a:t>
            </a:r>
            <a:endParaRPr lang="en-US" b="1"/>
          </a:p>
        </p:txBody>
      </p:sp>
      <p:sp>
        <p:nvSpPr>
          <p:cNvPr id="23" name="Oval 22">
            <a:extLst>
              <a:ext uri="{FF2B5EF4-FFF2-40B4-BE49-F238E27FC236}">
                <a16:creationId xmlns:a16="http://schemas.microsoft.com/office/drawing/2014/main" id="{0DC3999C-70F3-874B-D0D1-492236B8EF64}"/>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45CDA63-B348-7C76-9A7A-5918EC692335}"/>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1585220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idea: </a:t>
            </a:r>
            <a:r>
              <a:rPr lang="en-US"/>
              <a:t>use a grid</a:t>
            </a:r>
            <a:br>
              <a:rPr lang="en-US"/>
            </a:br>
            <a:r>
              <a:rPr lang="en-US" sz="2000"/>
              <a:t>O(n) to assign all circles to grid cells</a:t>
            </a:r>
            <a:endParaRPr lang="en-US" b="1"/>
          </a:p>
        </p:txBody>
      </p: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01DE52D-7EDE-9CA4-BA3C-B0590339F6F3}"/>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2" name="Oval 31">
            <a:extLst>
              <a:ext uri="{FF2B5EF4-FFF2-40B4-BE49-F238E27FC236}">
                <a16:creationId xmlns:a16="http://schemas.microsoft.com/office/drawing/2014/main" id="{E105F451-3688-4DE3-6AD0-68BC027256DC}"/>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46B4419F-8B4E-0685-69CB-D77CC33F2CC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93CD5AA7-CCB6-0511-86E7-43AD45B7A506}"/>
              </a:ext>
            </a:extLst>
          </p:cNvPr>
          <p:cNvGrpSpPr/>
          <p:nvPr/>
        </p:nvGrpSpPr>
        <p:grpSpPr>
          <a:xfrm>
            <a:off x="2657849" y="1355392"/>
            <a:ext cx="3819829" cy="3456175"/>
            <a:chOff x="658906" y="1355392"/>
            <a:chExt cx="7826188" cy="3456175"/>
          </a:xfrm>
        </p:grpSpPr>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3784D6E0-F86C-41AC-1EB7-55F77ECACEE7}"/>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B5152389-A390-CBBF-EBDA-C3168045C4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0D6F1EB7-3215-98F6-FBE2-827782983F83}"/>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EFBABC0D-6B26-02C3-A907-2A6D3230B37C}"/>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86D7F7F-D562-1DB3-8C95-7D4D52AF2B42}"/>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863E2B97-B6ED-3994-306D-C5AE9931F05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48" name="Straight Connector 47">
            <a:extLst>
              <a:ext uri="{FF2B5EF4-FFF2-40B4-BE49-F238E27FC236}">
                <a16:creationId xmlns:a16="http://schemas.microsoft.com/office/drawing/2014/main" id="{C6C5E2A4-4326-AA4C-39CA-EF99D60880A3}"/>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28242F5B-BA17-0370-5F32-DB9C414E0FDA}"/>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527BB329-1F68-D311-352B-BE98AB423AF7}"/>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9F36F3F7-D858-7D7C-89A1-E53E4DA1949D}"/>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3378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so many grid cells; most empty!</a:t>
            </a:r>
            <a:endParaRPr lang="en-US" b="1"/>
          </a:p>
        </p:txBody>
      </p:sp>
      <p:sp>
        <p:nvSpPr>
          <p:cNvPr id="51" name="Oval 50">
            <a:extLst>
              <a:ext uri="{FF2B5EF4-FFF2-40B4-BE49-F238E27FC236}">
                <a16:creationId xmlns:a16="http://schemas.microsoft.com/office/drawing/2014/main" id="{E9668D83-C175-9A1E-034D-0FEB3E5E155F}"/>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28DAD3C3-5234-C8D6-FC9F-F82DD485C0F8}"/>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773A4659-7548-5C4C-6C46-23FB4D32F49B}"/>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30D6CB05-2071-872B-746E-64D7E50CE1D5}"/>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180B5766-901A-0085-D5DC-8D0C054C4C8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6" name="Straight Connector 55">
            <a:extLst>
              <a:ext uri="{FF2B5EF4-FFF2-40B4-BE49-F238E27FC236}">
                <a16:creationId xmlns:a16="http://schemas.microsoft.com/office/drawing/2014/main" id="{373F7A7C-C6F1-EC72-29BE-D4EB823FEE05}"/>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8CFD5E59-7344-4C90-BD4F-7A9ECCA13979}"/>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2D3B33ED-A29D-BA76-BE26-A479F5C1B72B}"/>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F2F3709F-E861-6618-7D91-C88DCCFFD3D9}"/>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2D790B4E-78F7-EA76-926A-F65752CEF986}"/>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1" name="Oval 60">
            <a:extLst>
              <a:ext uri="{FF2B5EF4-FFF2-40B4-BE49-F238E27FC236}">
                <a16:creationId xmlns:a16="http://schemas.microsoft.com/office/drawing/2014/main" id="{6AC3AFD5-95D1-1D2C-1313-D39A7F6DC963}"/>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a:extLst>
              <a:ext uri="{FF2B5EF4-FFF2-40B4-BE49-F238E27FC236}">
                <a16:creationId xmlns:a16="http://schemas.microsoft.com/office/drawing/2014/main" id="{3719E6B0-CD31-AE96-4546-C9EE68D8E67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3" name="Group 62">
            <a:extLst>
              <a:ext uri="{FF2B5EF4-FFF2-40B4-BE49-F238E27FC236}">
                <a16:creationId xmlns:a16="http://schemas.microsoft.com/office/drawing/2014/main" id="{7273B0D4-C980-CE91-5DEC-7C00D8C18F2A}"/>
              </a:ext>
            </a:extLst>
          </p:cNvPr>
          <p:cNvGrpSpPr/>
          <p:nvPr/>
        </p:nvGrpSpPr>
        <p:grpSpPr>
          <a:xfrm>
            <a:off x="2657849" y="1355392"/>
            <a:ext cx="3819829" cy="3456175"/>
            <a:chOff x="658906" y="1355392"/>
            <a:chExt cx="7826188" cy="3456175"/>
          </a:xfrm>
        </p:grpSpPr>
        <p:cxnSp>
          <p:nvCxnSpPr>
            <p:cNvPr id="64" name="Straight Connector 63">
              <a:extLst>
                <a:ext uri="{FF2B5EF4-FFF2-40B4-BE49-F238E27FC236}">
                  <a16:creationId xmlns:a16="http://schemas.microsoft.com/office/drawing/2014/main" id="{95BB2A09-F13A-11D1-EF57-4BD498B8DA92}"/>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15A69ED5-EEE1-30B1-2284-C99648964813}"/>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57775E95-E406-8CD4-1A2B-CCC580D9D0B6}"/>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98315CB6-3916-F393-9E1D-E50B91B5026E}"/>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E6CA8C8A-5F24-1005-C264-B775D323A0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890697D6-E161-132C-45BD-F0ED4FDD8FE7}"/>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B813135D-8477-CD06-1413-833FA71AB087}"/>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8F834B1-9C43-B9D7-8D99-F88B6F502115}"/>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D74DCBA8-8681-B021-A8A7-C7488B079A1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73" name="Straight Connector 72">
            <a:extLst>
              <a:ext uri="{FF2B5EF4-FFF2-40B4-BE49-F238E27FC236}">
                <a16:creationId xmlns:a16="http://schemas.microsoft.com/office/drawing/2014/main" id="{FE996901-E5B2-54BF-C97E-E0C4AD971BAE}"/>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4B6DBF55-A9AD-82AD-DEFA-899F534A19BD}"/>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7453000-6491-5BC3-D8D0-173208AC54A3}"/>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140CD0AA-771E-96A4-3C3E-C6BBBF289427}"/>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3922906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6793ADE6-ED7A-FB21-E292-83C9ABCC37D9}"/>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"only have grid where you need it"</a:t>
            </a:r>
            <a:r>
              <a:rPr lang="en-US" b="1"/>
              <a:t> </a:t>
            </a:r>
            <a:endParaRPr lang="en-US"/>
          </a:p>
        </p:txBody>
      </p:sp>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B846AF64-187B-E291-5C66-1F1DA913178C}"/>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31EFF34C-DBCC-804C-93E6-05C1B28B2442}"/>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8" name="Straight Connector 37">
            <a:extLst>
              <a:ext uri="{FF2B5EF4-FFF2-40B4-BE49-F238E27FC236}">
                <a16:creationId xmlns:a16="http://schemas.microsoft.com/office/drawing/2014/main" id="{E7DD26B8-D320-C956-2DE3-C801C1FD11B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C03F9108-D0A1-E106-B2AB-33CCE9C6A77C}"/>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7942456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how do we store this?</a:t>
            </a:r>
          </a:p>
        </p:txBody>
      </p:sp>
      <p:sp>
        <p:nvSpPr>
          <p:cNvPr id="2" name="Oval 1">
            <a:extLst>
              <a:ext uri="{FF2B5EF4-FFF2-40B4-BE49-F238E27FC236}">
                <a16:creationId xmlns:a16="http://schemas.microsoft.com/office/drawing/2014/main" id="{07D4E32D-D8BB-FB6B-2DDF-E0ABC4D6E4A9}"/>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BEBA84FF-C38F-7D2D-44FC-1D416C6DB1E8}"/>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C3FBF1D0-DDB9-8A28-3008-6403BCCB0548}"/>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E3B6BB5C-5CC7-93E2-F77F-A952DB34E7A5}"/>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671431E1-0C57-1F1F-3934-3BF4BEBA112D}"/>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8473E402-DF90-C5A3-76A8-5619944055E3}"/>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17B60F15-F0D4-06D1-8426-CF2B73F77A1D}"/>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E3B33ECF-1E68-DA2E-52EA-7A4E32C12DEF}"/>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DFD79E98-198C-5D46-0807-4C37AA8008A0}"/>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39B1BB24-2739-8CC7-0B0D-910722387AC4}"/>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80B2B30A-13C6-322F-6E92-81AE7648706A}"/>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71EE92F3-7967-9B5D-F4EC-9E88FB95931C}"/>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A56C6E2-886E-F0B2-B6EF-8495BA1931AD}"/>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3E650F10-5DC5-9BE9-20DD-2393F8F79D8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0" name="Oval 39">
            <a:extLst>
              <a:ext uri="{FF2B5EF4-FFF2-40B4-BE49-F238E27FC236}">
                <a16:creationId xmlns:a16="http://schemas.microsoft.com/office/drawing/2014/main" id="{14351D81-1DC6-6FC1-BC8B-54E76029FF3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585E4B8C-F1F5-4087-8EB6-3BC1DBEDD74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1C1EDBEF-4C32-786F-FFF7-E8768F2CAFE1}"/>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41671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86E8ACE-852A-262B-6C03-32D58638072D}"/>
              </a:ext>
            </a:extLst>
          </p:cNvPr>
          <p:cNvGrpSpPr/>
          <p:nvPr/>
        </p:nvGrpSpPr>
        <p:grpSpPr>
          <a:xfrm>
            <a:off x="2654077" y="1355392"/>
            <a:ext cx="3820644" cy="3456175"/>
            <a:chOff x="2654077" y="1355392"/>
            <a:chExt cx="3820644" cy="3456175"/>
          </a:xfrm>
        </p:grpSpPr>
        <p:sp>
          <p:nvSpPr>
            <p:cNvPr id="53" name="Oval 52">
              <a:extLst>
                <a:ext uri="{FF2B5EF4-FFF2-40B4-BE49-F238E27FC236}">
                  <a16:creationId xmlns:a16="http://schemas.microsoft.com/office/drawing/2014/main" id="{298D692B-E9D7-E895-9984-BC17E6431238}"/>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FD0C830-DA98-2B04-3112-DD258FBBE26E}"/>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AD0D7031-2B51-EFDE-C041-00B68891034A}"/>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2A82847-2874-C2E3-9AB9-7C0A71F550C1}"/>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162A6A58-9E5F-3B3E-204B-D50E9052E139}"/>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052C18E-2372-EE08-F70C-62D5FEC1F6F0}"/>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9" name="Straight Connector 58">
              <a:extLst>
                <a:ext uri="{FF2B5EF4-FFF2-40B4-BE49-F238E27FC236}">
                  <a16:creationId xmlns:a16="http://schemas.microsoft.com/office/drawing/2014/main" id="{D29597AC-4200-532D-2029-553ED806A0D8}"/>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A0093C63-7DB7-948E-DBF2-FEF805815392}"/>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EA9BCA9A-FCDF-6476-DB2D-17ADBC2BE4BB}"/>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80BFC148-9D98-D37F-94AF-1DDC8DD84B7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0E2F69BB-3CF5-FFAD-1B63-C75C88AD7174}"/>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9A95552-1D5F-0BE0-F784-01C53FCB360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BB07CDA-9918-9827-41A6-99C601D877B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282D4E56-0265-6250-C2D8-4A05EC18DDF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7" name="Oval 66">
              <a:extLst>
                <a:ext uri="{FF2B5EF4-FFF2-40B4-BE49-F238E27FC236}">
                  <a16:creationId xmlns:a16="http://schemas.microsoft.com/office/drawing/2014/main" id="{68643184-276F-0748-34B8-942869F5957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a:extLst>
                <a:ext uri="{FF2B5EF4-FFF2-40B4-BE49-F238E27FC236}">
                  <a16:creationId xmlns:a16="http://schemas.microsoft.com/office/drawing/2014/main" id="{0AD6F429-4D9B-706A-6B86-D8EDF3EE4E5E}"/>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1D4E6B7A-6B7D-FBF9-3745-462C034188D5}"/>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DF2CA2B2-E5E8-82E5-38E0-3F37F0BF06C0}"/>
              </a:ext>
            </a:extLst>
          </p:cNvPr>
          <p:cNvSpPr>
            <a:spLocks noGrp="1"/>
          </p:cNvSpPr>
          <p:nvPr>
            <p:ph type="title"/>
          </p:nvPr>
        </p:nvSpPr>
        <p:spPr/>
        <p:txBody>
          <a:bodyPr/>
          <a:lstStyle/>
          <a:p>
            <a:r>
              <a:rPr lang="en-US" b="1"/>
              <a:t>idea: </a:t>
            </a:r>
            <a:r>
              <a:rPr lang="en-US"/>
              <a:t>a tree</a:t>
            </a:r>
          </a:p>
        </p:txBody>
      </p:sp>
      <p:grpSp>
        <p:nvGrpSpPr>
          <p:cNvPr id="5" name="Group 4">
            <a:extLst>
              <a:ext uri="{FF2B5EF4-FFF2-40B4-BE49-F238E27FC236}">
                <a16:creationId xmlns:a16="http://schemas.microsoft.com/office/drawing/2014/main" id="{DA211B99-D3EA-7C97-3295-DFD4B22F192E}"/>
              </a:ext>
            </a:extLst>
          </p:cNvPr>
          <p:cNvGrpSpPr/>
          <p:nvPr/>
        </p:nvGrpSpPr>
        <p:grpSpPr>
          <a:xfrm>
            <a:off x="2649434" y="1355392"/>
            <a:ext cx="3820644" cy="3456175"/>
            <a:chOff x="1088390" y="1355392"/>
            <a:chExt cx="3820644" cy="3456175"/>
          </a:xfrm>
        </p:grpSpPr>
        <p:cxnSp>
          <p:nvCxnSpPr>
            <p:cNvPr id="19" name="Straight Connector 18">
              <a:extLst>
                <a:ext uri="{FF2B5EF4-FFF2-40B4-BE49-F238E27FC236}">
                  <a16:creationId xmlns:a16="http://schemas.microsoft.com/office/drawing/2014/main" id="{6C3D88B6-FA27-9356-E94A-918EF8D11089}"/>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D8655B75-1CBD-3CDA-4942-5A3504D7DB41}"/>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85CBF5A3-530B-8BDC-CD00-F95651615F9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36E82DFF-252C-5756-BD4E-493CD6C65ED5}"/>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B3C7448E-31B6-C310-19B3-B5913B487219}"/>
              </a:ext>
            </a:extLst>
          </p:cNvPr>
          <p:cNvGrpSpPr/>
          <p:nvPr/>
        </p:nvGrpSpPr>
        <p:grpSpPr>
          <a:xfrm>
            <a:off x="2649434" y="1355392"/>
            <a:ext cx="3820644" cy="3456175"/>
            <a:chOff x="1088390" y="1355392"/>
            <a:chExt cx="3820644" cy="3456175"/>
          </a:xfrm>
        </p:grpSpPr>
        <p:sp>
          <p:nvSpPr>
            <p:cNvPr id="25" name="Oval 24">
              <a:extLst>
                <a:ext uri="{FF2B5EF4-FFF2-40B4-BE49-F238E27FC236}">
                  <a16:creationId xmlns:a16="http://schemas.microsoft.com/office/drawing/2014/main" id="{25BEDB36-EA6B-FE8D-CED7-50EEFFDF0946}"/>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C657137B-6A38-7540-BC73-4CBD20EC9381}"/>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a:extLst>
                <a:ext uri="{FF2B5EF4-FFF2-40B4-BE49-F238E27FC236}">
                  <a16:creationId xmlns:a16="http://schemas.microsoft.com/office/drawing/2014/main" id="{E7D0EB90-72E5-73E4-100E-0F0760F2A102}"/>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467774-6AF4-8549-1C53-C7A002F6C7E2}"/>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8D0FA6F8-A948-3F59-D042-C926FA865D2D}"/>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1B4B13A6-DB78-6799-7E83-8564BDE80476}"/>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A2EB7CC-49CE-B845-E564-74F3B61F26B7}"/>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AE0094DA-2A34-4114-8500-86A2CC4CFD6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076AD9FD-EF8C-EA7F-A97B-C20DC6992027}"/>
              </a:ext>
            </a:extLst>
          </p:cNvPr>
          <p:cNvGrpSpPr/>
          <p:nvPr/>
        </p:nvGrpSpPr>
        <p:grpSpPr>
          <a:xfrm>
            <a:off x="2649434" y="1355392"/>
            <a:ext cx="1914965" cy="1727200"/>
            <a:chOff x="1088390" y="1355392"/>
            <a:chExt cx="1914965" cy="1727200"/>
          </a:xfrm>
        </p:grpSpPr>
        <p:sp>
          <p:nvSpPr>
            <p:cNvPr id="34" name="Oval 33">
              <a:extLst>
                <a:ext uri="{FF2B5EF4-FFF2-40B4-BE49-F238E27FC236}">
                  <a16:creationId xmlns:a16="http://schemas.microsoft.com/office/drawing/2014/main" id="{9B5BD13F-F18E-FA88-514E-DAC19C1F5274}"/>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F7C4F897-C255-BD87-06FC-81A2972E54AC}"/>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2837C9A6-C22F-E6CA-9552-0FFF3DABCC51}"/>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70D088F0-96DC-9638-4A35-7B2324528505}"/>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88D8DA1-FADA-AA4B-110F-A6A75655CD8F}"/>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4805DC12-FAAA-D338-7355-82C14AE78A6A}"/>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D91058C-7491-ADC9-0380-F420FDB4051F}"/>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F7A8FF7A-5590-3675-0F0C-F6EA83BB2700}"/>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E1FF5530-AF32-28A6-9BBD-7EF2B1F7E465}"/>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3" name="Group 42">
            <a:extLst>
              <a:ext uri="{FF2B5EF4-FFF2-40B4-BE49-F238E27FC236}">
                <a16:creationId xmlns:a16="http://schemas.microsoft.com/office/drawing/2014/main" id="{0F9748AF-8534-16A7-0251-FE7F853CCA16}"/>
              </a:ext>
            </a:extLst>
          </p:cNvPr>
          <p:cNvGrpSpPr/>
          <p:nvPr/>
        </p:nvGrpSpPr>
        <p:grpSpPr>
          <a:xfrm>
            <a:off x="2649434" y="1355392"/>
            <a:ext cx="922056" cy="863423"/>
            <a:chOff x="1088390" y="1355392"/>
            <a:chExt cx="922056" cy="863423"/>
          </a:xfrm>
        </p:grpSpPr>
        <p:sp>
          <p:nvSpPr>
            <p:cNvPr id="44" name="Oval 43">
              <a:extLst>
                <a:ext uri="{FF2B5EF4-FFF2-40B4-BE49-F238E27FC236}">
                  <a16:creationId xmlns:a16="http://schemas.microsoft.com/office/drawing/2014/main" id="{E63B0A2F-6622-59EC-7E7F-FD24EF8330A7}"/>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CFC272-B12C-E533-4581-A207CCF1E66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6D1255C-3067-2477-4C4B-EEA692186D10}"/>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19FBE499-286F-F9CB-EB78-8CCC9F4CDCF4}"/>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E69773BB-1003-DBC9-6AA5-6E301FAF8EB5}"/>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9" name="Oval 48">
              <a:extLst>
                <a:ext uri="{FF2B5EF4-FFF2-40B4-BE49-F238E27FC236}">
                  <a16:creationId xmlns:a16="http://schemas.microsoft.com/office/drawing/2014/main" id="{D9565A75-812E-4305-895C-E3B9D489734A}"/>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D08012B4-2593-9874-79A3-1FA011BE1E6D}"/>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E00CFDE2-DFE8-E651-1016-B9C1A47635C7}"/>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230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a tree</a:t>
            </a:r>
          </a:p>
        </p:txBody>
      </p:sp>
      <p:grpSp>
        <p:nvGrpSpPr>
          <p:cNvPr id="27" name="Group 26">
            <a:extLst>
              <a:ext uri="{FF2B5EF4-FFF2-40B4-BE49-F238E27FC236}">
                <a16:creationId xmlns:a16="http://schemas.microsoft.com/office/drawing/2014/main" id="{E4B87C3A-31C9-25FF-E1B4-BABC73B900AA}"/>
              </a:ext>
            </a:extLst>
          </p:cNvPr>
          <p:cNvGrpSpPr/>
          <p:nvPr/>
        </p:nvGrpSpPr>
        <p:grpSpPr>
          <a:xfrm>
            <a:off x="7181511" y="237601"/>
            <a:ext cx="1493859" cy="1191150"/>
            <a:chOff x="1088390" y="1355392"/>
            <a:chExt cx="3820644" cy="3456175"/>
          </a:xfrm>
        </p:grpSpPr>
        <p:cxnSp>
          <p:nvCxnSpPr>
            <p:cNvPr id="28" name="Straight Connector 27">
              <a:extLst>
                <a:ext uri="{FF2B5EF4-FFF2-40B4-BE49-F238E27FC236}">
                  <a16:creationId xmlns:a16="http://schemas.microsoft.com/office/drawing/2014/main" id="{D7E347AC-183E-8E3A-910C-D4B4DB7D3877}"/>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8C5DFB2-45D4-4B84-DB7B-DBE59597A78B}"/>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E633453F-3871-EA55-5AD4-3204F4AF8CA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8260A27B-A9DA-9C5B-0FE0-B02165D88F97}"/>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1366796-4E44-30AE-755A-BC45AB7C29D6}"/>
              </a:ext>
            </a:extLst>
          </p:cNvPr>
          <p:cNvGrpSpPr/>
          <p:nvPr/>
        </p:nvGrpSpPr>
        <p:grpSpPr>
          <a:xfrm>
            <a:off x="7181511" y="1726168"/>
            <a:ext cx="1493859" cy="1191150"/>
            <a:chOff x="1088390" y="1355392"/>
            <a:chExt cx="3820644" cy="3456175"/>
          </a:xfrm>
        </p:grpSpPr>
        <p:sp>
          <p:nvSpPr>
            <p:cNvPr id="33" name="Oval 32">
              <a:extLst>
                <a:ext uri="{FF2B5EF4-FFF2-40B4-BE49-F238E27FC236}">
                  <a16:creationId xmlns:a16="http://schemas.microsoft.com/office/drawing/2014/main" id="{8B97496F-A41E-6141-ED48-E2161D5C9903}"/>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21F696D-A213-0441-3A23-256ECFD2AA9B}"/>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C164B125-4E24-8C7D-6BE5-AF93D4DD04D1}"/>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2A605DC-F1EB-6A49-186B-2BC1F777C4E3}"/>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CCACD81F-6D8E-58A1-B656-08B424899F49}"/>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3CE4512-B2A2-A4AB-8CFF-2C9788EBB6F1}"/>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E82EA753-13BD-899F-78E4-73C1FEE0FF4F}"/>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AE09B075-F27B-BF08-8CBD-2D503D48429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1" name="Group 40">
            <a:extLst>
              <a:ext uri="{FF2B5EF4-FFF2-40B4-BE49-F238E27FC236}">
                <a16:creationId xmlns:a16="http://schemas.microsoft.com/office/drawing/2014/main" id="{4B87D8AD-4938-2F90-F6A5-F973A1B6D342}"/>
              </a:ext>
            </a:extLst>
          </p:cNvPr>
          <p:cNvGrpSpPr/>
          <p:nvPr/>
        </p:nvGrpSpPr>
        <p:grpSpPr>
          <a:xfrm>
            <a:off x="7181511" y="3262078"/>
            <a:ext cx="748744" cy="595270"/>
            <a:chOff x="1088390" y="1355392"/>
            <a:chExt cx="1914965" cy="1727200"/>
          </a:xfrm>
        </p:grpSpPr>
        <p:sp>
          <p:nvSpPr>
            <p:cNvPr id="42" name="Oval 41">
              <a:extLst>
                <a:ext uri="{FF2B5EF4-FFF2-40B4-BE49-F238E27FC236}">
                  <a16:creationId xmlns:a16="http://schemas.microsoft.com/office/drawing/2014/main" id="{A0D130CA-CE92-7D1E-8DEA-B019CDF89927}"/>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144DA01D-B792-D227-E8DE-E5CBFC570F78}"/>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B83F0737-8522-E831-5B87-4675568D56DE}"/>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2F032D08-EA88-3933-6610-BDAB09D7C7C8}"/>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F4F27455-7F91-8AA8-3BF5-7290D68C7B96}"/>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2D634EFB-8F7B-D854-91BC-75C8E4550AB4}"/>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A98D3593-254C-C727-AD97-E80DBD8E7862}"/>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AB52628B-F7BD-699E-3CCE-64CBB7D5B704}"/>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EB355EF-C122-9B32-EAE5-57B70A44159F}"/>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51" name="Group 50">
            <a:extLst>
              <a:ext uri="{FF2B5EF4-FFF2-40B4-BE49-F238E27FC236}">
                <a16:creationId xmlns:a16="http://schemas.microsoft.com/office/drawing/2014/main" id="{F86562C1-F3AA-F155-7D27-A98F5C748EEF}"/>
              </a:ext>
            </a:extLst>
          </p:cNvPr>
          <p:cNvGrpSpPr/>
          <p:nvPr/>
        </p:nvGrpSpPr>
        <p:grpSpPr>
          <a:xfrm>
            <a:off x="7195362" y="4557369"/>
            <a:ext cx="360521" cy="297573"/>
            <a:chOff x="1088390" y="1355392"/>
            <a:chExt cx="922056" cy="863423"/>
          </a:xfrm>
        </p:grpSpPr>
        <p:sp>
          <p:nvSpPr>
            <p:cNvPr id="52" name="Oval 51">
              <a:extLst>
                <a:ext uri="{FF2B5EF4-FFF2-40B4-BE49-F238E27FC236}">
                  <a16:creationId xmlns:a16="http://schemas.microsoft.com/office/drawing/2014/main" id="{97C216FC-7EAB-9D4D-6B79-A9AF955FADAC}"/>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489C604D-EF25-A4BF-5273-07FF8D83ED8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69AF863E-8288-F007-7C88-5AEE59D843A2}"/>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68A214F1-F534-E874-C98E-2D09CC5BBE9B}"/>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BA3EAE3E-3BCA-69F7-4C29-CED77F58BA94}"/>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57" name="Oval 56">
              <a:extLst>
                <a:ext uri="{FF2B5EF4-FFF2-40B4-BE49-F238E27FC236}">
                  <a16:creationId xmlns:a16="http://schemas.microsoft.com/office/drawing/2014/main" id="{98B4B09C-AAD6-1724-CB22-8F76FAE97236}"/>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Connector 74">
              <a:extLst>
                <a:ext uri="{FF2B5EF4-FFF2-40B4-BE49-F238E27FC236}">
                  <a16:creationId xmlns:a16="http://schemas.microsoft.com/office/drawing/2014/main" id="{24CD10C6-3105-F8C1-270D-63A6E080AFB9}"/>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CBB563E5-4AAB-3FCB-2E15-F30FC6985F01}"/>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13" name="Group 212">
            <a:extLst>
              <a:ext uri="{FF2B5EF4-FFF2-40B4-BE49-F238E27FC236}">
                <a16:creationId xmlns:a16="http://schemas.microsoft.com/office/drawing/2014/main" id="{14E5EFD3-0AA0-D675-6A3A-801CAF06FC1D}"/>
              </a:ext>
            </a:extLst>
          </p:cNvPr>
          <p:cNvGrpSpPr/>
          <p:nvPr/>
        </p:nvGrpSpPr>
        <p:grpSpPr>
          <a:xfrm>
            <a:off x="2654077" y="1355392"/>
            <a:ext cx="3820644" cy="3456175"/>
            <a:chOff x="2654077" y="1355392"/>
            <a:chExt cx="3820644" cy="3456175"/>
          </a:xfrm>
        </p:grpSpPr>
        <p:sp>
          <p:nvSpPr>
            <p:cNvPr id="196" name="Oval 195">
              <a:extLst>
                <a:ext uri="{FF2B5EF4-FFF2-40B4-BE49-F238E27FC236}">
                  <a16:creationId xmlns:a16="http://schemas.microsoft.com/office/drawing/2014/main" id="{3087B7E0-1B49-D556-50C6-C8A914EECC7F}"/>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a:extLst>
                <a:ext uri="{FF2B5EF4-FFF2-40B4-BE49-F238E27FC236}">
                  <a16:creationId xmlns:a16="http://schemas.microsoft.com/office/drawing/2014/main" id="{7B198CF8-5A42-EDCD-2DC0-32778FF06B4B}"/>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B9A8E0CD-8607-73B0-A37C-B709521A8559}"/>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9C13E7AF-7DA7-9E2D-1FFF-A334597EDF0A}"/>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0E413F6A-2B54-1224-9834-6B2EBF5CD6F4}"/>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a:extLst>
                <a:ext uri="{FF2B5EF4-FFF2-40B4-BE49-F238E27FC236}">
                  <a16:creationId xmlns:a16="http://schemas.microsoft.com/office/drawing/2014/main" id="{6D6C909F-A714-FB2D-FA8D-56F506391EF6}"/>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2" name="Straight Connector 201">
              <a:extLst>
                <a:ext uri="{FF2B5EF4-FFF2-40B4-BE49-F238E27FC236}">
                  <a16:creationId xmlns:a16="http://schemas.microsoft.com/office/drawing/2014/main" id="{A1294740-1AB3-520A-99C5-FA63A7C271D9}"/>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3" name="Straight Connector 202">
              <a:extLst>
                <a:ext uri="{FF2B5EF4-FFF2-40B4-BE49-F238E27FC236}">
                  <a16:creationId xmlns:a16="http://schemas.microsoft.com/office/drawing/2014/main" id="{1A8C36B3-20BE-DC1B-F1C3-B9470772B288}"/>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4" name="Straight Connector 203">
              <a:extLst>
                <a:ext uri="{FF2B5EF4-FFF2-40B4-BE49-F238E27FC236}">
                  <a16:creationId xmlns:a16="http://schemas.microsoft.com/office/drawing/2014/main" id="{499EF38C-F851-D54F-FB8F-48FDD0038FA3}"/>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5" name="Straight Connector 204">
              <a:extLst>
                <a:ext uri="{FF2B5EF4-FFF2-40B4-BE49-F238E27FC236}">
                  <a16:creationId xmlns:a16="http://schemas.microsoft.com/office/drawing/2014/main" id="{894AFE4C-112F-508C-C4C5-06D5C7D422A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6" name="Straight Connector 205">
              <a:extLst>
                <a:ext uri="{FF2B5EF4-FFF2-40B4-BE49-F238E27FC236}">
                  <a16:creationId xmlns:a16="http://schemas.microsoft.com/office/drawing/2014/main" id="{245CD588-84AE-5D5C-D88E-2854C32376D3}"/>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7" name="Straight Connector 206">
              <a:extLst>
                <a:ext uri="{FF2B5EF4-FFF2-40B4-BE49-F238E27FC236}">
                  <a16:creationId xmlns:a16="http://schemas.microsoft.com/office/drawing/2014/main" id="{FB8A86F8-9DD3-1E3C-0269-7AF1A88C92A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8" name="Straight Connector 207">
              <a:extLst>
                <a:ext uri="{FF2B5EF4-FFF2-40B4-BE49-F238E27FC236}">
                  <a16:creationId xmlns:a16="http://schemas.microsoft.com/office/drawing/2014/main" id="{2F4B3804-0CC9-3771-6759-808066C909F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9" name="Straight Connector 208">
              <a:extLst>
                <a:ext uri="{FF2B5EF4-FFF2-40B4-BE49-F238E27FC236}">
                  <a16:creationId xmlns:a16="http://schemas.microsoft.com/office/drawing/2014/main" id="{E9D375AD-F087-8786-331B-47D545A8D26A}"/>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210" name="Oval 209">
              <a:extLst>
                <a:ext uri="{FF2B5EF4-FFF2-40B4-BE49-F238E27FC236}">
                  <a16:creationId xmlns:a16="http://schemas.microsoft.com/office/drawing/2014/main" id="{56B74387-E430-C920-E156-2F469EA2A14A}"/>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1" name="Straight Connector 210">
              <a:extLst>
                <a:ext uri="{FF2B5EF4-FFF2-40B4-BE49-F238E27FC236}">
                  <a16:creationId xmlns:a16="http://schemas.microsoft.com/office/drawing/2014/main" id="{5AD448A1-89FE-5001-21E9-E9900EAA23CB}"/>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2" name="Straight Connector 211">
              <a:extLst>
                <a:ext uri="{FF2B5EF4-FFF2-40B4-BE49-F238E27FC236}">
                  <a16:creationId xmlns:a16="http://schemas.microsoft.com/office/drawing/2014/main" id="{5E0DF4A4-1518-B128-577D-F21E0A6C43E4}"/>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56976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175821488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575812"/>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48D-223C-FAC8-1180-8F363BBF7471}"/>
              </a:ext>
            </a:extLst>
          </p:cNvPr>
          <p:cNvSpPr>
            <a:spLocks noGrp="1"/>
          </p:cNvSpPr>
          <p:nvPr>
            <p:ph type="title"/>
          </p:nvPr>
        </p:nvSpPr>
        <p:spPr/>
        <p:txBody>
          <a:bodyPr/>
          <a:lstStyle/>
          <a:p>
            <a:r>
              <a:rPr lang="en-US" sz="1600"/>
              <a:t>(also trees, but really mostly arrays.)</a:t>
            </a:r>
          </a:p>
        </p:txBody>
      </p:sp>
    </p:spTree>
    <p:extLst>
      <p:ext uri="{BB962C8B-B14F-4D97-AF65-F5344CB8AC3E}">
        <p14:creationId xmlns:p14="http://schemas.microsoft.com/office/powerpoint/2010/main" val="1134151429"/>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43A6-BE6E-65A6-3C26-66D11C97C6A2}"/>
              </a:ext>
            </a:extLst>
          </p:cNvPr>
          <p:cNvSpPr>
            <a:spLocks noGrp="1"/>
          </p:cNvSpPr>
          <p:nvPr>
            <p:ph type="title"/>
          </p:nvPr>
        </p:nvSpPr>
        <p:spPr/>
        <p:txBody>
          <a:bodyPr/>
          <a:lstStyle/>
          <a:p>
            <a:r>
              <a:rPr lang="en-US"/>
              <a:t>quadtree reading</a:t>
            </a:r>
          </a:p>
        </p:txBody>
      </p:sp>
    </p:spTree>
    <p:extLst>
      <p:ext uri="{BB962C8B-B14F-4D97-AF65-F5344CB8AC3E}">
        <p14:creationId xmlns:p14="http://schemas.microsoft.com/office/powerpoint/2010/main" val="374311876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32"/>
                </a:solidFill>
                <a:effectLst/>
                <a:uLnTx/>
                <a:uFillTx/>
                <a:latin typeface="Arial"/>
                <a:ea typeface="+mn-ea"/>
                <a:cs typeface="+mn-cs"/>
              </a:rPr>
              <a:t>ANNOUNCEMENTS</a:t>
            </a:r>
            <a:br>
              <a:rPr kumimoji="0" lang="en-US" sz="2400" b="1" i="0" u="none" strike="noStrike" kern="1200" cap="none" spc="0" normalizeH="0" baseline="0" noProof="0">
                <a:ln>
                  <a:noFill/>
                </a:ln>
                <a:solidFill>
                  <a:srgbClr val="FFFF32"/>
                </a:solidFill>
                <a:effectLst/>
                <a:uLnTx/>
                <a:uFillTx/>
                <a:latin typeface="Arial"/>
                <a:ea typeface="+mn-ea"/>
                <a:cs typeface="+mn-cs"/>
              </a:rPr>
            </a:br>
            <a:r>
              <a:rPr kumimoji="0" lang="en-US" sz="2400" b="0" i="0" u="none" strike="noStrike" kern="1200" cap="none" spc="0" normalizeH="0" baseline="0" noProof="0">
                <a:ln>
                  <a:noFill/>
                </a:ln>
                <a:solidFill>
                  <a:srgbClr val="FFFF32"/>
                </a:solidFill>
                <a:effectLst/>
                <a:uLnTx/>
                <a:uFillTx/>
                <a:latin typeface="Arial"/>
                <a:ea typeface="+mn-ea"/>
                <a:cs typeface="+mn-cs"/>
              </a:rPr>
              <a:t>today is </a:t>
            </a:r>
            <a:r>
              <a:rPr kumimoji="0" lang="en-US" sz="2400" b="1" i="0" u="none" strike="noStrike" kern="1200" cap="none" spc="0" normalizeH="0" baseline="0" noProof="0">
                <a:ln>
                  <a:noFill/>
                </a:ln>
                <a:solidFill>
                  <a:srgbClr val="FFFF32"/>
                </a:solidFill>
                <a:effectLst/>
                <a:uLnTx/>
                <a:uFillTx/>
                <a:latin typeface="Arial"/>
                <a:ea typeface="+mn-ea"/>
                <a:cs typeface="+mn-cs"/>
              </a:rPr>
              <a:t>No Laptop Monday</a:t>
            </a:r>
            <a:r>
              <a:rPr kumimoji="0" lang="en-US" sz="2400" b="0" i="0" u="none" strike="noStrike" kern="1200" cap="none" spc="0" normalizeH="0" baseline="0" noProof="0">
                <a:ln>
                  <a:noFill/>
                </a:ln>
                <a:solidFill>
                  <a:srgbClr val="FFFF32"/>
                </a:solidFill>
                <a:effectLst/>
                <a:uLnTx/>
                <a:uFillTx/>
                <a:latin typeface="Arial"/>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D971F"/>
                </a:solidFill>
                <a:effectLst/>
                <a:uLnTx/>
                <a:uFillTx/>
                <a:latin typeface="Arial"/>
                <a:ea typeface="+mn-ea"/>
                <a:cs typeface="+mn-cs"/>
              </a:rPr>
              <a:t>WARMUP</a:t>
            </a:r>
            <a:br>
              <a:rPr kumimoji="0" lang="en-US" sz="2400" b="1" i="0" u="none" strike="noStrike" kern="1200" cap="none" spc="0" normalizeH="0" baseline="0" noProof="0">
                <a:ln>
                  <a:noFill/>
                </a:ln>
                <a:solidFill>
                  <a:srgbClr val="FD971F"/>
                </a:solidFill>
                <a:effectLst/>
                <a:uLnTx/>
                <a:uFillTx/>
                <a:latin typeface="Arial"/>
                <a:ea typeface="+mn-ea"/>
                <a:cs typeface="+mn-cs"/>
              </a:rPr>
            </a:b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"a chain is only as strong as its weakest link"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does this expression mean?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is a chain?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is a link?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is this true for real-world metal chains? why or why not?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92671"/>
                </a:solidFill>
                <a:effectLst/>
                <a:uLnTx/>
                <a:uFillTx/>
                <a:latin typeface="Arial"/>
                <a:ea typeface="+mn-ea"/>
                <a:cs typeface="+mn-cs"/>
              </a:rPr>
              <a:t>TODAY</a:t>
            </a:r>
            <a:r>
              <a:rPr kumimoji="0" lang="en-US" sz="2400" b="1" i="0" u="none" strike="noStrike" kern="1200" cap="none" spc="0" normalizeH="0" baseline="0" noProof="0">
                <a:ln>
                  <a:noFill/>
                </a:ln>
                <a:solidFill>
                  <a:srgbClr val="F92671"/>
                </a:solidFill>
                <a:effectLst/>
                <a:uLnTx/>
                <a:uFillTx/>
                <a:latin typeface="Arial"/>
                <a:ea typeface="+mn-ea"/>
                <a:cs typeface="+mn-cs"/>
              </a:rPr>
              <a:t> </a:t>
            </a:r>
            <a:r>
              <a:rPr kumimoji="0" lang="en-US" sz="2400" b="0" i="0" u="none" strike="noStrike" kern="1200" cap="none" spc="0" normalizeH="0" baseline="0" noProof="0">
                <a:ln>
                  <a:noFill/>
                </a:ln>
                <a:solidFill>
                  <a:srgbClr val="F92671"/>
                </a:solidFill>
                <a:effectLst/>
                <a:uLnTx/>
                <a:uFillTx/>
                <a:latin typeface="Arial"/>
                <a:ea typeface="+mn-ea"/>
                <a:cs typeface="+mn-cs"/>
              </a:rPr>
              <a:t>linked lists</a:t>
            </a:r>
          </a:p>
        </p:txBody>
      </p:sp>
      <p:sp>
        <p:nvSpPr>
          <p:cNvPr id="2" name="TextBox 1">
            <a:extLst>
              <a:ext uri="{FF2B5EF4-FFF2-40B4-BE49-F238E27FC236}">
                <a16:creationId xmlns:a16="http://schemas.microsoft.com/office/drawing/2014/main" id="{AFB9841C-2E93-BE94-AEBC-6D108BE2CAED}"/>
              </a:ext>
            </a:extLst>
          </p:cNvPr>
          <p:cNvSpPr txBox="1"/>
          <p:nvPr/>
        </p:nvSpPr>
        <p:spPr>
          <a:xfrm>
            <a:off x="4664323" y="309591"/>
            <a:ext cx="4121331" cy="120032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uLnTx/>
                <a:uFillTx/>
                <a:latin typeface="Arial"/>
                <a:ea typeface="+mn-ea"/>
                <a:cs typeface="+mn-cs"/>
              </a:rPr>
              <a:t>Week08a</a:t>
            </a:r>
          </a:p>
        </p:txBody>
      </p:sp>
      <p:sp>
        <p:nvSpPr>
          <p:cNvPr id="3" name="TextBox 2">
            <a:extLst>
              <a:ext uri="{FF2B5EF4-FFF2-40B4-BE49-F238E27FC236}">
                <a16:creationId xmlns:a16="http://schemas.microsoft.com/office/drawing/2014/main" id="{4C03D241-0A89-E0FA-812A-C50A1647592D}"/>
              </a:ext>
            </a:extLst>
          </p:cNvPr>
          <p:cNvSpPr txBox="1"/>
          <p:nvPr/>
        </p:nvSpPr>
        <p:spPr>
          <a:xfrm>
            <a:off x="4852851" y="1343733"/>
            <a:ext cx="402336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a:ea typeface="+mn-ea"/>
                <a:cs typeface="+mn-cs"/>
              </a:rPr>
              <a:t>🦜🦜🦜🦜🦜🦜🦜🦜</a:t>
            </a:r>
          </a:p>
        </p:txBody>
      </p:sp>
    </p:spTree>
    <p:extLst>
      <p:ext uri="{BB962C8B-B14F-4D97-AF65-F5344CB8AC3E}">
        <p14:creationId xmlns:p14="http://schemas.microsoft.com/office/powerpoint/2010/main" val="32773363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
        <p:nvSpPr>
          <p:cNvPr id="2" name="TextBox 1">
            <a:extLst>
              <a:ext uri="{FF2B5EF4-FFF2-40B4-BE49-F238E27FC236}">
                <a16:creationId xmlns:a16="http://schemas.microsoft.com/office/drawing/2014/main" id="{943A9D01-CFE2-BC55-7E75-9DF56340AC65}"/>
              </a:ext>
            </a:extLst>
          </p:cNvPr>
          <p:cNvSpPr txBox="1"/>
          <p:nvPr/>
        </p:nvSpPr>
        <p:spPr>
          <a:xfrm>
            <a:off x="6382512" y="4370832"/>
            <a:ext cx="2304288"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record lecture</a:t>
            </a:r>
          </a:p>
        </p:txBody>
      </p:sp>
    </p:spTree>
    <p:extLst>
      <p:ext uri="{BB962C8B-B14F-4D97-AF65-F5344CB8AC3E}">
        <p14:creationId xmlns:p14="http://schemas.microsoft.com/office/powerpoint/2010/main" val="316336224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(p)review: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a:p>
            <a:endParaRPr lang="en-US" sz="1600">
              <a:latin typeface="+mj-lt"/>
            </a:endParaRP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 (cont.)</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a:t>
            </a:r>
            <a:r>
              <a:rPr lang="en-US" b="1">
                <a:solidFill>
                  <a:srgbClr val="007B00"/>
                </a:solidFill>
                <a:latin typeface="+mj-lt"/>
              </a:rPr>
              <a:t>NOTE: </a:t>
            </a:r>
            <a:r>
              <a:rPr lang="en-US">
                <a:solidFill>
                  <a:srgbClr val="007B00"/>
                </a:solidFill>
                <a:latin typeface="+mj-lt"/>
              </a:rPr>
              <a:t>Many other functions could be included</a:t>
            </a:r>
            <a:br>
              <a:rPr lang="en-US">
                <a:solidFill>
                  <a:srgbClr val="007B00"/>
                </a:solidFill>
                <a:latin typeface="+mj-lt"/>
              </a:rPr>
            </a:br>
            <a:r>
              <a:rPr lang="en-US">
                <a:solidFill>
                  <a:srgbClr val="007B00"/>
                </a:solidFill>
                <a:latin typeface="+mj-lt"/>
              </a:rPr>
              <a:t>//       in this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sz="4000"/>
              <a:t>a few weeks ago,</a:t>
            </a:r>
            <a:br>
              <a:rPr lang="en-US" sz="4000"/>
            </a:br>
            <a:r>
              <a:rPr lang="en-US" sz="4000"/>
              <a:t>we implemented the list interface using an array</a:t>
            </a:r>
            <a:br>
              <a:rPr lang="en-US" sz="4000"/>
            </a:br>
            <a:br>
              <a:rPr lang="en-US" sz="4000"/>
            </a:br>
            <a:r>
              <a:rPr lang="en-US" sz="2400"/>
              <a:t>the</a:t>
            </a:r>
            <a:r>
              <a:rPr lang="en-US" sz="4000"/>
              <a:t> </a:t>
            </a:r>
            <a:r>
              <a:rPr lang="en-US" sz="4000" b="1">
                <a:latin typeface="Zapfino" panose="03030300040707070C03" pitchFamily="66" charset="77"/>
              </a:rPr>
              <a:t>array list</a:t>
            </a:r>
          </a:p>
        </p:txBody>
      </p:sp>
    </p:spTree>
    <p:extLst>
      <p:ext uri="{BB962C8B-B14F-4D97-AF65-F5344CB8AC3E}">
        <p14:creationId xmlns:p14="http://schemas.microsoft.com/office/powerpoint/2010/main" val="4259783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sz="4000"/>
              <a:t>this week, we will implement</a:t>
            </a:r>
            <a:br>
              <a:rPr lang="en-US" sz="4000"/>
            </a:br>
            <a:r>
              <a:rPr lang="en-US" sz="4000"/>
              <a:t>the list interface using nodes with "links" (references) to other nodes</a:t>
            </a:r>
            <a:br>
              <a:rPr lang="en-US" sz="4000"/>
            </a:br>
            <a:br>
              <a:rPr lang="en-US" sz="4000"/>
            </a:br>
            <a:r>
              <a:rPr lang="en-US" sz="4000"/>
              <a:t>this will be called a </a:t>
            </a:r>
            <a:r>
              <a:rPr lang="en-US" sz="4000" b="1"/>
              <a:t>linked list</a:t>
            </a:r>
          </a:p>
        </p:txBody>
      </p:sp>
    </p:spTree>
    <p:extLst>
      <p:ext uri="{BB962C8B-B14F-4D97-AF65-F5344CB8AC3E}">
        <p14:creationId xmlns:p14="http://schemas.microsoft.com/office/powerpoint/2010/main" val="1614056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ACD6A-D90B-B609-BEEF-71E96CD4F8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490987-FCCE-DCC8-38C4-945F2D9A4194}"/>
              </a:ext>
            </a:extLst>
          </p:cNvPr>
          <p:cNvSpPr>
            <a:spLocks noGrp="1"/>
          </p:cNvSpPr>
          <p:nvPr>
            <p:ph type="title"/>
          </p:nvPr>
        </p:nvSpPr>
        <p:spPr>
          <a:xfrm>
            <a:off x="457200" y="2143125"/>
            <a:ext cx="8229600" cy="857250"/>
          </a:xfrm>
        </p:spPr>
        <p:txBody>
          <a:bodyPr/>
          <a:lstStyle/>
          <a:p>
            <a:r>
              <a:rPr lang="en-US" sz="8000"/>
              <a:t>data structures</a:t>
            </a:r>
          </a:p>
        </p:txBody>
      </p:sp>
    </p:spTree>
    <p:extLst>
      <p:ext uri="{BB962C8B-B14F-4D97-AF65-F5344CB8AC3E}">
        <p14:creationId xmlns:p14="http://schemas.microsoft.com/office/powerpoint/2010/main" val="109332105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F992-CCF2-9FF5-6050-719E7FF73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640EF-4597-EE73-FB36-A8CAF697976D}"/>
              </a:ext>
            </a:extLst>
          </p:cNvPr>
          <p:cNvSpPr>
            <a:spLocks noGrp="1"/>
          </p:cNvSpPr>
          <p:nvPr>
            <p:ph type="title"/>
          </p:nvPr>
        </p:nvSpPr>
        <p:spPr/>
        <p:txBody>
          <a:bodyPr/>
          <a:lstStyle/>
          <a:p>
            <a:r>
              <a:rPr lang="en-US"/>
              <a:t>note</a:t>
            </a:r>
          </a:p>
        </p:txBody>
      </p:sp>
    </p:spTree>
    <p:extLst>
      <p:ext uri="{BB962C8B-B14F-4D97-AF65-F5344CB8AC3E}">
        <p14:creationId xmlns:p14="http://schemas.microsoft.com/office/powerpoint/2010/main" val="29217015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0ACC-6822-79C0-314E-A3F68AF8CE9A}"/>
              </a:ext>
            </a:extLst>
          </p:cNvPr>
          <p:cNvSpPr>
            <a:spLocks noGrp="1"/>
          </p:cNvSpPr>
          <p:nvPr>
            <p:ph type="title"/>
          </p:nvPr>
        </p:nvSpPr>
        <p:spPr/>
        <p:txBody>
          <a:bodyPr/>
          <a:lstStyle/>
          <a:p>
            <a:r>
              <a:rPr lang="en-US"/>
              <a:t>today we will be discussing the simplest possible linked list</a:t>
            </a:r>
            <a:br>
              <a:rPr lang="en-US"/>
            </a:br>
            <a:br>
              <a:rPr lang="en-US"/>
            </a:br>
            <a:r>
              <a:rPr lang="en-US"/>
              <a:t>(LinkedList literally just has a reference to Node head.)</a:t>
            </a:r>
          </a:p>
        </p:txBody>
      </p:sp>
    </p:spTree>
    <p:extLst>
      <p:ext uri="{BB962C8B-B14F-4D97-AF65-F5344CB8AC3E}">
        <p14:creationId xmlns:p14="http://schemas.microsoft.com/office/powerpoint/2010/main" val="403179279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CF47E-2318-193E-2D22-D0F8ACC732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D6214B-54C9-E807-A362-BC1644374370}"/>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F7E74138-F883-286A-B5EC-130D49A1B33E}"/>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64AF5AA-25E8-3C89-6D96-C0DE0E8FED20}"/>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9A8DBB5-FE97-A5CA-5B78-351C99F7BF15}"/>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BFBF20A5-5795-B8B6-3C8F-F3AB0EE50E91}"/>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18EB0E6-275C-A72A-7449-38D3B7476F67}"/>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363B901E-AEB1-B992-F204-746DF68A2EE2}"/>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231F4DC6-79D9-0972-3869-5BA2259FBB1D}"/>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863EB342-F43F-5D56-FD3A-1826E9289CE2}"/>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B47BBD56-C9F4-C7A8-096A-ECE4061E8BD8}"/>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83D2CFBD-7FB7-7263-F891-1EACCE5F1859}"/>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397134-A31C-A357-6CE6-24A09A1A1D5D}"/>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33A65CD2-FEC4-4AEE-AF2E-68639B3EB614}"/>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21A9EEF6-FA8D-706C-A03E-89A80DBE6A68}"/>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93502548-C5C1-C442-BDD6-2481142C534F}"/>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14E2A56C-4B27-F330-F57D-F38E60A3C442}"/>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0E6CFFCA-F57E-EB32-39CA-828CA1C13086}"/>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272B264-05A8-D57B-C85D-9F6ABDF421D0}"/>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A6321FA6-A97F-B2DA-2594-16103EC7BDB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A6D43D80-5752-5AD9-8BDF-D89615E2C761}"/>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084075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36698-45B5-9EEB-C25C-1589944753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2A8D55-A01D-7F19-2A9F-2FB2CA9358FB}"/>
              </a:ext>
            </a:extLst>
          </p:cNvPr>
          <p:cNvSpPr>
            <a:spLocks noGrp="1"/>
          </p:cNvSpPr>
          <p:nvPr>
            <p:ph type="title"/>
          </p:nvPr>
        </p:nvSpPr>
        <p:spPr/>
        <p:txBody>
          <a:bodyPr/>
          <a:lstStyle/>
          <a:p>
            <a:r>
              <a:rPr lang="en-US" sz="3200"/>
              <a:t>some other implementations are possible.</a:t>
            </a:r>
            <a:br>
              <a:rPr lang="en-US" sz="3200"/>
            </a:br>
            <a:r>
              <a:rPr lang="en-US" sz="3200"/>
              <a:t>some will be faster than this one.</a:t>
            </a:r>
          </a:p>
        </p:txBody>
      </p:sp>
    </p:spTree>
    <p:extLst>
      <p:ext uri="{BB962C8B-B14F-4D97-AF65-F5344CB8AC3E}">
        <p14:creationId xmlns:p14="http://schemas.microsoft.com/office/powerpoint/2010/main" val="250095552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19205-0E87-DA5A-D201-DB24F93B1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5F7D93-BB5F-909B-1199-E47EDE35F81E}"/>
              </a:ext>
            </a:extLst>
          </p:cNvPr>
          <p:cNvSpPr>
            <a:spLocks noGrp="1"/>
          </p:cNvSpPr>
          <p:nvPr>
            <p:ph type="title"/>
          </p:nvPr>
        </p:nvSpPr>
        <p:spPr/>
        <p:txBody>
          <a:bodyPr/>
          <a:lstStyle/>
          <a:p>
            <a:r>
              <a:rPr lang="en-US" sz="4000"/>
              <a:t>for linked lists, do NOT memorize big O runtimes out of context</a:t>
            </a:r>
          </a:p>
        </p:txBody>
      </p:sp>
    </p:spTree>
    <p:extLst>
      <p:ext uri="{BB962C8B-B14F-4D97-AF65-F5344CB8AC3E}">
        <p14:creationId xmlns:p14="http://schemas.microsoft.com/office/powerpoint/2010/main" val="30144676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b="1"/>
              <a:t>A: </a:t>
            </a:r>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CC8E-40E3-4C3A-002C-D9FE305C1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C97DB-BF44-290B-E6EA-4481A89A045A}"/>
              </a:ext>
            </a:extLst>
          </p:cNvPr>
          <p:cNvSpPr>
            <a:spLocks noGrp="1"/>
          </p:cNvSpPr>
          <p:nvPr>
            <p:ph type="title"/>
          </p:nvPr>
        </p:nvSpPr>
        <p:spPr/>
        <p:txBody>
          <a:bodyPr/>
          <a:lstStyle/>
          <a:p>
            <a:r>
              <a:rPr lang="en-US" b="1"/>
              <a:t>B: </a:t>
            </a:r>
            <a:r>
              <a:rPr lang="en-US"/>
              <a:t>linked lists will prepare us for trees and graphs🌳</a:t>
            </a:r>
          </a:p>
        </p:txBody>
      </p:sp>
    </p:spTree>
    <p:extLst>
      <p:ext uri="{BB962C8B-B14F-4D97-AF65-F5344CB8AC3E}">
        <p14:creationId xmlns:p14="http://schemas.microsoft.com/office/powerpoint/2010/main" val="5599931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8AA0-C7ED-4FFF-27E3-4B3E3E287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1EE98-7518-F0D2-8D36-91AC3F3F9952}"/>
              </a:ext>
            </a:extLst>
          </p:cNvPr>
          <p:cNvSpPr>
            <a:spLocks noGrp="1"/>
          </p:cNvSpPr>
          <p:nvPr>
            <p:ph type="title"/>
          </p:nvPr>
        </p:nvSpPr>
        <p:spPr/>
        <p:txBody>
          <a:bodyPr/>
          <a:lstStyle/>
          <a:p>
            <a:r>
              <a:rPr lang="en-US" b="1"/>
              <a:t>C: </a:t>
            </a:r>
            <a:r>
              <a:rPr lang="en-US"/>
              <a:t>linked lists are incredibly FUNdaMENTAL 🥳</a:t>
            </a:r>
            <a:br>
              <a:rPr lang="en-US"/>
            </a:br>
            <a:br>
              <a:rPr lang="en-US"/>
            </a:br>
            <a:r>
              <a:rPr lang="en-US" sz="3200"/>
              <a:t>(for us, as fundamental as arrays)</a:t>
            </a:r>
            <a:endParaRPr lang="en-US"/>
          </a:p>
        </p:txBody>
      </p:sp>
    </p:spTree>
    <p:extLst>
      <p:ext uri="{BB962C8B-B14F-4D97-AF65-F5344CB8AC3E}">
        <p14:creationId xmlns:p14="http://schemas.microsoft.com/office/powerpoint/2010/main" val="36730914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B88F-E928-8135-A829-07F28801B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C8629-995E-D031-4AA2-F2AB38B993F2}"/>
              </a:ext>
            </a:extLst>
          </p:cNvPr>
          <p:cNvSpPr>
            <a:spLocks noGrp="1"/>
          </p:cNvSpPr>
          <p:nvPr>
            <p:ph type="title"/>
          </p:nvPr>
        </p:nvSpPr>
        <p:spPr/>
        <p:txBody>
          <a:bodyPr/>
          <a:lstStyle/>
          <a:p>
            <a:r>
              <a:rPr lang="en-US" sz="3600" b="1"/>
              <a:t>D: </a:t>
            </a:r>
            <a:r>
              <a:rPr lang="en-US" sz="3600"/>
              <a:t>linked lists are actually big O better (than array lists) in very specific cases</a:t>
            </a:r>
          </a:p>
        </p:txBody>
      </p:sp>
    </p:spTree>
    <p:extLst>
      <p:ext uri="{BB962C8B-B14F-4D97-AF65-F5344CB8AC3E}">
        <p14:creationId xmlns:p14="http://schemas.microsoft.com/office/powerpoint/2010/main" val="3345475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2B4-26EF-364F-0221-04F64B49A6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9DA7EB-39F0-9B6E-5A6D-5569C392A38A}"/>
              </a:ext>
            </a:extLst>
          </p:cNvPr>
          <p:cNvSpPr>
            <a:spLocks noGrp="1"/>
          </p:cNvSpPr>
          <p:nvPr>
            <p:ph type="title"/>
          </p:nvPr>
        </p:nvSpPr>
        <p:spPr/>
        <p:txBody>
          <a:bodyPr/>
          <a:lstStyle/>
          <a:p>
            <a:r>
              <a:rPr lang="en-US"/>
              <a:t>array, string</a:t>
            </a:r>
          </a:p>
        </p:txBody>
      </p:sp>
    </p:spTree>
    <p:extLst>
      <p:ext uri="{BB962C8B-B14F-4D97-AF65-F5344CB8AC3E}">
        <p14:creationId xmlns:p14="http://schemas.microsoft.com/office/powerpoint/2010/main" val="108307141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7E011-9F58-8785-3211-F6FDCEA43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A05F6-3082-D641-F4F4-BBF869BA8771}"/>
              </a:ext>
            </a:extLst>
          </p:cNvPr>
          <p:cNvSpPr>
            <a:spLocks noGrp="1"/>
          </p:cNvSpPr>
          <p:nvPr>
            <p:ph type="title"/>
          </p:nvPr>
        </p:nvSpPr>
        <p:spPr/>
        <p:txBody>
          <a:bodyPr/>
          <a:lstStyle/>
          <a:p>
            <a:r>
              <a:rPr lang="en-US" b="1"/>
              <a:t>E: </a:t>
            </a:r>
            <a:r>
              <a:rPr lang="en-US"/>
              <a:t>linked lists are actually really, really important</a:t>
            </a:r>
            <a:br>
              <a:rPr lang="en-US"/>
            </a:br>
            <a:r>
              <a:rPr lang="en-US" sz="3200"/>
              <a:t>(especially in the C programming language)</a:t>
            </a:r>
            <a:endParaRPr lang="en-US"/>
          </a:p>
        </p:txBody>
      </p:sp>
    </p:spTree>
    <p:extLst>
      <p:ext uri="{BB962C8B-B14F-4D97-AF65-F5344CB8AC3E}">
        <p14:creationId xmlns:p14="http://schemas.microsoft.com/office/powerpoint/2010/main" val="300136046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9AC0EB7-0315-6BFF-263C-98B0EC7D0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0" y="0"/>
            <a:ext cx="366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69349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119490" y="954698"/>
            <a:ext cx="3324225" cy="1034129"/>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119490" y="2173493"/>
            <a:ext cx="3324225" cy="269612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this.value =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CE0A88D9-46BD-C5EA-3E25-7A951F4BCC31}"/>
              </a:ext>
            </a:extLst>
          </p:cNvPr>
          <p:cNvSpPr txBox="1"/>
          <p:nvPr/>
        </p:nvSpPr>
        <p:spPr>
          <a:xfrm>
            <a:off x="3769295" y="285486"/>
            <a:ext cx="559462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536171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
        <p:nvSpPr>
          <p:cNvPr id="5" name="TextBox 4">
            <a:extLst>
              <a:ext uri="{FF2B5EF4-FFF2-40B4-BE49-F238E27FC236}">
                <a16:creationId xmlns:a16="http://schemas.microsoft.com/office/drawing/2014/main" id="{1381DF46-74E8-AC77-B5DD-78D03B86EE2C}"/>
              </a:ext>
            </a:extLst>
          </p:cNvPr>
          <p:cNvSpPr txBox="1"/>
          <p:nvPr/>
        </p:nvSpPr>
        <p:spPr>
          <a:xfrm>
            <a:off x="119490" y="954698"/>
            <a:ext cx="3324225" cy="2363724"/>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void</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add(</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FFFFFF">
                    <a:lumMod val="75000"/>
                  </a:srgbClr>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C0361FF0-7EE1-4BFB-E542-C9A48EB13A81}"/>
              </a:ext>
            </a:extLst>
          </p:cNvPr>
          <p:cNvSpPr txBox="1"/>
          <p:nvPr/>
        </p:nvSpPr>
        <p:spPr>
          <a:xfrm>
            <a:off x="119490" y="3492767"/>
            <a:ext cx="3324225" cy="269612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this.value =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51943266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8EBE-08CC-5B38-43A4-2D85CB12D7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EB7FF-26E6-2CF5-ED3A-961D4422503C}"/>
              </a:ext>
            </a:extLst>
          </p:cNvPr>
          <p:cNvSpPr>
            <a:spLocks noGrp="1"/>
          </p:cNvSpPr>
          <p:nvPr>
            <p:ph type="title"/>
          </p:nvPr>
        </p:nvSpPr>
        <p:spPr/>
        <p:txBody>
          <a:bodyPr/>
          <a:lstStyle/>
          <a:p>
            <a:r>
              <a:rPr lang="en-US" sz="3600" b="1">
                <a:latin typeface="Arial" panose="020B0604020202020204" pitchFamily="34" charset="0"/>
                <a:cs typeface="Arial" panose="020B0604020202020204" pitchFamily="34" charset="0"/>
              </a:rPr>
              <a:t>example: </a:t>
            </a:r>
            <a:r>
              <a:rPr lang="en-US" sz="3600">
                <a:latin typeface="+mj-lt"/>
              </a:rPr>
              <a:t>addFront(value)</a:t>
            </a:r>
            <a:endParaRPr lang="en-US" sz="3600">
              <a:solidFill>
                <a:schemeClr val="accent6">
                  <a:lumMod val="60000"/>
                  <a:lumOff val="40000"/>
                </a:schemeClr>
              </a:solidFill>
              <a:latin typeface="+mj-lt"/>
            </a:endParaRPr>
          </a:p>
        </p:txBody>
      </p:sp>
    </p:spTree>
    <p:extLst>
      <p:ext uri="{BB962C8B-B14F-4D97-AF65-F5344CB8AC3E}">
        <p14:creationId xmlns:p14="http://schemas.microsoft.com/office/powerpoint/2010/main" val="140396376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2D8F-0811-7AEF-D065-43ED930045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90AA24-3618-791E-BC51-2606EB3E0A6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55BB597-1B86-9326-8B9A-814DFFA3172A}"/>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CA152A5-701F-19A9-6357-2CA9E4580A4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5F5B3AAF-496C-2ED1-1AAF-1F6C7050EA7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E9459B14-6B50-A5B0-AE2B-00ACC3C4ADB1}"/>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AE9DDB02-E43B-5D88-DA07-1BF60B95EF4D}"/>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FEAA7279-4D1B-62C1-193B-510C90C496EA}"/>
              </a:ext>
            </a:extLst>
          </p:cNvPr>
          <p:cNvSpPr txBox="1"/>
          <p:nvPr/>
        </p:nvSpPr>
        <p:spPr>
          <a:xfrm>
            <a:off x="4279387" y="1947672"/>
            <a:ext cx="9681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value</a:t>
            </a:r>
          </a:p>
        </p:txBody>
      </p:sp>
      <p:sp>
        <p:nvSpPr>
          <p:cNvPr id="4" name="TextBox 3">
            <a:extLst>
              <a:ext uri="{FF2B5EF4-FFF2-40B4-BE49-F238E27FC236}">
                <a16:creationId xmlns:a16="http://schemas.microsoft.com/office/drawing/2014/main" id="{947CB677-F1F6-FA99-6EF5-E9FEE09F119D}"/>
              </a:ext>
            </a:extLst>
          </p:cNvPr>
          <p:cNvSpPr txBox="1"/>
          <p:nvPr/>
        </p:nvSpPr>
        <p:spPr>
          <a:xfrm>
            <a:off x="5171937" y="1947672"/>
            <a:ext cx="7584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next</a:t>
            </a:r>
          </a:p>
        </p:txBody>
      </p:sp>
      <p:sp>
        <p:nvSpPr>
          <p:cNvPr id="5" name="TextBox 4">
            <a:extLst>
              <a:ext uri="{FF2B5EF4-FFF2-40B4-BE49-F238E27FC236}">
                <a16:creationId xmlns:a16="http://schemas.microsoft.com/office/drawing/2014/main" id="{673B17B5-94B0-415B-7D35-EE23D30AFB4F}"/>
              </a:ext>
            </a:extLst>
          </p:cNvPr>
          <p:cNvSpPr txBox="1"/>
          <p:nvPr/>
        </p:nvSpPr>
        <p:spPr>
          <a:xfrm>
            <a:off x="6361819" y="1947672"/>
            <a:ext cx="9681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value</a:t>
            </a:r>
          </a:p>
        </p:txBody>
      </p:sp>
      <p:sp>
        <p:nvSpPr>
          <p:cNvPr id="8" name="TextBox 7">
            <a:extLst>
              <a:ext uri="{FF2B5EF4-FFF2-40B4-BE49-F238E27FC236}">
                <a16:creationId xmlns:a16="http://schemas.microsoft.com/office/drawing/2014/main" id="{133FA0CD-200F-2CB0-9120-B0DCF3A46193}"/>
              </a:ext>
            </a:extLst>
          </p:cNvPr>
          <p:cNvSpPr txBox="1"/>
          <p:nvPr/>
        </p:nvSpPr>
        <p:spPr>
          <a:xfrm>
            <a:off x="7254369" y="1947672"/>
            <a:ext cx="7584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next</a:t>
            </a:r>
          </a:p>
        </p:txBody>
      </p:sp>
    </p:spTree>
    <p:extLst>
      <p:ext uri="{BB962C8B-B14F-4D97-AF65-F5344CB8AC3E}">
        <p14:creationId xmlns:p14="http://schemas.microsoft.com/office/powerpoint/2010/main" val="2493982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fontScale="90000"/>
          </a:bodyPr>
          <a:lstStyle/>
          <a:p>
            <a:r>
              <a:rPr lang="en-US"/>
              <a:t>an </a:t>
            </a:r>
            <a:r>
              <a:rPr lang="en-US" b="1"/>
              <a:t>array</a:t>
            </a:r>
            <a:r>
              <a:rPr lang="en-US"/>
              <a:t> is a sequence of contiguous elements</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the length of an array is fixed</a:t>
            </a:r>
          </a:p>
          <a:p>
            <a:endParaRPr lang="en-US"/>
          </a:p>
          <a:p>
            <a:r>
              <a:rPr lang="en-US"/>
              <a:t>⏱️ creating an array takes O(n) time, where n is the length of the array</a:t>
            </a:r>
          </a:p>
          <a:p>
            <a:endParaRPr lang="en-US"/>
          </a:p>
          <a:p>
            <a:r>
              <a:rPr lang="en-US"/>
              <a:t>because the elements are all the same size and all right next to each other,</a:t>
            </a:r>
            <a:br>
              <a:rPr lang="en-US"/>
            </a:br>
            <a:r>
              <a:rPr lang="en-US" b="1"/>
              <a:t>accessing</a:t>
            </a:r>
            <a:r>
              <a:rPr lang="en-US"/>
              <a:t> an array is FAST</a:t>
            </a:r>
          </a:p>
          <a:p>
            <a:pPr lvl="1"/>
            <a:r>
              <a:rPr lang="en-US"/>
              <a:t>⏱️ getting the value of the </a:t>
            </a:r>
            <a:r>
              <a:rPr lang="en-US" err="1"/>
              <a:t>i-th</a:t>
            </a:r>
            <a:r>
              <a:rPr lang="en-US"/>
              <a:t> element of an array takes O(1) time</a:t>
            </a:r>
          </a:p>
          <a:p>
            <a:pPr lvl="1"/>
            <a:r>
              <a:rPr lang="en-US"/>
              <a:t>⏱️ setting the value of the </a:t>
            </a:r>
            <a:r>
              <a:rPr lang="en-US" err="1"/>
              <a:t>i-th</a:t>
            </a:r>
            <a:r>
              <a:rPr lang="en-US"/>
              <a:t> element of an array takes O(1) time</a:t>
            </a:r>
          </a:p>
          <a:p>
            <a:endParaRPr lang="en-US"/>
          </a:p>
          <a:p>
            <a:pPr lvl="1"/>
            <a:endParaRPr lang="en-US"/>
          </a:p>
        </p:txBody>
      </p:sp>
    </p:spTree>
    <p:extLst>
      <p:ext uri="{BB962C8B-B14F-4D97-AF65-F5344CB8AC3E}">
        <p14:creationId xmlns:p14="http://schemas.microsoft.com/office/powerpoint/2010/main" val="151894750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8317-D342-548C-833C-630B451DE7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C061-8A99-7F7D-96A5-0591AEE900F2}"/>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FE73C64B-94B8-351C-6585-84B005EC7A32}"/>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8313A1C-4812-59C4-4C2F-857AEB550CC5}"/>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F6A276E-2B9C-B7E2-CE68-E20365275DE3}"/>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5AC3B9CE-6AAF-31EF-2BAB-3F8A1E47E520}"/>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FBB8AD6A-47CA-5A99-70DF-E5CE90E38723}"/>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949073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3BB4-02AB-EA0C-ACB2-2D1B661795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68450-5B04-7CD0-124F-215D6B0675E8}"/>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3889E61-3EF3-2495-6C37-7163D2A5417B}"/>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BC32CD4-D1A4-30DD-3CE4-1A42B45726B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D3CB8CE2-A4EE-5366-17B9-DC65B6B5A78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77808A3A-CC09-02D1-D620-83A12C69CA5C}"/>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CB5895F2-4059-3AC5-1C1D-509531706F8A}"/>
              </a:ext>
            </a:extLst>
          </p:cNvPr>
          <p:cNvSpPr txBox="1"/>
          <p:nvPr/>
        </p:nvSpPr>
        <p:spPr>
          <a:xfrm>
            <a:off x="208610" y="1793511"/>
            <a:ext cx="4737697"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Node tmp = new Node(2.0);</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79996580-ADA4-41AB-3A1A-548C17AE08C6}"/>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4D4A2624-106B-393B-6E54-6428FFDC69C2}"/>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55E75E3C-EEE5-0815-24CE-7A1E13CD9B0D}"/>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09FF0CC0-2DF4-7CCE-177C-5D633EF39A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540039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25519-5FF1-FF0C-3910-5A7E5F5AD6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E2340F-F6A3-8C4C-3D69-5F16CEB4F82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770FD560-61A3-235A-6683-06C398A2A10E}"/>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29502ABC-E75F-B984-1BF8-F29FA7929656}"/>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F3F209B7-4EC9-AB81-8D3E-2CC0C3A9A76B}"/>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6676FA71-8177-BF9E-4C30-8FA09390E0B2}"/>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AD704B09-745B-1C94-EDBC-D4959A39B37B}"/>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F19ED43-6C89-4F81-8D52-8DBD7470B59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D3D4690-FE5C-D847-EC69-A8C6A9339907}"/>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47136A3-27D9-4048-3B3E-B80F07DFB9FB}"/>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129378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CC13-A1FC-48A4-39AA-F38352048F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FB2F8A-FA83-B1C3-C097-09021E228A94}"/>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AD79D0EB-8F05-84BD-825E-A378D6B5E50C}"/>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A26CAF9-DA2F-86C1-B540-7605714B18D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712D7DC-2150-56FB-E567-448BF21BA071}"/>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58A9FE15-C385-6708-BC20-AEDD9E532E98}"/>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2E909A4-0A0C-CEC3-D81B-E5BDD4E5C65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35AE73D-ACBA-48D6-44E4-82BDF5FC0E0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7C045B46-BFCE-1B75-D6A7-F9DC7ADC494A}"/>
              </a:ext>
            </a:extLst>
          </p:cNvPr>
          <p:cNvSpPr txBox="1"/>
          <p:nvPr/>
        </p:nvSpPr>
        <p:spPr>
          <a:xfrm>
            <a:off x="2398034" y="1681758"/>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tmp.next = 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C7E5A5D7-F0EC-39A3-40C4-CA6FB18B62B5}"/>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AAFA2F9-CBC0-ACE3-B997-CC28708EFE58}"/>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A63A2A5B-08DA-9728-4B27-F3555E4AD0DC}"/>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408237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8EB5-ACB5-4D48-92A0-6A5D01CE21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26D120-D033-8BFB-DC82-AAF22554C25B}"/>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90A3140-F8DA-7EB2-BFC9-89E5DADFA556}"/>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F097E6BF-DCC1-4B6E-9091-AA67089B45BA}"/>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025B271B-7A88-7208-66DF-FB48C1F77390}"/>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B1D2874D-F65D-3425-D3C0-F1E0EA5E8B6B}"/>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C597790B-8DFE-DC04-07EF-4AFE59BC07A3}"/>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D5B5A57F-2C69-3315-B8D0-AE4B3EBC89EF}"/>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7548606-28C7-EE5F-B564-D560C262E372}"/>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67AF5EDA-21AD-52FB-6916-D0693F647089}"/>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B531DA4A-A23E-26BA-94A6-03C5700CF81A}"/>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6551701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6320-4A6E-0B22-1565-C4FA52C82C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4AE815-C611-6DD8-E814-3512E6ABFE43}"/>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B30C0EE-09AB-FF3D-548D-30E84F40FD97}"/>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36155DDF-3E23-EFF4-118D-75EF2D65D6D3}"/>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BB94E87-8715-8FC9-9FE3-9B844B917C4E}"/>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EF1234BE-4491-E5DD-9990-F276FD63F75F}"/>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58A69ED2-0A33-8E45-A43C-A1BDEDBEAE17}"/>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582F79F-1A01-7177-4DA8-2C0FE511718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5BE8E540-B325-744F-6218-808DA148C2B7}"/>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14311B90-4FDD-5FCF-BB7A-73E319E2A29A}"/>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58367ACB-A1DD-C7E4-3384-F91388BE0639}"/>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0BDC647B-1572-9ACF-1D60-4751E82E2773}"/>
              </a:ext>
            </a:extLst>
          </p:cNvPr>
          <p:cNvSpPr txBox="1"/>
          <p:nvPr/>
        </p:nvSpPr>
        <p:spPr>
          <a:xfrm>
            <a:off x="733817" y="1607210"/>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head = 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11276614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CC065-5D6A-162F-5A53-D02CAEC8A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D5D1C6-0C63-1DAD-1477-61DD24A84D56}"/>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D299A9A2-FA8B-2240-313B-DD70EE460DE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200071C-1415-BAA7-FE2D-7FD3A6D931A0}"/>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17D63876-15FE-2DA4-E1A4-5504D76E2CF2}"/>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E2164162-F2B9-C84E-8515-7A0AD04BC95D}"/>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240E90E9-B140-D745-7B28-AE95CDE08BF6}"/>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F9612BE-FCAD-CC18-0842-73A03B87DDF8}"/>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9FF8C411-916D-A2DA-42CC-4D358A77A69A}"/>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AF8E0475-E4FF-CAA7-9851-6AC9261D0505}"/>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CE842DCB-F82D-2062-F0BB-D78902A66D81}"/>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726493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457E-36D0-ADB4-3C57-77E4565902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346A42-4B55-2EC5-B864-97CC5B12367A}"/>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2C86D667-6B83-AA50-464C-5F970E849355}"/>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D00A0E5B-8A68-F921-424E-049022C90844}"/>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7A7E3A00-91B8-36AE-B143-D935C859E0DD}"/>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CC858BAB-7DB7-F67A-7F4A-97F3CFEC8CCD}"/>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95E221A0-EFB2-3257-8BFE-6767D89F134C}"/>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142DF74C-9C24-E304-B7B3-704C974F2285}"/>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A052C80D-80D3-6C35-DF3F-A95DD715FC26}"/>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A4763AF-2F1A-36F0-481D-A2F78461A4A8}"/>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E271FA9D-994F-F488-0522-AC6BDC9480C5}"/>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2FA0042-F2F7-61F6-3536-043C1F96C3B9}"/>
              </a:ext>
            </a:extLst>
          </p:cNvPr>
          <p:cNvSpPr txBox="1"/>
          <p:nvPr/>
        </p:nvSpPr>
        <p:spPr>
          <a:xfrm>
            <a:off x="1362292" y="3161998"/>
            <a:ext cx="69581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a:ea typeface="+mn-ea"/>
                <a:cs typeface="+mn-cs"/>
              </a:rPr>
              <a:t>// tmp leaves scope</a:t>
            </a:r>
          </a:p>
        </p:txBody>
      </p:sp>
    </p:spTree>
    <p:extLst>
      <p:ext uri="{BB962C8B-B14F-4D97-AF65-F5344CB8AC3E}">
        <p14:creationId xmlns:p14="http://schemas.microsoft.com/office/powerpoint/2010/main" val="420744447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A6A4A-8002-FD1C-0F46-73990C21EB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EBAFCC-DB27-139D-4A3D-62FD638BCAD5}"/>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0D86A1CF-B634-3262-6D43-2D5BA0E5D4AB}"/>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236BBAE8-2826-F12E-B7CF-1983207B4798}"/>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5DF0F4CF-F75D-E522-C79D-EFCFDE485CC4}"/>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1EE6CF2A-4E9B-0CEB-6C44-CB674456C359}"/>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52E4D6A-38A2-A86F-92B8-EB1F509BE258}"/>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2D7BE9BC-7C26-9F0F-10AA-FF677675CEAB}"/>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19BAC869-29E8-1CFD-BCBA-A4A83B49398B}"/>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6500077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2044-1589-6397-1B7B-80842B0CE9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A7E9DD-569C-EA37-9364-CE535FF80438}"/>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354923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string</a:t>
            </a:r>
            <a:r>
              <a:rPr lang="en-US"/>
              <a:t> is internally an array of characters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 adding (concatenating) two strings of length n is an O(n) operation</a:t>
            </a:r>
          </a:p>
          <a:p>
            <a:pPr lvl="1"/>
            <a:r>
              <a:rPr lang="en-US"/>
              <a:t>we have to make a new string of length 2n, which is O(n) </a:t>
            </a:r>
          </a:p>
        </p:txBody>
      </p:sp>
    </p:spTree>
    <p:extLst>
      <p:ext uri="{BB962C8B-B14F-4D97-AF65-F5344CB8AC3E}">
        <p14:creationId xmlns:p14="http://schemas.microsoft.com/office/powerpoint/2010/main" val="262247879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90A3D-676D-7631-26A7-979148EAAC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E6C2D8-698E-68FB-F220-B26917DBCD01}"/>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E3DD409-B5DD-891D-3A53-9CBD32FC714D}"/>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E5393D7D-15ED-5AAA-13F1-2D2C4180414D}"/>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090311E0-FC89-8FCE-C566-BC5B80DA8AE1}"/>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3D694B2-2235-C634-52D4-AA10D7F28925}"/>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3572828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068A7-5BD0-C98B-B51F-68618D7576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F787C6-34F0-A14F-5E28-D2B89CF9DFB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8F0EB45-B9C0-12D0-BA23-84F0C3F48037}"/>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0A730BD-12E7-4588-C745-CB2D80343A1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3F5DABA1-41D7-2490-BE55-C46E5560C17C}"/>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0AD4A677-7723-D3B9-F038-CF8F7669F9AC}"/>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1B649DCA-78BF-86FB-9A55-69807E8EE7E3}"/>
              </a:ext>
            </a:extLst>
          </p:cNvPr>
          <p:cNvSpPr txBox="1"/>
          <p:nvPr/>
        </p:nvSpPr>
        <p:spPr>
          <a:xfrm>
            <a:off x="720899" y="1383749"/>
            <a:ext cx="3713119"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Node tmp = new Node(2.0);</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E76E1968-0F2E-E8BB-5793-566D0BE582A9}"/>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DE28CAE7-5D87-1A26-213C-665551BA9BAC}"/>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9550332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4A50B-4505-3777-A51E-872FAC914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198B86-651C-FC29-76BA-0E5BBA085C59}"/>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2826A578-3054-CB68-7288-03EF61E6570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77AB4EB8-1F11-F6EB-A55D-1CAF08C39619}"/>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D8DFF19A-9C81-5D1A-C8C4-A5E7DC300442}"/>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18CC6CAE-1E59-21D3-2528-5B314A8EF436}"/>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1ADF5BF-F8D0-E3A5-3F87-7A226A1F8041}"/>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603DEEED-F93A-D240-64F9-B20C8FA1A20A}"/>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54283484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D5B6-0AAB-C3FE-3E6D-3F7BEADE87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2159B5-A870-5DF8-BFB6-C9640E05434F}"/>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D52C7FE9-E676-4B73-0C17-6B6BB7B5F08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CDB56FA3-12C4-0078-1DD0-D2887A038742}"/>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F43C7EB2-D37F-063F-1B2B-9B872BDF4BEA}"/>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56D847BD-CEC5-DCC0-5B79-BDB8B32E7193}"/>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02FBFA-3EA9-9E04-0C8F-99B5237D7DB6}"/>
              </a:ext>
            </a:extLst>
          </p:cNvPr>
          <p:cNvSpPr txBox="1"/>
          <p:nvPr/>
        </p:nvSpPr>
        <p:spPr>
          <a:xfrm>
            <a:off x="1806751" y="1383749"/>
            <a:ext cx="4123656"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tmp.next = 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66F279BF-E79B-D204-8BAC-B64C9EFCC8C2}"/>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F6FB9E95-A831-7C1C-BC09-76464C2744D0}"/>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DA5CCBE-6BA4-F238-0122-9A9B4410A8D1}"/>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4573781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57C0-2C82-8B90-0EBC-4C8B1883E0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C14154-1FA8-002C-6FE3-C3DEB926E7DD}"/>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DFC8907-A647-8F90-539A-148BCBC59922}"/>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91C72C-9BC9-7918-40D0-B50B0BD20055}"/>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3EAEFFBA-F168-7C11-32BB-86701F96C61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E7335562-9F72-7D71-BF00-3124F7B82BD1}"/>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B3CCFF-84B1-2375-88F8-308509985E07}"/>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E40724E-5921-CA4E-674F-8DC6B7C0C807}"/>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4A8804E1-5F47-AB3C-22B9-EB595ED5D277}"/>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27527803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87F81-42F2-A8E2-81B5-9CA2138107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E72101-2B5D-8FAA-4238-D67FC1BE54BA}"/>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B7BF31E7-50F9-D297-2DC7-9AF8C3B6F51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8625B103-3F21-AD23-C7CF-69E2D91E1D1A}"/>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2EEAF4A1-7D21-1835-9855-F70D0D7AC5CB}"/>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A7F94B42-43D6-378A-03D3-4676C9795973}"/>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49439001-25F3-97D3-76C1-CB6658C870B7}"/>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510E0D9-D9E0-50E7-DFB9-56EA458DA5A5}"/>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EE44AC5-8495-D92E-79E9-92AB627AEBAB}"/>
              </a:ext>
            </a:extLst>
          </p:cNvPr>
          <p:cNvSpPr txBox="1"/>
          <p:nvPr/>
        </p:nvSpPr>
        <p:spPr>
          <a:xfrm>
            <a:off x="1091724" y="1383749"/>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head = 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54818300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FEDB-7E94-CAC4-A9BF-3BB0938413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A414F1-8BE6-E973-7DBD-D14030002CC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2F338BB-4A8D-CBFB-DD0F-37D1B757405A}"/>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73A7E7A-5AA7-DB56-6EDF-0B83E9F1A6C8}"/>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557F042-7EC8-5068-0BBD-E6E481A11210}"/>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72A9A87B-84AD-CF9A-CE4A-76A3B5AC832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FA6FB58E-32E7-A2B9-240B-E95408F67FDA}"/>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128BE72-2C3F-3AC3-A04D-BE2CE422DD45}"/>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0002386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0112A-545B-747A-8363-8408EB3C097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DA52EE8-02E0-2B60-3767-2BDE35C53BA9}"/>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D6A3CA95-6EDD-01E5-8B15-90491BC693E6}"/>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5EB207C-7A9F-8EAB-0F55-F35262CE0E59}"/>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3E768F66-3A1A-2626-E203-21BF730A0F8F}"/>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AA2E061B-6E43-9EF1-D9C7-0065799FC2AD}"/>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AE18CBC6-8407-597C-78FC-9C13C4D71ED8}"/>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7035343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9291-0915-8C63-1C8F-AF0A932507EE}"/>
            </a:ext>
          </a:extLst>
        </p:cNvPr>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896F2DC-4CBC-941F-C6D9-F5169BD960D3}"/>
              </a:ext>
            </a:extLst>
          </p:cNvPr>
          <p:cNvCxnSpPr>
            <a:cxnSpLocks/>
          </p:cNvCxnSpPr>
          <p:nvPr/>
        </p:nvCxnSpPr>
        <p:spPr>
          <a:xfrm>
            <a:off x="29406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4147BBCE-48C8-8BA8-E911-9061651D09C7}"/>
              </a:ext>
            </a:extLst>
          </p:cNvPr>
          <p:cNvGraphicFramePr>
            <a:graphicFrameLocks noGrp="1"/>
          </p:cNvGraphicFramePr>
          <p:nvPr/>
        </p:nvGraphicFramePr>
        <p:xfrm>
          <a:off x="25860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DA3C544C-81F4-B360-8515-01BB33778107}"/>
              </a:ext>
            </a:extLst>
          </p:cNvPr>
          <p:cNvCxnSpPr>
            <a:cxnSpLocks/>
          </p:cNvCxnSpPr>
          <p:nvPr/>
        </p:nvCxnSpPr>
        <p:spPr>
          <a:xfrm>
            <a:off x="4398754"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5C9A496C-2B72-455C-B704-FD54B8FF24F0}"/>
              </a:ext>
            </a:extLst>
          </p:cNvPr>
          <p:cNvGraphicFramePr>
            <a:graphicFrameLocks noGrp="1"/>
          </p:cNvGraphicFramePr>
          <p:nvPr/>
        </p:nvGraphicFramePr>
        <p:xfrm>
          <a:off x="4044066"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5" name="Table 14">
            <a:extLst>
              <a:ext uri="{FF2B5EF4-FFF2-40B4-BE49-F238E27FC236}">
                <a16:creationId xmlns:a16="http://schemas.microsoft.com/office/drawing/2014/main" id="{BA8EDC89-0AD2-6222-8EC5-B341AC66DF6D}"/>
              </a:ext>
            </a:extLst>
          </p:cNvPr>
          <p:cNvGraphicFramePr>
            <a:graphicFrameLocks noGrp="1"/>
          </p:cNvGraphicFramePr>
          <p:nvPr/>
        </p:nvGraphicFramePr>
        <p:xfrm>
          <a:off x="5542769"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3A750B98-D74C-1154-B2E8-4D5D621753F1}"/>
              </a:ext>
            </a:extLst>
          </p:cNvPr>
          <p:cNvSpPr txBox="1"/>
          <p:nvPr/>
        </p:nvSpPr>
        <p:spPr>
          <a:xfrm>
            <a:off x="2250336" y="3159760"/>
            <a:ext cx="44249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(even) more abstract diagram</a:t>
            </a:r>
          </a:p>
        </p:txBody>
      </p:sp>
    </p:spTree>
    <p:extLst>
      <p:ext uri="{BB962C8B-B14F-4D97-AF65-F5344CB8AC3E}">
        <p14:creationId xmlns:p14="http://schemas.microsoft.com/office/powerpoint/2010/main" val="136790603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F8184-55D9-7757-36A0-F8C26D9401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AA8732-D076-B10F-9E83-B067907D982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example: </a:t>
            </a:r>
            <a:r>
              <a:rPr lang="en-US">
                <a:latin typeface="+mj-lt"/>
              </a:rPr>
              <a:t>remove</a:t>
            </a:r>
            <a:endParaRPr lang="en-US"/>
          </a:p>
        </p:txBody>
      </p:sp>
    </p:spTree>
    <p:extLst>
      <p:ext uri="{BB962C8B-B14F-4D97-AF65-F5344CB8AC3E}">
        <p14:creationId xmlns:p14="http://schemas.microsoft.com/office/powerpoint/2010/main" val="3740812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93D5C-1F40-BBDB-36A9-F29EC549C0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0B8B56-029F-5B94-0804-B27258FE7475}"/>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99212841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8438-A328-B0E0-76D1-09F9881710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7A641B-E8FA-1233-AEB7-D90DED87CF16}"/>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E1456DC6-9581-7D81-5663-DDEAFA9D8A82}"/>
              </a:ext>
            </a:extLst>
          </p:cNvPr>
          <p:cNvGraphicFramePr>
            <a:graphicFrameLocks noGrp="1"/>
          </p:cNvGraphicFramePr>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F113F01-3338-B454-5D24-1527326306E4}"/>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204DEFDA-2E59-993D-6DCF-222EB65ECFB6}"/>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1D856C7-C18F-E943-2CD3-F126DE5DBADC}"/>
              </a:ext>
            </a:extLst>
          </p:cNvPr>
          <p:cNvGraphicFramePr>
            <a:graphicFrameLocks noGrp="1"/>
          </p:cNvGraphicFramePr>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F1A7C28B-A544-F28B-25FE-B9EFDB952D2E}"/>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AFCEC6CB-D5F5-C01B-3B26-D63C2914D713}"/>
              </a:ext>
            </a:extLst>
          </p:cNvPr>
          <p:cNvGraphicFramePr>
            <a:graphicFrameLocks noGrp="1"/>
          </p:cNvGraphicFramePr>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BBF9828F-D143-F27C-D735-5FCFD881BECF}"/>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1DF55839-9F2C-3BF9-ECB8-5ACDA8337080}"/>
              </a:ext>
            </a:extLst>
          </p:cNvPr>
          <p:cNvSpPr txBox="1"/>
          <p:nvPr/>
        </p:nvSpPr>
        <p:spPr>
          <a:xfrm>
            <a:off x="1757549"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638BF263-3ACE-59C4-E19E-AD8319536351}"/>
              </a:ext>
            </a:extLst>
          </p:cNvPr>
          <p:cNvSpPr txBox="1"/>
          <p:nvPr/>
        </p:nvSpPr>
        <p:spPr>
          <a:xfrm>
            <a:off x="3839442"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E2F21A47-2B1F-2EE6-971A-38781E127C08}"/>
              </a:ext>
            </a:extLst>
          </p:cNvPr>
          <p:cNvSpPr txBox="1"/>
          <p:nvPr/>
        </p:nvSpPr>
        <p:spPr>
          <a:xfrm>
            <a:off x="5932015"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AD2949B7-609C-B65E-9BC8-502EEE7618E6}"/>
              </a:ext>
            </a:extLst>
          </p:cNvPr>
          <p:cNvSpPr txBox="1"/>
          <p:nvPr/>
        </p:nvSpPr>
        <p:spPr>
          <a:xfrm>
            <a:off x="457201" y="2571750"/>
            <a:ext cx="8229600" cy="2031325"/>
          </a:xfrm>
          <a:prstGeom prst="rect">
            <a:avLst/>
          </a:prstGeom>
          <a:no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 prev = </a:t>
            </a:r>
            <a:r>
              <a:rPr kumimoji="0" lang="en-US" sz="1800" b="0" i="0" u="none" strike="noStrike" kern="1200" cap="none" spc="0" normalizeH="0" baseline="0" noProof="0">
                <a:ln>
                  <a:noFill/>
                </a:ln>
                <a:solidFill>
                  <a:srgbClr val="0000FF"/>
                </a:solidFill>
                <a:effectLst/>
                <a:uLnTx/>
                <a:uFillTx/>
                <a:latin typeface="Consolas"/>
                <a:ea typeface="+mn-ea"/>
                <a:cs typeface="+mn-cs"/>
              </a:rPr>
              <a:t>null</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7B00"/>
                </a:solidFill>
                <a:effectLst/>
                <a:uLnTx/>
                <a:uFillTx/>
                <a:latin typeface="Consolas"/>
                <a:ea typeface="+mn-ea"/>
                <a:cs typeface="+mn-cs"/>
              </a:rPr>
              <a:t>// the previous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 curr = head; </a:t>
            </a:r>
            <a:r>
              <a:rPr kumimoji="0" lang="en-US" sz="1800" b="0" i="0" u="none" strike="noStrike" kern="1200" cap="none" spc="0" normalizeH="0" baseline="0" noProof="0">
                <a:ln>
                  <a:noFill/>
                </a:ln>
                <a:solidFill>
                  <a:srgbClr val="007B00"/>
                </a:solidFill>
                <a:effectLst/>
                <a:uLnTx/>
                <a:uFillTx/>
                <a:latin typeface="Consolas"/>
                <a:ea typeface="+mn-ea"/>
                <a:cs typeface="+mn-cs"/>
              </a:rPr>
              <a:t>// the current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mn-ea"/>
                <a:cs typeface="+mn-cs"/>
              </a:rPr>
              <a:t>while</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BFBFBF"/>
                </a:solidFill>
                <a:effectLst/>
                <a:uLnTx/>
                <a:uFillTx/>
                <a:latin typeface="Consolas"/>
                <a:ea typeface="+mn-ea"/>
                <a:cs typeface="+mn-cs"/>
              </a:rPr>
              <a:t>...</a:t>
            </a:r>
            <a:r>
              <a:rPr kumimoji="0" lang="en-US" sz="1800" b="0" i="0" u="none" strike="noStrike" kern="1200" cap="none" spc="0" normalizeH="0" baseline="0" noProof="0">
                <a:ln>
                  <a:noFill/>
                </a:ln>
                <a:solidFill>
                  <a:srgbClr val="000000"/>
                </a:solidFill>
                <a:effectLst/>
                <a:uLnTx/>
                <a:uFillTx/>
                <a:latin typeface="Consolas"/>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BFBFB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prev = curr;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curr = curr.next;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Tree>
    <p:extLst>
      <p:ext uri="{BB962C8B-B14F-4D97-AF65-F5344CB8AC3E}">
        <p14:creationId xmlns:p14="http://schemas.microsoft.com/office/powerpoint/2010/main" val="339333008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88A13-D8C5-EDAF-5264-2D6F35FA1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F81BF-6797-8596-F940-99C7F864FF37}"/>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E017E80C-8EDF-684C-64EC-57E1E19EDE0E}"/>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8B6F491A-89F4-29FF-89C6-4F9226267572}"/>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57E45090-6682-58C1-B4DE-1C926DB3A3DB}"/>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A8B30FFE-70DD-B689-EA0B-8D91AA1BE97A}"/>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8940E8F-F43D-F3EA-0C3D-0302ADE2F7F2}"/>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7B949CBE-8CA3-CE9F-BAC0-EC3466357149}"/>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FED910EF-25AA-FBB5-822B-FC5FA5EF29F8}"/>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9A46697F-B483-9CC1-4DA0-E12B0E32CB3F}"/>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FF5E9C49-7215-0FC4-E5F9-9AB697E0820C}"/>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5D4398E1-4E20-9492-9E72-0879BDA2BDC9}"/>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2386520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0F4C7-2B04-8B9B-7680-67D980877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40F9E-7392-68A4-E83F-0ECD86F28E8E}"/>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0507577F-33C3-172F-7F50-4934DA8F09B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E88A9C25-DCA7-DDF7-44FB-013F7EDE1AF9}"/>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AC2BAD9C-DAAF-D158-9743-46CDD8939FD0}"/>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9D819131-B0C7-6B42-D6F1-C1DB1A0EE16F}"/>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169FC25-9ABC-5648-E323-A947C1BBEC4A}"/>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855AD240-8D01-EB20-51B4-B3D2CFD48053}"/>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CC3BC09-27FC-26D6-E6D0-D92618B7B788}"/>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05FB0541-020D-8ABD-3834-7CD1FE89B803}"/>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8E642165-2A99-E280-2FA6-4DEB86FA4038}"/>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F918E7BA-240F-453B-D740-578E2AF0E03A}"/>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4143593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43ACB-449C-0DDD-4D24-8D0CB1A50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EF6EA-3A54-BD7B-3613-E1534E2AEE70}"/>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D29C50CC-7375-D192-FD72-089E267960F1}"/>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BED795D6-C031-C0DA-8F53-876DE286032C}"/>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3FB353F0-162D-8DD6-07D6-D8DB269E94FF}"/>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3033911C-0FDB-59C3-7C2C-4C3EFBE1094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65C1408B-D4DE-4784-88E3-A707C8E5B16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18C2F902-440E-D50E-AE00-EF753F6AC6B2}"/>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E74DA11-5CC7-D8FE-5FE3-2088C3401562}"/>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3A1C116D-48B0-28EF-F2B9-3AC5C7F3C0A2}"/>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6F8C50AB-117B-0790-46B7-E5FE4020E43A}"/>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4AD0A01F-EA6A-00A0-BD53-13BC5333FFC2}"/>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4CAB457F-4C01-9099-9F08-1BF7A945E033}"/>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957660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12AB-DFB7-B1FF-5571-057A66E58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8A4EA-69EE-F99F-2E2C-80E18ABE6196}"/>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7A97C549-9AB1-64EE-FBC1-19A591D5AA3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47658D06-5539-7488-F162-7E4B0057D532}"/>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97289F86-6A26-954F-81FD-927B4F0FF9C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8A8B372-E6E2-5978-0B64-FADF4D4E5F87}"/>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7BBF649-8FB3-2724-5538-DB1A257110B1}"/>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A8320073-E3EB-1869-CDFD-8E577C345723}"/>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1B61B16C-8721-01D3-D28D-CDF742EA4A60}"/>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CEA7B9F0-14F7-72EF-DD3C-8D17855DC473}"/>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EC09D7-CEBA-C135-CC87-74C1AE30DE82}"/>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CBA59A52-796C-2C6E-D786-8534EDA1BC9E}"/>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EC22C406-7DB4-E267-E2BA-B8D5B588D24C}"/>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A3757CBE-616B-AF20-58B9-CEBB18FFAA6E}"/>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0CC867D-10F0-1FF6-F032-57A58B8A8F2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65948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1AEA-E29F-6548-F1E4-5A4D90708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03B27-E61F-E538-8A55-E1BC8C07A34C}"/>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15F5724B-A567-450A-54EE-EA064611D98A}"/>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5524A013-50BF-B151-508E-E3D0C9B52870}"/>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2E5136B8-60CA-0F48-0726-CE9E64BBB17C}"/>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D617F4F-2B31-2256-60BA-726AFF892233}"/>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3CF8BA5-227F-639B-395B-DE9E3FA5652F}"/>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F7407409-E9D4-9EAE-B25D-F83761CA9286}"/>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BDCE1496-9963-490E-9136-28068C1C0393}"/>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E4FBC5E3-A9A8-A1EB-7B2F-D34D92FAFFE7}"/>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42726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66257-7978-8B36-6247-CD5C4B79A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F70F3-3558-68C7-936B-604EAA4156B6}"/>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6695018D-EB45-2673-6B95-C493CFCCEBF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321851F2-C02C-E42A-AFE1-BD41DBD36282}"/>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C4819E8A-03BB-E7C9-767D-78D1EB84D51B}"/>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50700B7B-C2D6-E06A-2A99-FDACBFCE5CC0}"/>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40D9BE14-CB93-6BE9-F3DE-AA555FB6F96D}"/>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8005756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F8CA8-02D3-9971-DAB7-F52FC1CE7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087B6-B981-B2CC-602D-F954F4D09F9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CAB7056E-1A66-EB27-42C0-635F87929624}"/>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874D185D-65ED-56E6-96F5-D1B5BC59BEA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FCE004C0-ACE3-AEC5-8F2C-FF72556C53DF}"/>
              </a:ext>
            </a:extLst>
          </p:cNvPr>
          <p:cNvGraphicFramePr>
            <a:graphicFrameLocks noGrp="1"/>
          </p:cNvGraphicFramePr>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2C00CB9-B9E3-4A2F-36F5-28E7BBD2C911}"/>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F409197B-DDC9-6AB3-CECE-FA1380D682C5}"/>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4825548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0681-0688-0CFE-1C1C-35837AFD23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7D6CE0-782F-5A21-B368-202F687C78E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24EBD6A1-9EE4-B6BF-57F8-7C3845A4B367}"/>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10493523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8918-F08B-7320-7F38-6C10995173D2}"/>
              </a:ext>
            </a:extLst>
          </p:cNvPr>
          <p:cNvSpPr>
            <a:spLocks noGrp="1"/>
          </p:cNvSpPr>
          <p:nvPr>
            <p:ph type="title"/>
          </p:nvPr>
        </p:nvSpPr>
        <p:spPr/>
        <p:txBody>
          <a:bodyPr/>
          <a:lstStyle/>
          <a:p>
            <a:r>
              <a:rPr lang="en-US" sz="4000"/>
              <a:t>🚛it has been garbage collected</a:t>
            </a:r>
          </a:p>
        </p:txBody>
      </p:sp>
    </p:spTree>
    <p:extLst>
      <p:ext uri="{BB962C8B-B14F-4D97-AF65-F5344CB8AC3E}">
        <p14:creationId xmlns:p14="http://schemas.microsoft.com/office/powerpoint/2010/main" val="244262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to implement an </a:t>
            </a:r>
            <a:r>
              <a:rPr lang="en-US" b="1"/>
              <a:t>array list</a:t>
            </a:r>
            <a:r>
              <a:rPr lang="en-US"/>
              <a:t>,</a:t>
            </a:r>
            <a:br>
              <a:rPr lang="en-US"/>
            </a:br>
            <a:r>
              <a:rPr lang="en-US"/>
              <a:t>which automatically resizes itself</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when the internal private array is not full, adding (to the end) is O(1)</a:t>
            </a:r>
          </a:p>
          <a:p>
            <a:r>
              <a:rPr lang="en-US"/>
              <a:t>⏱️ when the internal private array is full, adding is O(n)</a:t>
            </a:r>
          </a:p>
          <a:p>
            <a:pPr lvl="1"/>
            <a:r>
              <a:rPr lang="en-US"/>
              <a:t>have to make a new array (of, for example, twice the length) and copy</a:t>
            </a:r>
          </a:p>
        </p:txBody>
      </p:sp>
    </p:spTree>
    <p:extLst>
      <p:ext uri="{BB962C8B-B14F-4D97-AF65-F5344CB8AC3E}">
        <p14:creationId xmlns:p14="http://schemas.microsoft.com/office/powerpoint/2010/main" val="2322229578"/>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2C112-B765-05B6-01A4-EAC8DF484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3D1B0-5AE8-E9E2-57E5-7946C46BE25B}"/>
              </a:ext>
            </a:extLst>
          </p:cNvPr>
          <p:cNvSpPr>
            <a:spLocks noGrp="1"/>
          </p:cNvSpPr>
          <p:nvPr>
            <p:ph type="title"/>
          </p:nvPr>
        </p:nvSpPr>
        <p:spPr/>
        <p:txBody>
          <a:bodyPr/>
          <a:lstStyle/>
          <a:p>
            <a:r>
              <a:rPr lang="en-US" sz="3200"/>
              <a:t>[board discussion of</a:t>
            </a:r>
            <a:br>
              <a:rPr lang="en-US" sz="3200"/>
            </a:br>
            <a:r>
              <a:rPr lang="en-US" sz="3200"/>
              <a:t>"no directed path from stack to the node"]</a:t>
            </a:r>
          </a:p>
        </p:txBody>
      </p:sp>
    </p:spTree>
    <p:extLst>
      <p:ext uri="{BB962C8B-B14F-4D97-AF65-F5344CB8AC3E}">
        <p14:creationId xmlns:p14="http://schemas.microsoft.com/office/powerpoint/2010/main" val="31562241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864D4-3ECB-CB5D-0CB1-F6D18B6F1E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061665-7436-91FA-FF3D-B32F5FE843A0}"/>
              </a:ext>
            </a:extLst>
          </p:cNvPr>
          <p:cNvSpPr>
            <a:spLocks noGrp="1"/>
          </p:cNvSpPr>
          <p:nvPr>
            <p:ph type="title"/>
          </p:nvPr>
        </p:nvSpPr>
        <p:spPr/>
        <p:txBody>
          <a:bodyPr/>
          <a:lstStyle/>
          <a:p>
            <a:r>
              <a:rPr lang="en-US"/>
              <a:t>big O runtimes</a:t>
            </a:r>
          </a:p>
        </p:txBody>
      </p:sp>
    </p:spTree>
    <p:extLst>
      <p:ext uri="{BB962C8B-B14F-4D97-AF65-F5344CB8AC3E}">
        <p14:creationId xmlns:p14="http://schemas.microsoft.com/office/powerpoint/2010/main" val="197668824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5C9FAC-2091-E356-C205-F4D23AF69350}"/>
              </a:ext>
            </a:extLst>
          </p:cNvPr>
          <p:cNvSpPr>
            <a:spLocks noGrp="1"/>
          </p:cNvSpPr>
          <p:nvPr>
            <p:ph type="title"/>
          </p:nvPr>
        </p:nvSpPr>
        <p:spPr/>
        <p:txBody>
          <a:bodyPr/>
          <a:lstStyle/>
          <a:p>
            <a:r>
              <a:rPr lang="en-US" sz="4000"/>
              <a:t>what is the big O runtime of size()?</a:t>
            </a:r>
            <a:br>
              <a:rPr lang="en-US" sz="4000"/>
            </a:br>
            <a:r>
              <a:rPr lang="en-US" sz="4000"/>
              <a:t>[pointing activity]</a:t>
            </a:r>
          </a:p>
        </p:txBody>
      </p:sp>
    </p:spTree>
    <p:extLst>
      <p:ext uri="{BB962C8B-B14F-4D97-AF65-F5344CB8AC3E}">
        <p14:creationId xmlns:p14="http://schemas.microsoft.com/office/powerpoint/2010/main" val="45495223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725F6-4A99-B505-DDDA-1C97E67242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EE9C01-9B8B-59B7-E1BA-67D550B49713}"/>
              </a:ext>
            </a:extLst>
          </p:cNvPr>
          <p:cNvSpPr>
            <a:spLocks noGrp="1"/>
          </p:cNvSpPr>
          <p:nvPr>
            <p:ph type="title"/>
          </p:nvPr>
        </p:nvSpPr>
        <p:spPr/>
        <p:txBody>
          <a:bodyPr/>
          <a:lstStyle/>
          <a:p>
            <a:r>
              <a:rPr lang="en-US" sz="4000"/>
              <a:t>O(n) 😢</a:t>
            </a:r>
          </a:p>
        </p:txBody>
      </p:sp>
    </p:spTree>
    <p:extLst>
      <p:ext uri="{BB962C8B-B14F-4D97-AF65-F5344CB8AC3E}">
        <p14:creationId xmlns:p14="http://schemas.microsoft.com/office/powerpoint/2010/main" val="307859182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F64B6-C937-147C-7B19-9A21C0BF38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9A826F-A41D-4FCE-0EA5-9CAB79DD7956}"/>
              </a:ext>
            </a:extLst>
          </p:cNvPr>
          <p:cNvSpPr>
            <a:spLocks noGrp="1"/>
          </p:cNvSpPr>
          <p:nvPr>
            <p:ph type="title"/>
          </p:nvPr>
        </p:nvSpPr>
        <p:spPr>
          <a:xfrm>
            <a:off x="245718" y="254916"/>
            <a:ext cx="8229600" cy="667168"/>
          </a:xfrm>
        </p:spPr>
        <p:txBody>
          <a:bodyPr>
            <a:normAutofit fontScale="90000"/>
          </a:bodyPr>
          <a:lstStyle/>
          <a:p>
            <a:pPr algn="l"/>
            <a:r>
              <a:rPr lang="en-US"/>
              <a:t>singly-linked list</a:t>
            </a:r>
            <a:br>
              <a:rPr lang="en-US"/>
            </a:br>
            <a:r>
              <a:rPr lang="en-US"/>
              <a:t>worst case runtimes</a:t>
            </a:r>
          </a:p>
        </p:txBody>
      </p:sp>
      <p:sp>
        <p:nvSpPr>
          <p:cNvPr id="4" name="Content Placeholder 3">
            <a:extLst>
              <a:ext uri="{FF2B5EF4-FFF2-40B4-BE49-F238E27FC236}">
                <a16:creationId xmlns:a16="http://schemas.microsoft.com/office/drawing/2014/main" id="{63F314F6-7E9C-10D8-BADB-EA94C352A12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B9A4A9C7-CCC9-C90D-90CE-0C7584DA26E9}"/>
              </a:ext>
            </a:extLst>
          </p:cNvPr>
          <p:cNvCxnSpPr>
            <a:cxnSpLocks/>
            <a:endCxn id="39" idx="1"/>
          </p:cNvCxnSpPr>
          <p:nvPr/>
        </p:nvCxnSpPr>
        <p:spPr>
          <a:xfrm flipV="1">
            <a:off x="3089562" y="115497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A6CB9574-C643-1F9C-BFD5-C129F2ADDFDD}"/>
              </a:ext>
            </a:extLst>
          </p:cNvPr>
          <p:cNvSpPr txBox="1"/>
          <p:nvPr/>
        </p:nvSpPr>
        <p:spPr>
          <a:xfrm>
            <a:off x="2382981" y="1264014"/>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E67A840D-0DC4-576C-71A0-B7E4199E6F8C}"/>
              </a:ext>
            </a:extLst>
          </p:cNvPr>
          <p:cNvCxnSpPr>
            <a:cxnSpLocks/>
          </p:cNvCxnSpPr>
          <p:nvPr/>
        </p:nvCxnSpPr>
        <p:spPr>
          <a:xfrm>
            <a:off x="4456911" y="116528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587521A5-C954-4C1D-2269-A5159D9D8B06}"/>
              </a:ext>
            </a:extLst>
          </p:cNvPr>
          <p:cNvGraphicFramePr>
            <a:graphicFrameLocks noGrp="1"/>
          </p:cNvGraphicFramePr>
          <p:nvPr/>
        </p:nvGraphicFramePr>
        <p:xfrm>
          <a:off x="3960422" y="97706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B02AFC56-3878-8856-CBF0-D1194BF92355}"/>
              </a:ext>
            </a:extLst>
          </p:cNvPr>
          <p:cNvCxnSpPr>
            <a:cxnSpLocks/>
          </p:cNvCxnSpPr>
          <p:nvPr/>
        </p:nvCxnSpPr>
        <p:spPr>
          <a:xfrm>
            <a:off x="5509854" y="1150540"/>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FFED08BD-BB7E-5E7E-1E9E-F45D3E05E436}"/>
              </a:ext>
            </a:extLst>
          </p:cNvPr>
          <p:cNvGraphicFramePr>
            <a:graphicFrameLocks noGrp="1"/>
          </p:cNvGraphicFramePr>
          <p:nvPr/>
        </p:nvGraphicFramePr>
        <p:xfrm>
          <a:off x="5013365" y="96232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E939A320-4A60-E833-3F56-0B9FFF0ECCD1}"/>
              </a:ext>
            </a:extLst>
          </p:cNvPr>
          <p:cNvCxnSpPr>
            <a:cxnSpLocks/>
          </p:cNvCxnSpPr>
          <p:nvPr/>
        </p:nvCxnSpPr>
        <p:spPr>
          <a:xfrm>
            <a:off x="6562800" y="115900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7BA8AE22-A718-F7EC-ED2F-BAE8C7BF531C}"/>
              </a:ext>
            </a:extLst>
          </p:cNvPr>
          <p:cNvGraphicFramePr>
            <a:graphicFrameLocks noGrp="1"/>
          </p:cNvGraphicFramePr>
          <p:nvPr/>
        </p:nvGraphicFramePr>
        <p:xfrm>
          <a:off x="6066311" y="97079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8F44062D-A565-C41C-9D43-6359C0740390}"/>
              </a:ext>
            </a:extLst>
          </p:cNvPr>
          <p:cNvCxnSpPr>
            <a:cxnSpLocks/>
          </p:cNvCxnSpPr>
          <p:nvPr/>
        </p:nvCxnSpPr>
        <p:spPr>
          <a:xfrm>
            <a:off x="7615743" y="114426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BA3975BB-A58F-F196-76E4-7F3F2943E94D}"/>
              </a:ext>
            </a:extLst>
          </p:cNvPr>
          <p:cNvGraphicFramePr>
            <a:graphicFrameLocks noGrp="1"/>
          </p:cNvGraphicFramePr>
          <p:nvPr/>
        </p:nvGraphicFramePr>
        <p:xfrm>
          <a:off x="7119254" y="95605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9771CD24-AF8B-513D-ECA6-196BC55BA6C6}"/>
              </a:ext>
            </a:extLst>
          </p:cNvPr>
          <p:cNvGraphicFramePr>
            <a:graphicFrameLocks noGrp="1"/>
          </p:cNvGraphicFramePr>
          <p:nvPr/>
        </p:nvGraphicFramePr>
        <p:xfrm>
          <a:off x="8154086" y="99296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47603FF7-9579-BF23-F026-5FBE8875838E}"/>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D209C518-609B-4843-46E9-CA5131CEFB11}"/>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list.add(0, value)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list.removeByIndex(0)</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p:txBody>
      </p:sp>
    </p:spTree>
    <p:extLst>
      <p:ext uri="{BB962C8B-B14F-4D97-AF65-F5344CB8AC3E}">
        <p14:creationId xmlns:p14="http://schemas.microsoft.com/office/powerpoint/2010/main" val="21232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1BA095-FCD5-8628-C872-9151D7E0B1A5}"/>
              </a:ext>
            </a:extLst>
          </p:cNvPr>
          <p:cNvSpPr>
            <a:spLocks noGrp="1"/>
          </p:cNvSpPr>
          <p:nvPr>
            <p:ph type="title"/>
          </p:nvPr>
        </p:nvSpPr>
        <p:spPr/>
        <p:txBody>
          <a:bodyPr/>
          <a:lstStyle/>
          <a:p>
            <a:r>
              <a:rPr lang="en-US"/>
              <a:t>beyond big O runtime</a:t>
            </a:r>
          </a:p>
        </p:txBody>
      </p:sp>
    </p:spTree>
    <p:extLst>
      <p:ext uri="{BB962C8B-B14F-4D97-AF65-F5344CB8AC3E}">
        <p14:creationId xmlns:p14="http://schemas.microsoft.com/office/powerpoint/2010/main" val="96058435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08A4A6E-845E-08C8-EA08-758D7FE21828}"/>
              </a:ext>
            </a:extLst>
          </p:cNvPr>
          <p:cNvGrpSpPr/>
          <p:nvPr/>
        </p:nvGrpSpPr>
        <p:grpSpPr>
          <a:xfrm>
            <a:off x="2674357" y="988997"/>
            <a:ext cx="3795284" cy="523220"/>
            <a:chOff x="3852425" y="4044713"/>
            <a:chExt cx="3795284" cy="523220"/>
          </a:xfrm>
        </p:grpSpPr>
        <p:sp>
          <p:nvSpPr>
            <p:cNvPr id="4" name="TextBox 3">
              <a:extLst>
                <a:ext uri="{FF2B5EF4-FFF2-40B4-BE49-F238E27FC236}">
                  <a16:creationId xmlns:a16="http://schemas.microsoft.com/office/drawing/2014/main" id="{C5823BAC-D1F9-2BCA-731B-878CFFFDC474}"/>
                </a:ext>
              </a:extLst>
            </p:cNvPr>
            <p:cNvSpPr txBox="1"/>
            <p:nvPr/>
          </p:nvSpPr>
          <p:spPr>
            <a:xfrm>
              <a:off x="5237876"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2.0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06DA89BD-BC78-1EF6-F44F-B32AF9B49F88}"/>
                </a:ext>
              </a:extLst>
            </p:cNvPr>
            <p:cNvCxnSpPr>
              <a:cxnSpLocks/>
              <a:endCxn id="4" idx="1"/>
            </p:cNvCxnSpPr>
            <p:nvPr/>
          </p:nvCxnSpPr>
          <p:spPr>
            <a:xfrm>
              <a:off x="4766397" y="4306323"/>
              <a:ext cx="471479" cy="0"/>
            </a:xfrm>
            <a:prstGeom prst="straightConnector1">
              <a:avLst/>
            </a:prstGeom>
            <a:ln w="38100" cap="rnd">
              <a:solidFill>
                <a:schemeClr val="accent3">
                  <a:lumMod val="50000"/>
                </a:schemeClr>
              </a:solidFill>
              <a:tailEnd type="triangle" w="med" len="med"/>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86C0245D-18F8-E5A4-0BE9-75E6271616D0}"/>
                </a:ext>
              </a:extLst>
            </p:cNvPr>
            <p:cNvSpPr txBox="1"/>
            <p:nvPr/>
          </p:nvSpPr>
          <p:spPr>
            <a:xfrm>
              <a:off x="3852425"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1.0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FDF6721C-19A4-E67E-F9C8-226AC2EE0775}"/>
                </a:ext>
              </a:extLst>
            </p:cNvPr>
            <p:cNvSpPr txBox="1"/>
            <p:nvPr/>
          </p:nvSpPr>
          <p:spPr>
            <a:xfrm>
              <a:off x="6637185"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3.0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8" name="Straight Arrow Connector 7">
              <a:extLst>
                <a:ext uri="{FF2B5EF4-FFF2-40B4-BE49-F238E27FC236}">
                  <a16:creationId xmlns:a16="http://schemas.microsoft.com/office/drawing/2014/main" id="{8A078BC1-29F9-C316-6528-6CCF9ED41595}"/>
                </a:ext>
              </a:extLst>
            </p:cNvPr>
            <p:cNvCxnSpPr>
              <a:cxnSpLocks/>
              <a:stCxn id="4" idx="3"/>
              <a:endCxn id="7" idx="1"/>
            </p:cNvCxnSpPr>
            <p:nvPr/>
          </p:nvCxnSpPr>
          <p:spPr>
            <a:xfrm>
              <a:off x="6248400" y="4306323"/>
              <a:ext cx="388785" cy="0"/>
            </a:xfrm>
            <a:prstGeom prst="straightConnector1">
              <a:avLst/>
            </a:prstGeom>
            <a:ln w="38100" cap="rnd">
              <a:solidFill>
                <a:schemeClr val="accent3">
                  <a:lumMod val="50000"/>
                </a:schemeClr>
              </a:solidFill>
              <a:tailEnd type="triangl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mn-ea"/>
                <a:cs typeface="+mn-cs"/>
              </a:rPr>
              <a:t>list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1.0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3.0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2.0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double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1.0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3.0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2.0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lgn="l">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br>
              <a:rPr lang="en-US"/>
            </a:br>
            <a:r>
              <a:rPr lang="en-US" sz="3200"/>
              <a:t>(how is this very different than an array list?)</a:t>
            </a:r>
            <a:endParaRPr lang="en-US"/>
          </a:p>
        </p:txBody>
      </p:sp>
    </p:spTree>
    <p:extLst>
      <p:ext uri="{BB962C8B-B14F-4D97-AF65-F5344CB8AC3E}">
        <p14:creationId xmlns:p14="http://schemas.microsoft.com/office/powerpoint/2010/main" val="590780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1E8E7-B1F9-4F83-C421-A695C92300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97FCE0-5526-B435-7C8B-6AB0DB0C655D}"/>
              </a:ext>
            </a:extLst>
          </p:cNvPr>
          <p:cNvSpPr>
            <a:spLocks noGrp="1"/>
          </p:cNvSpPr>
          <p:nvPr>
            <p:ph type="title"/>
          </p:nvPr>
        </p:nvSpPr>
        <p:spPr/>
        <p:txBody>
          <a:bodyPr/>
          <a:lstStyle/>
          <a:p>
            <a:r>
              <a:rPr lang="en-US"/>
              <a:t>stack, queue, hash map</a:t>
            </a:r>
          </a:p>
        </p:txBody>
      </p:sp>
    </p:spTree>
    <p:extLst>
      <p:ext uri="{BB962C8B-B14F-4D97-AF65-F5344CB8AC3E}">
        <p14:creationId xmlns:p14="http://schemas.microsoft.com/office/powerpoint/2010/main" val="1696105176"/>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572CF-744F-7208-254B-C823ECA75F4F}"/>
              </a:ext>
            </a:extLst>
          </p:cNvPr>
          <p:cNvSpPr>
            <a:spLocks noGrp="1"/>
          </p:cNvSpPr>
          <p:nvPr>
            <p:ph type="title"/>
          </p:nvPr>
        </p:nvSpPr>
        <p:spPr/>
        <p:txBody>
          <a:bodyPr/>
          <a:lstStyle/>
          <a:p>
            <a:r>
              <a:rPr lang="en-US" sz="2800">
                <a:hlinkClick r:id="rId2"/>
              </a:rPr>
              <a:t>https://x.com/_kzr/status/1672497446705037312</a:t>
            </a:r>
            <a:endParaRPr lang="en-US" sz="2800"/>
          </a:p>
        </p:txBody>
      </p:sp>
    </p:spTree>
    <p:extLst>
      <p:ext uri="{BB962C8B-B14F-4D97-AF65-F5344CB8AC3E}">
        <p14:creationId xmlns:p14="http://schemas.microsoft.com/office/powerpoint/2010/main" val="8901590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mn-ea"/>
                <a:cs typeface="+mn-cs"/>
              </a:rPr>
              <a:t>list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0x234c8b7a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0x7766231a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0x3425ff1a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"Hans"</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"The"</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"Parrot"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'H' 'a' 'n' 's'</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'T' 'h' 'e'</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'P' 'a' 'r' 'r' 'o' 't'</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String</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26089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F701E-FF18-709E-D52A-FB5E37588F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4DA0B33-6F4A-4E8A-4607-2AD8D298DAEC}"/>
              </a:ext>
            </a:extLst>
          </p:cNvPr>
          <p:cNvSpPr txBox="1"/>
          <p:nvPr/>
        </p:nvSpPr>
        <p:spPr>
          <a:xfrm>
            <a:off x="479663" y="318493"/>
            <a:ext cx="8396548" cy="4647426"/>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92671">
                    <a:lumMod val="20000"/>
                    <a:lumOff val="80000"/>
                  </a:srgbClr>
                </a:solidFill>
                <a:effectLst/>
                <a:uLnTx/>
                <a:uFillTx/>
                <a:latin typeface="Arial"/>
                <a:ea typeface="+mn-ea"/>
                <a:cs typeface="+mn-cs"/>
              </a:rPr>
              <a:t>ANNOUNCEMENTS</a:t>
            </a:r>
            <a:br>
              <a:rPr kumimoji="0" lang="en-US" sz="2400" b="1" i="0" u="none" strike="noStrike" kern="1200" cap="none" spc="0" normalizeH="0" baseline="0" noProof="0">
                <a:ln>
                  <a:noFill/>
                </a:ln>
                <a:solidFill>
                  <a:srgbClr val="F92671">
                    <a:lumMod val="20000"/>
                    <a:lumOff val="80000"/>
                  </a:srgbClr>
                </a:solidFill>
                <a:effectLst/>
                <a:uLnTx/>
                <a:uFillTx/>
                <a:latin typeface="Arial"/>
                <a:ea typeface="+mn-ea"/>
                <a:cs typeface="+mn-cs"/>
              </a:rPr>
            </a:br>
            <a:r>
              <a:rPr kumimoji="0" lang="en-US" sz="3200" b="1" i="0" u="none" strike="noStrike" kern="1200" cap="none" spc="0" normalizeH="0" baseline="0" noProof="0">
                <a:ln>
                  <a:noFill/>
                </a:ln>
                <a:solidFill>
                  <a:srgbClr val="F92671">
                    <a:lumMod val="40000"/>
                    <a:lumOff val="60000"/>
                  </a:srgbClr>
                </a:solidFill>
                <a:effectLst/>
                <a:uLnTx/>
                <a:uFillTx/>
                <a:latin typeface="Arial"/>
                <a:ea typeface="+mn-ea"/>
                <a:cs typeface="+mn-cs"/>
              </a:rPr>
              <a:t>friday's colloquium will be cool!</a:t>
            </a:r>
          </a:p>
          <a:p>
            <a:pPr marL="0" marR="0" lvl="0" indent="0" algn="l" defTabSz="457200" rtl="0" eaLnBrk="1" fontAlgn="auto" latinLnBrk="0" hangingPunct="1">
              <a:lnSpc>
                <a:spcPct val="100000"/>
              </a:lnSpc>
              <a:spcBef>
                <a:spcPts val="0"/>
              </a:spcBef>
              <a:spcAft>
                <a:spcPts val="0"/>
              </a:spcAft>
              <a:buClrTx/>
              <a:buSzTx/>
              <a:buFontTx/>
              <a:buNone/>
              <a:tabLst>
                <a:tab pos="2736850" algn="l"/>
              </a:tabLst>
              <a:defRPr/>
            </a:pPr>
            <a:r>
              <a:rPr kumimoji="0" lang="en-US" sz="2400" b="0" i="0" u="none" strike="noStrike" kern="1200" cap="none" spc="0" normalizeH="0" baseline="0" noProof="0">
                <a:ln>
                  <a:noFill/>
                </a:ln>
                <a:solidFill>
                  <a:srgbClr val="F92671">
                    <a:lumMod val="60000"/>
                    <a:lumOff val="40000"/>
                  </a:srgbClr>
                </a:solidFill>
                <a:effectLst/>
                <a:uLnTx/>
                <a:uFillTx/>
                <a:latin typeface="Arial"/>
                <a:ea typeface="+mn-ea"/>
                <a:cs typeface="+mn-cs"/>
              </a:rPr>
              <a:t>my friend Pascal makes ✨</a:t>
            </a:r>
            <a:r>
              <a:rPr kumimoji="0" lang="en-US" sz="2400" b="1" i="0" u="none" strike="noStrike" kern="1200" cap="none" spc="0" normalizeH="0" baseline="0" noProof="0">
                <a:ln>
                  <a:noFill/>
                </a:ln>
                <a:solidFill>
                  <a:srgbClr val="F92671">
                    <a:lumMod val="60000"/>
                    <a:lumOff val="40000"/>
                  </a:srgbClr>
                </a:solidFill>
                <a:effectLst/>
                <a:uLnTx/>
                <a:uFillTx/>
                <a:latin typeface="Arial"/>
                <a:ea typeface="+mn-ea"/>
                <a:cs typeface="+mn-cs"/>
              </a:rPr>
              <a:t>underwater robotic spheres</a:t>
            </a:r>
            <a:r>
              <a:rPr kumimoji="0" lang="en-US" sz="2400" b="0" i="0" u="none" strike="noStrike" kern="1200" cap="none" spc="0" normalizeH="0" baseline="0" noProof="0">
                <a:ln>
                  <a:noFill/>
                </a:ln>
                <a:solidFill>
                  <a:srgbClr val="F92671">
                    <a:lumMod val="60000"/>
                    <a:lumOff val="40000"/>
                  </a:srgbClr>
                </a:solidFill>
                <a:effectLst/>
                <a:uLnTx/>
                <a:uFillTx/>
                <a:latin typeface="Arial"/>
                <a:ea typeface="+mn-ea"/>
                <a:cs typeface="+mn-cs"/>
              </a:rPr>
              <a:t>✨!</a:t>
            </a:r>
            <a:endParaRPr kumimoji="0" lang="en-US" sz="2400" b="1" i="0" u="none" strike="noStrike" kern="1200" cap="none" spc="0" normalizeH="0" baseline="0" noProof="0">
              <a:ln>
                <a:noFill/>
              </a:ln>
              <a:solidFill>
                <a:srgbClr val="F92671">
                  <a:lumMod val="60000"/>
                  <a:lumOff val="40000"/>
                </a:srgbClr>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92671">
                    <a:lumMod val="75000"/>
                  </a:srgbClr>
                </a:solidFill>
                <a:effectLst/>
                <a:uLnTx/>
                <a:uFillTx/>
                <a:latin typeface="Arial"/>
                <a:ea typeface="+mn-ea"/>
                <a:cs typeface="+mn-cs"/>
              </a:rPr>
              <a:t>midterms will be returned Fri</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D971F">
                    <a:lumMod val="20000"/>
                    <a:lumOff val="80000"/>
                  </a:srgbClr>
                </a:solidFill>
                <a:effectLst/>
                <a:uLnTx/>
                <a:uFillTx/>
                <a:latin typeface="Arial"/>
                <a:ea typeface="+mn-ea"/>
                <a:cs typeface="+mn-cs"/>
              </a:rPr>
              <a:t>WARMUP</a:t>
            </a:r>
            <a:br>
              <a:rPr kumimoji="0" lang="en-US" sz="2400" b="1" i="0" u="none" strike="noStrike" kern="1200" cap="none" spc="0" normalizeH="0" baseline="0" noProof="0">
                <a:ln>
                  <a:noFill/>
                </a:ln>
                <a:solidFill>
                  <a:srgbClr val="FD971F"/>
                </a:solidFill>
                <a:effectLst/>
                <a:uLnTx/>
                <a:uFillTx/>
                <a:latin typeface="Arial"/>
                <a:ea typeface="+mn-ea"/>
                <a:cs typeface="+mn-cs"/>
              </a:rPr>
            </a:br>
            <a:r>
              <a:rPr kumimoji="0" lang="en-US" sz="2400" b="1" i="0" u="none" strike="noStrike" kern="1200" cap="none" spc="0" normalizeH="0" baseline="0" noProof="0">
                <a:ln>
                  <a:noFill/>
                </a:ln>
                <a:solidFill>
                  <a:srgbClr val="FD971F">
                    <a:lumMod val="40000"/>
                    <a:lumOff val="60000"/>
                  </a:srgbClr>
                </a:solidFill>
                <a:effectLst/>
                <a:uLnTx/>
                <a:uFillTx/>
                <a:latin typeface="Arial"/>
                <a:ea typeface="+mn-ea"/>
                <a:cs typeface="+mn-cs"/>
              </a:rPr>
              <a:t>review:</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rPr>
              <a:t> </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sym typeface="Wingdings" pitchFamily="2" charset="2"/>
              </a:rPr>
              <a:t>for a linked list, </a:t>
            </a:r>
            <a:r>
              <a:rPr kumimoji="0" lang="en-US" sz="2400" b="0" i="0" u="none" strike="noStrike" kern="1200" cap="none" spc="0" normalizeH="0" baseline="0" noProof="0">
                <a:ln>
                  <a:noFill/>
                </a:ln>
                <a:solidFill>
                  <a:srgbClr val="FD971F">
                    <a:lumMod val="40000"/>
                    <a:lumOff val="6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sym typeface="Wingdings" pitchFamily="2" charset="2"/>
              </a:rPr>
              <a:t> is O(n) runtime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how could you make </a:t>
            </a:r>
            <a:r>
              <a:rPr kumimoji="0" lang="en-US" sz="2400" b="0" i="0" u="none" strike="noStrike" kern="1200" cap="none" spc="0" normalizeH="0" baseline="0" noProof="0">
                <a:ln>
                  <a:noFill/>
                </a:ln>
                <a:solidFill>
                  <a:srgbClr val="FD971F">
                    <a:lumMod val="60000"/>
                    <a:lumOff val="4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(or perhaps... </a:t>
            </a:r>
            <a:r>
              <a:rPr kumimoji="0" lang="en-US" sz="2400" b="0" i="1" u="none" strike="noStrike" kern="1200" cap="none" spc="0" normalizeH="0" baseline="0" noProof="0">
                <a:ln>
                  <a:noFill/>
                </a:ln>
                <a:solidFill>
                  <a:srgbClr val="FD971F">
                    <a:lumMod val="60000"/>
                    <a:lumOff val="4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O(1)?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is this at all...</a:t>
            </a:r>
            <a:r>
              <a:rPr kumimoji="0" lang="en-US" sz="2400" b="0" i="1" u="none" strike="noStrike" kern="1200" cap="none" spc="0" normalizeH="0" baseline="0" noProof="0">
                <a:ln>
                  <a:noFill/>
                </a:ln>
                <a:solidFill>
                  <a:srgbClr val="FD971F"/>
                </a:solidFill>
                <a:effectLst/>
                <a:uLnTx/>
                <a:uFillTx/>
                <a:latin typeface="Arial"/>
                <a:ea typeface="+mn-ea"/>
                <a:cs typeface="+mn-cs"/>
                <a:sym typeface="Wingdings" pitchFamily="2" charset="2"/>
              </a:rPr>
              <a:t>spooky</a:t>
            </a: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A6E22E"/>
                </a:solidFill>
                <a:effectLst/>
                <a:uLnTx/>
                <a:uFillTx/>
                <a:latin typeface="Arial"/>
                <a:ea typeface="+mn-ea"/>
                <a:cs typeface="+mn-cs"/>
              </a:rPr>
            </a:br>
            <a:r>
              <a:rPr kumimoji="0" lang="en-US" sz="3200" b="1" i="0" u="none" strike="noStrike" kern="1200" cap="none" spc="0" normalizeH="0" baseline="0" noProof="0">
                <a:ln>
                  <a:noFill/>
                </a:ln>
                <a:solidFill>
                  <a:srgbClr val="A6E22E">
                    <a:lumMod val="40000"/>
                    <a:lumOff val="60000"/>
                  </a:srgbClr>
                </a:solidFill>
                <a:effectLst/>
                <a:uLnTx/>
                <a:uFillTx/>
                <a:latin typeface="Arial"/>
                <a:ea typeface="+mn-ea"/>
                <a:cs typeface="+mn-cs"/>
              </a:rPr>
              <a:t>TODAY</a:t>
            </a:r>
            <a:r>
              <a:rPr kumimoji="0" lang="en-US" sz="2400" b="1" i="0" u="none" strike="noStrike" kern="1200" cap="none" spc="0" normalizeH="0" baseline="0" noProof="0">
                <a:ln>
                  <a:noFill/>
                </a:ln>
                <a:solidFill>
                  <a:srgbClr val="A6E22E"/>
                </a:solidFill>
                <a:effectLst/>
                <a:uLnTx/>
                <a:uFillTx/>
                <a:latin typeface="Arial"/>
                <a:ea typeface="+mn-ea"/>
                <a:cs typeface="+mn-cs"/>
              </a:rPr>
              <a:t> </a:t>
            </a:r>
            <a:r>
              <a:rPr kumimoji="0" lang="en-US" sz="2400" b="0" i="0" u="none" strike="noStrike" kern="1200" cap="none" spc="0" normalizeH="0" baseline="0" noProof="0">
                <a:ln>
                  <a:noFill/>
                </a:ln>
                <a:solidFill>
                  <a:srgbClr val="A6E22E"/>
                </a:solidFill>
                <a:effectLst/>
                <a:uLnTx/>
                <a:uFillTx/>
                <a:latin typeface="Consolas"/>
                <a:ea typeface="+mn-ea"/>
                <a:cs typeface="+mn-cs"/>
              </a:rPr>
              <a:t>size()</a:t>
            </a:r>
            <a:r>
              <a:rPr kumimoji="0" lang="en-US" sz="2400" b="0" i="0" u="none" strike="noStrike" kern="1200" cap="none" spc="0" normalizeH="0" baseline="0" noProof="0">
                <a:ln>
                  <a:noFill/>
                </a:ln>
                <a:solidFill>
                  <a:srgbClr val="A6E22E"/>
                </a:solidFill>
                <a:effectLst/>
                <a:uLnTx/>
                <a:uFillTx/>
                <a:latin typeface="Arial"/>
                <a:ea typeface="+mn-ea"/>
                <a:cs typeface="+mn-cs"/>
              </a:rPr>
              <a:t> and riffs on linked lists</a:t>
            </a:r>
            <a:endParaRPr kumimoji="0" lang="en-US" sz="2400" b="0" i="0" u="none" strike="noStrike" kern="1200" cap="none" spc="0" normalizeH="0" baseline="0" noProof="0">
              <a:ln>
                <a:noFill/>
              </a:ln>
              <a:solidFill>
                <a:srgbClr val="A6E22E"/>
              </a:solidFill>
              <a:effectLst/>
              <a:uLnTx/>
              <a:uFillTx/>
              <a:latin typeface="Consolas"/>
              <a:ea typeface="+mn-ea"/>
              <a:cs typeface="+mn-cs"/>
            </a:endParaRPr>
          </a:p>
        </p:txBody>
      </p:sp>
      <p:sp>
        <p:nvSpPr>
          <p:cNvPr id="2" name="TextBox 1">
            <a:extLst>
              <a:ext uri="{FF2B5EF4-FFF2-40B4-BE49-F238E27FC236}">
                <a16:creationId xmlns:a16="http://schemas.microsoft.com/office/drawing/2014/main" id="{939BB30E-D064-43C4-7A85-8668B42F7128}"/>
              </a:ext>
            </a:extLst>
          </p:cNvPr>
          <p:cNvSpPr txBox="1"/>
          <p:nvPr/>
        </p:nvSpPr>
        <p:spPr>
          <a:xfrm>
            <a:off x="3973097" y="1591734"/>
            <a:ext cx="4494504"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7EE5A"/>
                </a:solidFill>
                <a:effectLst/>
                <a:uLnTx/>
                <a:uFillTx/>
                <a:latin typeface="Arial"/>
                <a:ea typeface="+mn-ea"/>
                <a:cs typeface="+mn-cs"/>
              </a:rPr>
              <a:t>Week08b</a:t>
            </a:r>
          </a:p>
        </p:txBody>
      </p:sp>
      <p:sp>
        <p:nvSpPr>
          <p:cNvPr id="3" name="TextBox 2">
            <a:extLst>
              <a:ext uri="{FF2B5EF4-FFF2-40B4-BE49-F238E27FC236}">
                <a16:creationId xmlns:a16="http://schemas.microsoft.com/office/drawing/2014/main" id="{A250C52C-CD78-BEA1-E5BE-28F4DB891BF6}"/>
              </a:ext>
            </a:extLst>
          </p:cNvPr>
          <p:cNvSpPr txBox="1"/>
          <p:nvPr/>
        </p:nvSpPr>
        <p:spPr>
          <a:xfrm>
            <a:off x="4799857" y="2439347"/>
            <a:ext cx="402336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a:ea typeface="+mn-ea"/>
                <a:cs typeface="+mn-cs"/>
              </a:rPr>
              <a:t>🦜🦜🦜🦜🦜🦜🦜🦜</a:t>
            </a:r>
          </a:p>
        </p:txBody>
      </p:sp>
    </p:spTree>
    <p:extLst>
      <p:ext uri="{BB962C8B-B14F-4D97-AF65-F5344CB8AC3E}">
        <p14:creationId xmlns:p14="http://schemas.microsoft.com/office/powerpoint/2010/main" val="202934715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3AC5-4582-BBF4-D32C-6BABBE1E4A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28803-9349-98B7-D958-D5F9E79DA633}"/>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EC30859D-F660-7672-3055-5517CBBA71BB}"/>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90DC143C-A0E0-84A9-2E6C-B1DCA7A3F4E2}"/>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C8E04F0-6708-E070-E86A-888B420B3504}"/>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E89F2F9D-187C-3D09-0D6A-1ED21576A89A}"/>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1BEC1913-A4B7-6D95-2DC1-84029008CECE}"/>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8B72B4F4-14C0-0048-9241-20A83BD4D629}"/>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49709EDE-3D6F-7A72-6203-0B2131F20DF1}"/>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FE86B68B-B616-6782-092B-7B1591CF434E}"/>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4B89D639-4B97-D35A-B73D-1A45832F7B23}"/>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13ACFB5C-AE11-10FF-4F6B-ADECD50D4D89}"/>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0DA84023-5BBB-7821-4AC9-609ABA8E611E}"/>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B63D55CF-3890-173F-5F99-3E37B21D1545}"/>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B27039C4-CE8C-604B-B045-7E79A6E21006}"/>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8C4CD9A2-78B0-DDD8-4702-255FA2AACB9D}"/>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470202A6-258D-2131-6B2F-7D4B7375694B}"/>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B3DB12A5-19D1-0E43-A2BC-55988D23BFC8}"/>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775B672-51D8-374A-B33A-4188C1E93B84}"/>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0158D53-019B-2412-D6DE-DBB7E30097EC}"/>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B5C0540E-CDCE-C6D6-2D29-F1852E3B4CBF}"/>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19C90908-94F7-A341-C9A5-48D37BD9688C}"/>
              </a:ext>
            </a:extLst>
          </p:cNvPr>
          <p:cNvSpPr txBox="1"/>
          <p:nvPr/>
        </p:nvSpPr>
        <p:spPr>
          <a:xfrm>
            <a:off x="457200" y="320522"/>
            <a:ext cx="13004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the </a:t>
            </a:r>
            <a:r>
              <a:rPr kumimoji="0" lang="en-US" sz="1800" b="1" i="0" u="none" strike="noStrike" kern="1200" cap="none" spc="0" normalizeH="0" baseline="0" noProof="0">
                <a:ln>
                  <a:noFill/>
                </a:ln>
                <a:solidFill>
                  <a:srgbClr val="FFFFFF">
                    <a:lumMod val="75000"/>
                  </a:srgbClr>
                </a:solidFill>
                <a:effectLst/>
                <a:uLnTx/>
                <a:uFillTx/>
                <a:latin typeface="Arial"/>
                <a:ea typeface="+mn-ea"/>
                <a:cs typeface="+mn-cs"/>
              </a:rPr>
              <a:t>front</a:t>
            </a: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 of the snek</a:t>
            </a:r>
          </a:p>
        </p:txBody>
      </p:sp>
      <p:sp>
        <p:nvSpPr>
          <p:cNvPr id="5" name="TextBox 4">
            <a:extLst>
              <a:ext uri="{FF2B5EF4-FFF2-40B4-BE49-F238E27FC236}">
                <a16:creationId xmlns:a16="http://schemas.microsoft.com/office/drawing/2014/main" id="{8850C110-086D-DD28-439B-01A21D023332}"/>
              </a:ext>
            </a:extLst>
          </p:cNvPr>
          <p:cNvSpPr txBox="1"/>
          <p:nvPr/>
        </p:nvSpPr>
        <p:spPr>
          <a:xfrm>
            <a:off x="6977319" y="4119963"/>
            <a:ext cx="13004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the </a:t>
            </a:r>
            <a:r>
              <a:rPr kumimoji="0" lang="en-US" sz="1800" b="1" i="0" u="none" strike="noStrike" kern="1200" cap="none" spc="0" normalizeH="0" baseline="0" noProof="0">
                <a:ln>
                  <a:noFill/>
                </a:ln>
                <a:solidFill>
                  <a:srgbClr val="FFFFFF">
                    <a:lumMod val="75000"/>
                  </a:srgbClr>
                </a:solidFill>
                <a:effectLst/>
                <a:uLnTx/>
                <a:uFillTx/>
                <a:latin typeface="Arial"/>
                <a:ea typeface="+mn-ea"/>
                <a:cs typeface="+mn-cs"/>
              </a:rPr>
              <a:t>back</a:t>
            </a: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 of the snek</a:t>
            </a:r>
          </a:p>
        </p:txBody>
      </p:sp>
    </p:spTree>
    <p:extLst>
      <p:ext uri="{BB962C8B-B14F-4D97-AF65-F5344CB8AC3E}">
        <p14:creationId xmlns:p14="http://schemas.microsoft.com/office/powerpoint/2010/main" val="358822824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A671-BB11-A3B3-51EA-7FF885EFE82F}"/>
              </a:ext>
            </a:extLst>
          </p:cNvPr>
          <p:cNvSpPr>
            <a:spLocks noGrp="1"/>
          </p:cNvSpPr>
          <p:nvPr>
            <p:ph type="title"/>
          </p:nvPr>
        </p:nvSpPr>
        <p:spPr/>
        <p:txBody>
          <a:bodyPr/>
          <a:lstStyle/>
          <a:p>
            <a:r>
              <a:rPr lang="en-US"/>
              <a:t>linked lisssssst</a:t>
            </a:r>
          </a:p>
        </p:txBody>
      </p:sp>
    </p:spTree>
    <p:extLst>
      <p:ext uri="{BB962C8B-B14F-4D97-AF65-F5344CB8AC3E}">
        <p14:creationId xmlns:p14="http://schemas.microsoft.com/office/powerpoint/2010/main" val="8070938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A7A8-A98B-7396-F33E-7A270152FC96}"/>
            </a:ext>
          </a:extLst>
        </p:cNvPr>
        <p:cNvGrpSpPr/>
        <p:nvPr/>
      </p:nvGrpSpPr>
      <p:grpSpPr>
        <a:xfrm>
          <a:off x="0" y="0"/>
          <a:ext cx="0" cy="0"/>
          <a:chOff x="0" y="0"/>
          <a:chExt cx="0" cy="0"/>
        </a:xfrm>
      </p:grpSpPr>
      <p:pic>
        <p:nvPicPr>
          <p:cNvPr id="1026" name="Picture 2" descr="Snek Anatomy : r/Sneks">
            <a:extLst>
              <a:ext uri="{FF2B5EF4-FFF2-40B4-BE49-F238E27FC236}">
                <a16:creationId xmlns:a16="http://schemas.microsoft.com/office/drawing/2014/main" id="{2F4D1F5B-0CB5-6537-1285-63BC34D80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550" y="1162050"/>
            <a:ext cx="28829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1944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C3DE-241C-0C35-607E-D9EFC3212DF9}"/>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9975794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2F4A-E0CA-78A0-AE20-039316B800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7367BB-9657-1C24-3779-78B56CFC3D2F}"/>
              </a:ext>
            </a:extLst>
          </p:cNvPr>
          <p:cNvSpPr>
            <a:spLocks noGrp="1"/>
          </p:cNvSpPr>
          <p:nvPr>
            <p:ph type="title"/>
          </p:nvPr>
        </p:nvSpPr>
        <p:spPr>
          <a:xfrm>
            <a:off x="457200" y="2143125"/>
            <a:ext cx="8229600" cy="857250"/>
          </a:xfrm>
        </p:spPr>
        <p:txBody>
          <a:bodyPr/>
          <a:lstStyle/>
          <a:p>
            <a:r>
              <a:rPr lang="en-US"/>
              <a:t>LinkedList review</a:t>
            </a:r>
          </a:p>
        </p:txBody>
      </p:sp>
    </p:spTree>
    <p:extLst>
      <p:ext uri="{BB962C8B-B14F-4D97-AF65-F5344CB8AC3E}">
        <p14:creationId xmlns:p14="http://schemas.microsoft.com/office/powerpoint/2010/main" val="373475978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3E968-9499-55FE-80DA-2EC3D24CD0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9432CB-3EEE-6B92-AE58-616F4C00C5A4}"/>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2516002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list to implement</a:t>
            </a:r>
            <a:br>
              <a:rPr lang="en-US"/>
            </a:br>
            <a:r>
              <a:rPr lang="en-US"/>
              <a:t>a </a:t>
            </a:r>
            <a:r>
              <a:rPr lang="en-US" b="1"/>
              <a:t>stack</a:t>
            </a:r>
            <a:r>
              <a:rPr lang="en-US"/>
              <a:t> and a </a:t>
            </a:r>
            <a:r>
              <a:rPr lang="en-US" b="1"/>
              <a:t>queue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stacks and queues restrict the way we access a sequence of elements</a:t>
            </a:r>
          </a:p>
          <a:p>
            <a:pPr lvl="1"/>
            <a:r>
              <a:rPr lang="en-US"/>
              <a:t>a </a:t>
            </a:r>
            <a:r>
              <a:rPr lang="en-US" b="1"/>
              <a:t>stack</a:t>
            </a:r>
            <a:r>
              <a:rPr lang="en-US"/>
              <a:t> can </a:t>
            </a:r>
            <a:r>
              <a:rPr lang="en-US" b="1"/>
              <a:t>push</a:t>
            </a:r>
            <a:r>
              <a:rPr lang="en-US"/>
              <a:t> an element to the top</a:t>
            </a:r>
            <a:br>
              <a:rPr lang="en-US"/>
            </a:br>
            <a:r>
              <a:rPr lang="en-US"/>
              <a:t>&amp; </a:t>
            </a:r>
            <a:r>
              <a:rPr lang="en-US" b="1"/>
              <a:t>pop</a:t>
            </a:r>
            <a:r>
              <a:rPr lang="en-US"/>
              <a:t> the top element</a:t>
            </a:r>
          </a:p>
          <a:p>
            <a:pPr lvl="2"/>
            <a:r>
              <a:rPr lang="en-US"/>
              <a:t>🥞</a:t>
            </a:r>
          </a:p>
          <a:p>
            <a:pPr lvl="1"/>
            <a:r>
              <a:rPr lang="en-US"/>
              <a:t>a </a:t>
            </a:r>
            <a:r>
              <a:rPr lang="en-US" b="1"/>
              <a:t>queue</a:t>
            </a:r>
            <a:r>
              <a:rPr lang="en-US"/>
              <a:t> can </a:t>
            </a:r>
            <a:r>
              <a:rPr lang="en-US" b="1"/>
              <a:t>add</a:t>
            </a:r>
            <a:r>
              <a:rPr lang="en-US"/>
              <a:t> an element to the back</a:t>
            </a:r>
            <a:br>
              <a:rPr lang="en-US"/>
            </a:br>
            <a:r>
              <a:rPr lang="en-US"/>
              <a:t>&amp; </a:t>
            </a:r>
            <a:r>
              <a:rPr lang="en-US" b="1"/>
              <a:t>remove</a:t>
            </a:r>
            <a:r>
              <a:rPr lang="en-US"/>
              <a:t> the front element</a:t>
            </a:r>
          </a:p>
          <a:p>
            <a:pPr lvl="2"/>
            <a:r>
              <a:rPr lang="en-US"/>
              <a:t>🚶‍♀️🚶‍♂️🚶‍♀️🚶‍♀️🚶‍♂️🚶‍♂️🚶‍♂️</a:t>
            </a:r>
          </a:p>
          <a:p>
            <a:pPr lvl="1"/>
            <a:endParaRPr lang="en-US"/>
          </a:p>
        </p:txBody>
      </p:sp>
    </p:spTree>
    <p:extLst>
      <p:ext uri="{BB962C8B-B14F-4D97-AF65-F5344CB8AC3E}">
        <p14:creationId xmlns:p14="http://schemas.microsoft.com/office/powerpoint/2010/main" val="134557344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69EF-2237-EAA3-566F-D4300ACD86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6B61F8-A41A-1EA8-9ACE-BD2743515762}"/>
              </a:ext>
            </a:extLst>
          </p:cNvPr>
          <p:cNvSpPr>
            <a:spLocks noGrp="1"/>
          </p:cNvSpPr>
          <p:nvPr>
            <p:ph type="title"/>
          </p:nvPr>
        </p:nvSpPr>
        <p:spPr/>
        <p:txBody>
          <a:bodyPr>
            <a:normAutofit fontScale="90000"/>
          </a:bodyPr>
          <a:lstStyle/>
          <a:p>
            <a:pPr algn="l"/>
            <a:br>
              <a:rPr lang="en-US"/>
            </a:br>
            <a:r>
              <a:rPr lang="en-US"/>
              <a:t>worst case</a:t>
            </a:r>
            <a:br>
              <a:rPr lang="en-US"/>
            </a:br>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C8874556-058B-A558-2339-5534104A2534}"/>
              </a:ext>
            </a:extLst>
          </p:cNvPr>
          <p:cNvSpPr>
            <a:spLocks noGrp="1"/>
          </p:cNvSpPr>
          <p:nvPr>
            <p:ph sz="quarter" idx="10"/>
          </p:nvPr>
        </p:nvSpPr>
        <p:spPr>
          <a:xfrm>
            <a:off x="245718" y="2007514"/>
            <a:ext cx="3999711" cy="2896153"/>
          </a:xfrm>
        </p:spPr>
        <p:txBody>
          <a:bodyPr>
            <a:noAutofit/>
          </a:bodyPr>
          <a:lstStyle/>
          <a:p>
            <a:r>
              <a:rPr lang="en-US">
                <a:latin typeface="+mj-lt"/>
              </a:rPr>
              <a:t>list.add(index, value)</a:t>
            </a:r>
          </a:p>
          <a:p>
            <a:pPr lvl="1"/>
            <a:r>
              <a:rPr lang="en-US">
                <a:solidFill>
                  <a:srgbClr val="007B00"/>
                </a:solidFill>
                <a:latin typeface="+mj-lt"/>
              </a:rPr>
              <a:t>// O(n)</a:t>
            </a:r>
          </a:p>
          <a:p>
            <a:r>
              <a:rPr lang="en-US">
                <a:latin typeface="+mj-lt"/>
              </a:rPr>
              <a:t>list.removeByIndex(index)</a:t>
            </a:r>
          </a:p>
          <a:p>
            <a:pPr lvl="1"/>
            <a:r>
              <a:rPr lang="en-US">
                <a:solidFill>
                  <a:srgbClr val="007B00"/>
                </a:solidFill>
                <a:latin typeface="+mj-lt"/>
              </a:rPr>
              <a:t>// O(n)</a:t>
            </a:r>
          </a:p>
          <a:p>
            <a:r>
              <a:rPr lang="en-US">
                <a:latin typeface="+mj-lt"/>
              </a:rPr>
              <a:t>list.size()</a:t>
            </a:r>
          </a:p>
          <a:p>
            <a:pPr lvl="1"/>
            <a:r>
              <a:rPr lang="en-US">
                <a:solidFill>
                  <a:srgbClr val="007B00"/>
                </a:solidFill>
                <a:latin typeface="+mj-lt"/>
              </a:rPr>
              <a:t>// O(n)</a:t>
            </a:r>
          </a:p>
        </p:txBody>
      </p:sp>
      <p:cxnSp>
        <p:nvCxnSpPr>
          <p:cNvPr id="7" name="Straight Arrow Connector 6">
            <a:extLst>
              <a:ext uri="{FF2B5EF4-FFF2-40B4-BE49-F238E27FC236}">
                <a16:creationId xmlns:a16="http://schemas.microsoft.com/office/drawing/2014/main" id="{6ECA8667-E02A-CDA7-20A1-8508773FE0AE}"/>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1563A308-EFA0-D074-68B9-3BFEB48B274C}"/>
              </a:ext>
            </a:extLst>
          </p:cNvPr>
          <p:cNvSpPr txBox="1"/>
          <p:nvPr/>
        </p:nvSpPr>
        <p:spPr>
          <a:xfrm>
            <a:off x="2382981" y="107199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FE287D44-54B6-11E8-5126-D494D5830172}"/>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06726739-8848-44AE-B445-98563354BF00}"/>
              </a:ext>
            </a:extLst>
          </p:cNvPr>
          <p:cNvGraphicFramePr>
            <a:graphicFrameLocks noGrp="1"/>
          </p:cNvGraphicFramePr>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D72119CA-8863-963D-928F-894CCD4361FC}"/>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C10C24B5-ED47-3DCE-8040-4F6754817CD1}"/>
              </a:ext>
            </a:extLst>
          </p:cNvPr>
          <p:cNvGraphicFramePr>
            <a:graphicFrameLocks noGrp="1"/>
          </p:cNvGraphicFramePr>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CE360C5A-6179-F0CC-2C41-3D6791C5CBE0}"/>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6B57BD2F-812A-25C6-37E7-E04DB1A7BC96}"/>
              </a:ext>
            </a:extLst>
          </p:cNvPr>
          <p:cNvGraphicFramePr>
            <a:graphicFrameLocks noGrp="1"/>
          </p:cNvGraphicFramePr>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B0A25D1F-0328-0868-77E8-53D4417ABD60}"/>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C5EF34E6-F472-A470-65A1-55BBE98D3DF5}"/>
              </a:ext>
            </a:extLst>
          </p:cNvPr>
          <p:cNvGraphicFramePr>
            <a:graphicFrameLocks noGrp="1"/>
          </p:cNvGraphicFramePr>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293B4025-2C79-123B-3C46-EF08253E1293}"/>
              </a:ext>
            </a:extLst>
          </p:cNvPr>
          <p:cNvGraphicFramePr>
            <a:graphicFrameLocks noGrp="1"/>
          </p:cNvGraphicFramePr>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AD6204F0-126F-DE27-2B32-EA3870C14E95}"/>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06E1AFB8-865F-80FC-35EC-FB2AFB56C785}"/>
              </a:ext>
            </a:extLst>
          </p:cNvPr>
          <p:cNvSpPr txBox="1">
            <a:spLocks/>
          </p:cNvSpPr>
          <p:nvPr/>
        </p:nvSpPr>
        <p:spPr>
          <a:xfrm>
            <a:off x="4245429"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p:txBody>
      </p:sp>
    </p:spTree>
    <p:extLst>
      <p:ext uri="{BB962C8B-B14F-4D97-AF65-F5344CB8AC3E}">
        <p14:creationId xmlns:p14="http://schemas.microsoft.com/office/powerpoint/2010/main" val="19776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EC41-27BB-2C85-F21C-4262E580B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AF1256-44FD-7741-3A96-6722D7FC9268}"/>
              </a:ext>
            </a:extLst>
          </p:cNvPr>
          <p:cNvSpPr>
            <a:spLocks noGrp="1"/>
          </p:cNvSpPr>
          <p:nvPr>
            <p:ph type="title"/>
          </p:nvPr>
        </p:nvSpPr>
        <p:spPr/>
        <p:txBody>
          <a:bodyPr/>
          <a:lstStyle/>
          <a:p>
            <a:r>
              <a:rPr lang="en-US" sz="4800" b="1"/>
              <a:t>additional warmup: </a:t>
            </a:r>
            <a:r>
              <a:rPr lang="en-US" sz="4800"/>
              <a:t>prepending a list</a:t>
            </a:r>
            <a:endParaRPr lang="en-US" sz="4800" b="1"/>
          </a:p>
        </p:txBody>
      </p:sp>
    </p:spTree>
    <p:extLst>
      <p:ext uri="{BB962C8B-B14F-4D97-AF65-F5344CB8AC3E}">
        <p14:creationId xmlns:p14="http://schemas.microsoft.com/office/powerpoint/2010/main" val="280904840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7C081-6BB7-8F53-67A5-7EAECC914ED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35833AB-6509-3729-7007-CF0D2E1DE4A3}"/>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257CCD38-DB6E-1AD9-27C1-CCD54366CD6A}"/>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884DE7DD-5419-F6E6-F28E-FAEC84433B9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A56720C-734C-A51F-0AC0-DBC9DC5626EB}"/>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A37C3A11-0D66-22D8-2BF2-19D3DA8693A5}"/>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70947A61-93D9-03D8-113C-B05FBC75D400}"/>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A284A7BD-BAE3-3712-88BB-5C3A121C9DD0}"/>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652488EC-51A5-F8C7-6104-537CA3E0E26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8EA3B0A-400D-2EDD-6212-788AD2B85D2B}"/>
              </a:ext>
            </a:extLst>
          </p:cNvPr>
          <p:cNvSpPr txBox="1"/>
          <p:nvPr/>
        </p:nvSpPr>
        <p:spPr>
          <a:xfrm>
            <a:off x="5275959" y="2571750"/>
            <a:ext cx="1242391"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n-cs"/>
              </a:rPr>
              <a:t>✍️</a:t>
            </a:r>
          </a:p>
        </p:txBody>
      </p:sp>
    </p:spTree>
    <p:extLst>
      <p:ext uri="{BB962C8B-B14F-4D97-AF65-F5344CB8AC3E}">
        <p14:creationId xmlns:p14="http://schemas.microsoft.com/office/powerpoint/2010/main" val="298793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92C43-4485-1A73-1C73-CE3712FF57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F8704F-8700-AD7A-BD55-EB7ABF3E0610}"/>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798B8614-4B68-6640-A0DE-C69B45126CC4}"/>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66A04CFD-E2D3-D4C4-19A8-DF89A7493DC3}"/>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22963368-88CC-B691-6EF8-34F9FBADAA1C}"/>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F6F3D2FC-D0CC-3B1F-C0D4-D677CE4B9A6E}"/>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DFE891CD-8E0B-75D0-64EF-A02ABE3016A5}"/>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1441052-8DF8-F3D4-F4A3-49FF495C3E2E}"/>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D876A577-A578-8335-298B-2998DF6D4B79}"/>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6080348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5834-B48C-FED6-9550-D5963F5C0E9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749F15-B341-F7E6-D268-5A1E835ABAE9}"/>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87622F9C-2E53-9101-9825-B057222D13AB}"/>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68E4FE4D-70C3-06CC-A26B-EC13163B4254}"/>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707A85FD-AB9E-1244-B136-D1801F701E37}"/>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37E5162B-5D72-667F-CEC4-4968EBD912D5}"/>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617FE9CB-1B43-E98C-32A8-B9F28AE504CB}"/>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9707DF77-BAF5-7606-F2FB-CD10D93ABEBD}"/>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9815746E-254B-35EE-C04E-7B45233CECD1}"/>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6E23F84A-E809-510A-FD90-05C2FF46F794}"/>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7FF0EAD-0CE2-247E-8B46-EF5B4DFB352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302202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5B81-D4C4-B685-F2A5-30B033C009B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8F8AA2-1562-FBBA-CAE4-12073ED527F2}"/>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E9C1F250-6910-9CD2-2DFB-7CA653696F8C}"/>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1F14E852-B335-4E71-E506-AFD69299EEC9}"/>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0D3A181-53BA-8350-F74C-48A6B8DAD3D2}"/>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496FF6D3-8BBD-C02F-3ECD-872ED0DE08E3}"/>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F4D8CB33-A9B8-7826-9DD6-0B18A07DA04F}"/>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F0DDBA96-69C5-29A8-78BD-69DC754D3419}"/>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782CB530-35B8-81A8-2F1A-282FF02D5F07}"/>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71B9C880-51FB-3710-601A-A9BF16238C6E}"/>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624D9EE8-6B3C-B3BA-C9A9-2F7D657E26DA}"/>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CC324CB-6F0B-BCCC-A1C6-B664FB33E9C1}"/>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54D51466-10DC-D794-3980-B8A67DB51E3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1542206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5BCB2-12E0-F49D-3A04-F8B17360DA4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42B524-B9C6-33AD-C33C-7D4B247A32A5}"/>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2D02A6B3-A2A7-3FF0-9900-DFC72A408140}"/>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71ED1E26-539D-E010-52F3-91C4A62C725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53896367-F9A5-565A-38A0-75DDAE24095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C0DF24DA-EDB5-C60F-B23B-7BE221FEF561}"/>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A7D9C61C-A3FE-C1A1-669A-048ECE39337B}"/>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2D14E8B3-C612-6527-51FC-9D22C1129719}"/>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B237AA-B3A6-F446-3757-5BE835588A2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12528E5-33D2-715D-B5B1-283A6F772E5B}"/>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0BBA339D-E860-3699-B815-62C1C7236022}"/>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371AF460-D961-6A08-FF78-B167B5C818C0}"/>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4B16A7E9-9028-94BE-53D1-485CA01B9390}"/>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6238EE5-942B-2597-079C-455810A1CE29}"/>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BC7978F4-0BAA-315F-9469-56E75E11F5B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23230730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8ABC3-78BE-BFE3-814C-38D71E93625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7719E5-18CC-40B0-207B-5C4E6CF95989}"/>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93DEEBEB-D67C-D35D-F5EC-5C0229F8B0A1}"/>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B94A00AB-7B78-1B1D-C0E4-7B3C0F86E8B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2BE3B1F7-8B58-8265-1B81-588300C2FBB1}"/>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526422E1-D996-1602-F838-2EFDD21245AA}"/>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32B393FF-A341-08E3-F024-A368133BABFC}"/>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2C852BF0-CC9F-B9A9-8E48-3BEF1F17377A}"/>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EAE66FE3-83F4-327D-E2E3-579A8821A4D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C1539157-9DEE-364D-044B-26FD6035ECB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465B88C2-698C-54AB-FE3F-33889786DCDF}"/>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C5A5773B-2156-F8DE-9EFA-9269BCAA943F}"/>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D0C07CB2-33B3-228D-E7F9-59CCDEB4D6C0}"/>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DAB351B8-BF81-C1CE-8326-40B5EE3118E4}"/>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82C671F-9F29-8266-037A-54EA09B86494}"/>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DA278B94-B513-44C0-A338-0B2A68F7F2CD}"/>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273315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A763-2A37-7F37-DE13-8F0B676C68A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FC5BE3A-DED2-F4CE-A888-C9BD6148C216}"/>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D52C8631-7BA9-2AEB-C36E-C65B93C4A04F}"/>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C50F5870-8B73-8EB1-BF12-A509DDE059B8}"/>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A612D7FA-2FB8-573F-7223-8AE13075077F}"/>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6B154842-8134-54C9-11C3-51C3A432BC00}"/>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CF5D9A27-AC04-B88E-3217-63C8DAE98791}"/>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99596B50-245D-41BD-7DFF-83CE6897451F}"/>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014AB313-C779-E80D-9FF3-92A576C3A25F}"/>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16D2487C-D71E-04BE-C0F8-16EF21294CC4}"/>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1A5705E6-0ECD-043D-187E-39BB42F3B3E7}"/>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13217A7E-06E1-EAE5-B5FA-AAE0BBC78A7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8CF929A6-C571-CB94-5500-22CB2C7C034C}"/>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C38177F2-E411-732B-710D-CC28AD9B2B56}"/>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06F520C-248F-E0ED-E919-A23362AFD70F}"/>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30089E0F-CE45-337F-1F01-6F47365A09D3}"/>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7CC79C20-EAA0-9B1C-F556-80BB40D74FC6}"/>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9163256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01BD0-D34B-2348-BB53-8F94DED97A4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FC7FC6-AACC-919F-E0E2-B5622E9D4BEB}"/>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014111BA-51D4-F1CB-968B-331C557C2873}"/>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3963464-294F-0964-13AB-B94E6519E8FA}"/>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39D5463D-DDD1-8127-C107-5A9AAE54174E}"/>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312CCFD0-80C5-4DAE-2D6E-7116439FDFB1}"/>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3C582B8F-078D-A928-5AC2-541BB4F68542}"/>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FE24970-11E8-A5B8-6AF1-A5E18E43C3CB}"/>
              </a:ext>
            </a:extLst>
          </p:cNvPr>
          <p:cNvSpPr txBox="1"/>
          <p:nvPr/>
        </p:nvSpPr>
        <p:spPr>
          <a:xfrm>
            <a:off x="4866275" y="441781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AF0586B7-B0BC-BE40-EFB4-FCBB62C04AD7}"/>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17F0D0E4-5CAB-4E06-18CA-B0ECF18881A5}"/>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E3B3DD85-DC75-D587-78AF-6EB66EB05168}"/>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7617D83E-9768-6E0E-2497-BA04D61C5F99}"/>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7447D4A-0CE4-AF90-D654-DF1F33FE2B2B}"/>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8E83EE15-4277-F360-29A4-4006A59B582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39D845C6-08B0-DFAD-4DBB-1207B1C7726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9421D5C7-297C-CD2C-D98D-AA528D513F63}"/>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5D49D14C-B911-912A-39A5-0FC7B00BC6A8}"/>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E90B2A44-8D24-54EC-B09C-9186B9B52355}"/>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45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can use an array of array lists to implement</a:t>
            </a:r>
            <a:br>
              <a:rPr lang="en-US"/>
            </a:br>
            <a:r>
              <a:rPr lang="en-US"/>
              <a:t>a </a:t>
            </a:r>
            <a:r>
              <a:rPr lang="en-US" b="1"/>
              <a:t>hash map</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putting (adding) a key-value pair into a hash map is (amoritzed) O(1)</a:t>
            </a:r>
          </a:p>
          <a:p>
            <a:pPr lvl="1"/>
            <a:r>
              <a:rPr lang="en-US"/>
              <a:t>it's a "slow O(1)," which involves </a:t>
            </a:r>
            <a:r>
              <a:rPr lang="en-US" b="1"/>
              <a:t>hashing</a:t>
            </a:r>
            <a:r>
              <a:rPr lang="en-US"/>
              <a:t> the key</a:t>
            </a:r>
          </a:p>
          <a:p>
            <a:pPr lvl="2"/>
            <a:r>
              <a:rPr lang="en-US"/>
              <a:t>in </a:t>
            </a:r>
            <a:r>
              <a:rPr lang="en-US" b="1"/>
              <a:t>separate chaining</a:t>
            </a:r>
            <a:r>
              <a:rPr lang="en-US"/>
              <a:t> (like we did in class), this takes us to a </a:t>
            </a:r>
            <a:r>
              <a:rPr lang="en-US" b="1"/>
              <a:t>bucket</a:t>
            </a:r>
          </a:p>
          <a:p>
            <a:pPr lvl="3"/>
            <a:r>
              <a:rPr lang="en-US"/>
              <a:t>if the key was already in the bucket, we overwrite its value</a:t>
            </a:r>
          </a:p>
          <a:p>
            <a:pPr lvl="3"/>
            <a:r>
              <a:rPr lang="en-US"/>
              <a:t>otherwise we add the key-value pair to the bucket</a:t>
            </a:r>
          </a:p>
          <a:p>
            <a:r>
              <a:rPr lang="en-US"/>
              <a:t>⏱️ get key's value from a hash map is O(1)</a:t>
            </a:r>
          </a:p>
          <a:p>
            <a:endParaRPr lang="en-US"/>
          </a:p>
        </p:txBody>
      </p:sp>
    </p:spTree>
    <p:extLst>
      <p:ext uri="{BB962C8B-B14F-4D97-AF65-F5344CB8AC3E}">
        <p14:creationId xmlns:p14="http://schemas.microsoft.com/office/powerpoint/2010/main" val="907347357"/>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3C37A-6BE4-3AE4-BCC3-F752B0E7275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A4EB56-06D6-5734-3BD1-0F281252181D}"/>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BCC7C434-9744-980B-AA53-F914E4913293}"/>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9D5927C5-3108-BBB2-044A-78006F6C9412}"/>
              </a:ext>
            </a:extLst>
          </p:cNvPr>
          <p:cNvSpPr txBox="1"/>
          <p:nvPr/>
        </p:nvSpPr>
        <p:spPr>
          <a:xfrm>
            <a:off x="-145686" y="4018748"/>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066C3971-2500-2CA3-7031-1A9D1BA4D2AB}"/>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90F277B6-E44B-D2D1-DC4C-731210D6D477}"/>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1C80DBF1-01CF-8114-02ED-0BD343087D8C}"/>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7340C258-8CD2-8832-F87F-A63658E172D8}"/>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4455C4BD-9789-50DD-CEAD-A377ADF9B3F6}"/>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A79AC6C-F7E6-7C34-6885-90326D27219E}"/>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A474BF53-3CD4-4773-E39E-91797E96B38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8CD87159-0E43-0B3C-ECBB-58B28DB8015C}"/>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42FB8717-2835-18B2-FE84-4F272A4C6D13}"/>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87374987-D9A8-C292-AFD6-F2D972E51B69}"/>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C56D44FF-68D7-3B38-41A0-2656651E3A13}"/>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585EA16F-2594-7B95-C582-F12F4E4BEF40}"/>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7205878-9375-6184-D17D-F1CB3018D236}"/>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5E894521-17B9-188C-C876-DD119242BEC1}"/>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599042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68DB-FA3B-9ABA-7E49-5BE23B7F071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E6C0AA-DB19-C16C-1979-5295A33A6360}"/>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8AA47839-DF03-345E-B42C-5871EB188639}"/>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699B10E8-D040-ACAC-BA6B-10912BFE78BA}"/>
              </a:ext>
            </a:extLst>
          </p:cNvPr>
          <p:cNvSpPr txBox="1"/>
          <p:nvPr/>
        </p:nvSpPr>
        <p:spPr>
          <a:xfrm>
            <a:off x="-145686" y="4018748"/>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6BC38A23-A54D-8523-4613-9F9FA795084F}"/>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AD3AD3BD-11A3-97CE-4319-A61859A41C37}"/>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CFBF5AC-8DCF-6982-5D99-4A223C80CE6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681192B5-7CE3-07BF-4907-FB8A23E77993}"/>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AF182B0F-578F-665F-86BD-8D137484BB0C}"/>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B37C981-D5BE-EAD6-C014-718F1DF8A434}"/>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F0E7B4D5-11EC-187B-4B25-5FC3D4F5A014}"/>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23D7418B-DC80-49F6-F608-CC0BD2213222}"/>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903E4388-FC15-0C57-35B3-26087A16F965}"/>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D547404-6A34-9A5C-3429-39FDB858D62E}"/>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A33AB5F8-074B-0118-EF66-E2622116D02D}"/>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16839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FA17B-992B-11DC-AA22-F25BC8BAB1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8CA6BB-E951-11DE-654C-35EC058018E7}"/>
              </a:ext>
            </a:extLst>
          </p:cNvPr>
          <p:cNvSpPr>
            <a:spLocks noGrp="1"/>
          </p:cNvSpPr>
          <p:nvPr>
            <p:ph type="title"/>
          </p:nvPr>
        </p:nvSpPr>
        <p:spPr>
          <a:xfrm>
            <a:off x="457200" y="3484245"/>
            <a:ext cx="8229600" cy="857250"/>
          </a:xfrm>
        </p:spPr>
        <p:txBody>
          <a:bodyPr/>
          <a:lstStyle/>
          <a:p>
            <a:r>
              <a:rPr lang="en-US" sz="3200"/>
              <a:t>🧠 was that faster than calling </a:t>
            </a:r>
            <a:r>
              <a:rPr lang="en-US" sz="3200">
                <a:latin typeface="Consolas" panose="020B0609020204030204" pitchFamily="49" charset="0"/>
                <a:cs typeface="Consolas" panose="020B0609020204030204" pitchFamily="49" charset="0"/>
              </a:rPr>
              <a:t>addFront()</a:t>
            </a:r>
            <a:r>
              <a:rPr lang="en-US" sz="3200"/>
              <a:t> n times?</a:t>
            </a:r>
            <a:br>
              <a:rPr lang="en-US" sz="3200"/>
            </a:br>
            <a:r>
              <a:rPr lang="en-US" sz="3200"/>
              <a:t>🧠 same big O or different big O?</a:t>
            </a:r>
            <a:br>
              <a:rPr lang="en-US" sz="3200"/>
            </a:br>
            <a:r>
              <a:rPr lang="en-US" sz="1800">
                <a:solidFill>
                  <a:schemeClr val="bg1">
                    <a:lumMod val="75000"/>
                  </a:schemeClr>
                </a:solidFill>
              </a:rPr>
              <a:t>(if we were to call it many times)</a:t>
            </a:r>
            <a:endParaRPr lang="en-US" sz="3200">
              <a:solidFill>
                <a:schemeClr val="bg1">
                  <a:lumMod val="75000"/>
                </a:schemeClr>
              </a:solidFill>
            </a:endParaRPr>
          </a:p>
        </p:txBody>
      </p:sp>
      <p:sp>
        <p:nvSpPr>
          <p:cNvPr id="2" name="Content Placeholder 4">
            <a:extLst>
              <a:ext uri="{FF2B5EF4-FFF2-40B4-BE49-F238E27FC236}">
                <a16:creationId xmlns:a16="http://schemas.microsoft.com/office/drawing/2014/main" id="{03CC38AB-5AAE-D4EC-AA29-A144F68DDB59}"/>
              </a:ext>
            </a:extLst>
          </p:cNvPr>
          <p:cNvSpPr txBox="1">
            <a:spLocks/>
          </p:cNvSpPr>
          <p:nvPr/>
        </p:nvSpPr>
        <p:spPr>
          <a:xfrm>
            <a:off x="457200" y="601683"/>
            <a:ext cx="3410843" cy="2115143"/>
          </a:xfrm>
          <a:prstGeom prst="rect">
            <a:avLst/>
          </a:prstGeom>
          <a:ln>
            <a:solidFill>
              <a:schemeClr val="tx1"/>
            </a:solidFill>
          </a:ln>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snap = new Node(1.0);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crackle = new Node(2.0);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pop = new Node(3.0);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snap.next = crackle;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crackle.next = pop;</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pop.next =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head = snap;</a:t>
            </a: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p:txBody>
      </p:sp>
      <p:sp>
        <p:nvSpPr>
          <p:cNvPr id="3" name="Content Placeholder 4">
            <a:extLst>
              <a:ext uri="{FF2B5EF4-FFF2-40B4-BE49-F238E27FC236}">
                <a16:creationId xmlns:a16="http://schemas.microsoft.com/office/drawing/2014/main" id="{93ADA572-0128-2262-22BF-6F1CE56FB8EF}"/>
              </a:ext>
            </a:extLst>
          </p:cNvPr>
          <p:cNvSpPr txBox="1">
            <a:spLocks/>
          </p:cNvSpPr>
          <p:nvPr/>
        </p:nvSpPr>
        <p:spPr>
          <a:xfrm>
            <a:off x="5275957" y="601683"/>
            <a:ext cx="3410843" cy="1057572"/>
          </a:xfrm>
          <a:prstGeom prst="rect">
            <a:avLst/>
          </a:prstGeom>
          <a:ln>
            <a:solidFill>
              <a:schemeClr val="tx1"/>
            </a:solidFill>
          </a:ln>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addFront(3.0);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addFront(2.0);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addFront(1.0);</a:t>
            </a: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p:txBody>
      </p:sp>
      <p:sp>
        <p:nvSpPr>
          <p:cNvPr id="5" name="TextBox 4">
            <a:extLst>
              <a:ext uri="{FF2B5EF4-FFF2-40B4-BE49-F238E27FC236}">
                <a16:creationId xmlns:a16="http://schemas.microsoft.com/office/drawing/2014/main" id="{8857EB58-000A-804F-ED42-66A87629560B}"/>
              </a:ext>
            </a:extLst>
          </p:cNvPr>
          <p:cNvSpPr txBox="1"/>
          <p:nvPr/>
        </p:nvSpPr>
        <p:spPr>
          <a:xfrm>
            <a:off x="4037141" y="802005"/>
            <a:ext cx="106971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Arial"/>
                <a:ea typeface="+mn-ea"/>
                <a:cs typeface="+mn-cs"/>
              </a:rPr>
              <a:t>vs.</a:t>
            </a:r>
          </a:p>
        </p:txBody>
      </p:sp>
    </p:spTree>
    <p:extLst>
      <p:ext uri="{BB962C8B-B14F-4D97-AF65-F5344CB8AC3E}">
        <p14:creationId xmlns:p14="http://schemas.microsoft.com/office/powerpoint/2010/main" val="54352472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C4373-024F-15A7-DEF5-8A00EF5B4A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F08600-6942-4468-09FF-AB95CE6F81D6}"/>
              </a:ext>
            </a:extLst>
          </p:cNvPr>
          <p:cNvSpPr>
            <a:spLocks noGrp="1"/>
          </p:cNvSpPr>
          <p:nvPr>
            <p:ph type="title"/>
          </p:nvPr>
        </p:nvSpPr>
        <p:spPr/>
        <p:txBody>
          <a:bodyPr/>
          <a:lstStyle/>
          <a:p>
            <a:r>
              <a:rPr lang="en-US" sz="4000"/>
              <a:t>🧠 was that faster than calling </a:t>
            </a:r>
            <a:r>
              <a:rPr lang="en-US" sz="4000">
                <a:latin typeface="Consolas" panose="020B0609020204030204" pitchFamily="49" charset="0"/>
                <a:cs typeface="Consolas" panose="020B0609020204030204" pitchFamily="49" charset="0"/>
              </a:rPr>
              <a:t>addFront()</a:t>
            </a:r>
            <a:r>
              <a:rPr lang="en-US" sz="4000"/>
              <a:t> n times?</a:t>
            </a:r>
            <a:br>
              <a:rPr lang="en-US" sz="4000"/>
            </a:br>
            <a:r>
              <a:rPr lang="en-US" sz="4000" b="1">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2400">
                <a:solidFill>
                  <a:srgbClr val="92D050"/>
                </a:solidFill>
              </a:rPr>
            </a:br>
            <a:br>
              <a:rPr lang="en-US" sz="2400"/>
            </a:br>
            <a:r>
              <a:rPr lang="en-US" sz="4000"/>
              <a:t>🧠 same big O or different big O?</a:t>
            </a:r>
            <a:br>
              <a:rPr lang="en-US" sz="4000"/>
            </a:br>
            <a:r>
              <a:rPr lang="en-US" sz="4000" b="1">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36443111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LinkedList]</a:t>
            </a:r>
          </a:p>
        </p:txBody>
      </p:sp>
    </p:spTree>
    <p:extLst>
      <p:ext uri="{BB962C8B-B14F-4D97-AF65-F5344CB8AC3E}">
        <p14:creationId xmlns:p14="http://schemas.microsoft.com/office/powerpoint/2010/main" val="2832932407"/>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58974-A546-7170-39C7-39F6794BE3C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0166649-F920-8A99-C7C8-340FCD4B1F84}"/>
              </a:ext>
            </a:extLst>
          </p:cNvPr>
          <p:cNvSpPr>
            <a:spLocks noGrp="1"/>
          </p:cNvSpPr>
          <p:nvPr>
            <p:ph type="title"/>
          </p:nvPr>
        </p:nvSpPr>
        <p:spPr/>
        <p:txBody>
          <a:bodyPr/>
          <a:lstStyle/>
          <a:p>
            <a:r>
              <a:rPr lang="en-US"/>
              <a:t>[implement LinkedList]</a:t>
            </a:r>
          </a:p>
        </p:txBody>
      </p:sp>
    </p:spTree>
    <p:extLst>
      <p:ext uri="{BB962C8B-B14F-4D97-AF65-F5344CB8AC3E}">
        <p14:creationId xmlns:p14="http://schemas.microsoft.com/office/powerpoint/2010/main" val="358609282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9C484-22BE-0D6D-7D4C-A8D2C224BAF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D1AEBE-35F1-F46C-876C-8AB4F93CDE81}"/>
              </a:ext>
            </a:extLst>
          </p:cNvPr>
          <p:cNvSpPr>
            <a:spLocks noGrp="1"/>
          </p:cNvSpPr>
          <p:nvPr>
            <p:ph type="title"/>
          </p:nvPr>
        </p:nvSpPr>
        <p:spPr/>
        <p:txBody>
          <a:bodyPr/>
          <a:lstStyle/>
          <a:p>
            <a:r>
              <a:rPr lang="en-US">
                <a:latin typeface="+mj-lt"/>
              </a:rPr>
              <a:t>size</a:t>
            </a:r>
            <a:r>
              <a:rPr lang="en-US" i="1">
                <a:latin typeface="+mj-lt"/>
              </a:rPr>
              <a:t>()</a:t>
            </a:r>
          </a:p>
        </p:txBody>
      </p:sp>
    </p:spTree>
    <p:extLst>
      <p:ext uri="{BB962C8B-B14F-4D97-AF65-F5344CB8AC3E}">
        <p14:creationId xmlns:p14="http://schemas.microsoft.com/office/powerpoint/2010/main" val="10739747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sz="4800"/>
              <a:t>[ implement </a:t>
            </a:r>
            <a:r>
              <a:rPr lang="en-US" sz="4800">
                <a:latin typeface="+mj-lt"/>
              </a:rPr>
              <a:t>size()</a:t>
            </a:r>
            <a:r>
              <a:rPr lang="en-US" sz="4800">
                <a:latin typeface="Arial" panose="020B0604020202020204" pitchFamily="34" charset="0"/>
                <a:cs typeface="Arial" panose="020B0604020202020204" pitchFamily="34" charset="0"/>
              </a:rPr>
              <a:t>  poorly </a:t>
            </a:r>
            <a:r>
              <a:rPr lang="en-US" sz="4800"/>
              <a:t>]</a:t>
            </a:r>
            <a:endParaRPr lang="en-US" sz="4800">
              <a:latin typeface="+mj-lt"/>
            </a:endParaRPr>
          </a:p>
        </p:txBody>
      </p:sp>
    </p:spTree>
    <p:extLst>
      <p:ext uri="{BB962C8B-B14F-4D97-AF65-F5344CB8AC3E}">
        <p14:creationId xmlns:p14="http://schemas.microsoft.com/office/powerpoint/2010/main" val="187826464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0A5B3-7E8C-9921-39EA-300923BEC5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ECBCA9-AF52-C06E-EB32-9BB4D2878F02}"/>
              </a:ext>
            </a:extLst>
          </p:cNvPr>
          <p:cNvSpPr>
            <a:spLocks noGrp="1"/>
          </p:cNvSpPr>
          <p:nvPr>
            <p:ph type="title"/>
          </p:nvPr>
        </p:nvSpPr>
        <p:spPr/>
        <p:txBody>
          <a:bodyPr/>
          <a:lstStyle/>
          <a:p>
            <a:r>
              <a:rPr lang="en-US" sz="4800"/>
              <a:t>[ implement </a:t>
            </a:r>
            <a:r>
              <a:rPr lang="en-US" sz="4800">
                <a:latin typeface="+mj-lt"/>
              </a:rPr>
              <a:t>size()</a:t>
            </a:r>
            <a:r>
              <a:rPr lang="en-US" sz="4800">
                <a:latin typeface="Arial" panose="020B0604020202020204" pitchFamily="34" charset="0"/>
                <a:cs typeface="Arial" panose="020B0604020202020204" pitchFamily="34" charset="0"/>
              </a:rPr>
              <a:t>  poorly </a:t>
            </a:r>
            <a:r>
              <a:rPr lang="en-US" sz="4800"/>
              <a:t>]</a:t>
            </a:r>
            <a:endParaRPr lang="en-US" sz="4800">
              <a:latin typeface="+mj-lt"/>
            </a:endParaRPr>
          </a:p>
        </p:txBody>
      </p:sp>
    </p:spTree>
    <p:extLst>
      <p:ext uri="{BB962C8B-B14F-4D97-AF65-F5344CB8AC3E}">
        <p14:creationId xmlns:p14="http://schemas.microsoft.com/office/powerpoint/2010/main" val="3922235904"/>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E2A2-892A-149A-B11F-02B018B9F69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3EA70D2-CE03-104C-7390-8920EF30A5C5}"/>
              </a:ext>
            </a:extLst>
          </p:cNvPr>
          <p:cNvSpPr>
            <a:spLocks noGrp="1"/>
          </p:cNvSpPr>
          <p:nvPr>
            <p:ph type="title"/>
          </p:nvPr>
        </p:nvSpPr>
        <p:spPr/>
        <p:txBody>
          <a:bodyPr/>
          <a:lstStyle/>
          <a:p>
            <a:r>
              <a:rPr lang="en-US" sz="4800"/>
              <a:t>joyful implementation of size</a:t>
            </a:r>
          </a:p>
        </p:txBody>
      </p:sp>
    </p:spTree>
    <p:extLst>
      <p:ext uri="{BB962C8B-B14F-4D97-AF65-F5344CB8AC3E}">
        <p14:creationId xmlns:p14="http://schemas.microsoft.com/office/powerpoint/2010/main" val="182957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189A-86DA-0FC7-C049-93445FE1C7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8F1116-1333-949C-CBE5-9079861FECF9}"/>
              </a:ext>
            </a:extLst>
          </p:cNvPr>
          <p:cNvSpPr>
            <a:spLocks noGrp="1"/>
          </p:cNvSpPr>
          <p:nvPr>
            <p:ph type="title"/>
          </p:nvPr>
        </p:nvSpPr>
        <p:spPr/>
        <p:txBody>
          <a:bodyPr/>
          <a:lstStyle/>
          <a:p>
            <a:r>
              <a:rPr lang="en-US" sz="3600"/>
              <a:t>node, linked list, tree,</a:t>
            </a:r>
            <a:br>
              <a:rPr lang="en-US" sz="3600"/>
            </a:br>
            <a:r>
              <a:rPr lang="en-US" sz="3600"/>
              <a:t>binary tree, binary search tree, heap</a:t>
            </a:r>
          </a:p>
        </p:txBody>
      </p:sp>
    </p:spTree>
    <p:extLst>
      <p:ext uri="{BB962C8B-B14F-4D97-AF65-F5344CB8AC3E}">
        <p14:creationId xmlns:p14="http://schemas.microsoft.com/office/powerpoint/2010/main" val="162533012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1D785E-E8E6-3132-DFCE-61CB974B4B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47B6C3-7E47-27CE-A1CF-0A9094AEB5FB}"/>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74DA7D72-7DBC-FD8F-DE19-197DD662A096}"/>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p>
          <a:p>
            <a:pPr lvl="1"/>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pPr lvl="2"/>
            <a:endParaRPr lang="en-US" sz="1600" dirty="0">
              <a:latin typeface="+mn-lt"/>
            </a:endParaRPr>
          </a:p>
          <a:p>
            <a:pPr lvl="1"/>
            <a:r>
              <a:rPr lang="en-US" sz="1600" dirty="0">
                <a:solidFill>
                  <a:srgbClr val="0000FF"/>
                </a:solidFill>
                <a:latin typeface="+mn-lt"/>
              </a:rPr>
              <a:t>what is the runtime of this approach?</a:t>
            </a:r>
          </a:p>
          <a:p>
            <a:pPr lvl="2"/>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412355029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E178-A00D-7932-CA10-1A8DD7C606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E52E44-2969-6980-0A76-E52D81D77CF4}"/>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multiple functions are now also responsible for carefully modifying an instance variable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any code that depends on size will be very weirdly broken)</a:t>
            </a:r>
            <a:endParaRPr lang="en-US" sz="3200">
              <a:solidFill>
                <a:srgbClr val="007B00"/>
              </a:solidFill>
            </a:endParaRPr>
          </a:p>
        </p:txBody>
      </p:sp>
    </p:spTree>
    <p:extLst>
      <p:ext uri="{BB962C8B-B14F-4D97-AF65-F5344CB8AC3E}">
        <p14:creationId xmlns:p14="http://schemas.microsoft.com/office/powerpoint/2010/main" val="31196941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30600-A7F9-8C63-13D9-5242DC1EA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E4977-7CAF-A5AE-040A-D5C60272F038}"/>
              </a:ext>
            </a:extLst>
          </p:cNvPr>
          <p:cNvSpPr>
            <a:spLocks noGrp="1"/>
          </p:cNvSpPr>
          <p:nvPr>
            <p:ph type="title"/>
          </p:nvPr>
        </p:nvSpPr>
        <p:spPr/>
        <p:txBody>
          <a:bodyPr/>
          <a:lstStyle/>
          <a:p>
            <a:r>
              <a:rPr kumimoji="0" lang="en-US" sz="3200" b="1" i="0" u="none" strike="noStrike" kern="1200" cap="none" spc="0" normalizeH="0" baseline="0" noProof="0">
                <a:ln>
                  <a:noFill/>
                </a:ln>
                <a:effectLst/>
                <a:uLnTx/>
                <a:uFillTx/>
                <a:ea typeface="Segoe UI Emoji" panose="020B0502040204020203" pitchFamily="34" charset="0"/>
                <a:cs typeface="+mj-cs"/>
              </a:rPr>
              <a:t>note:</a:t>
            </a:r>
            <a:r>
              <a:rPr kumimoji="0" lang="en-US" sz="3200" b="0" i="0" u="none" strike="noStrike" kern="1200" cap="none" spc="0" normalizeH="0" baseline="0" noProof="0">
                <a:ln>
                  <a:noFill/>
                </a:ln>
                <a:effectLst/>
                <a:uLnTx/>
                <a:uFillTx/>
                <a:ea typeface="Segoe UI Emoji" panose="020B0502040204020203" pitchFamily="34" charset="0"/>
                <a:cs typeface="+mj-cs"/>
              </a:rPr>
              <a:t> the A homework doesn't use size at all</a:t>
            </a:r>
            <a:endParaRPr lang="en-US" sz="3200"/>
          </a:p>
        </p:txBody>
      </p:sp>
    </p:spTree>
    <p:extLst>
      <p:ext uri="{BB962C8B-B14F-4D97-AF65-F5344CB8AC3E}">
        <p14:creationId xmlns:p14="http://schemas.microsoft.com/office/powerpoint/2010/main" val="3951390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57EF-DB0B-177E-BD5F-B07F2D82BCBB}"/>
              </a:ext>
            </a:extLst>
          </p:cNvPr>
          <p:cNvSpPr>
            <a:spLocks noGrp="1"/>
          </p:cNvSpPr>
          <p:nvPr>
            <p:ph type="title"/>
          </p:nvPr>
        </p:nvSpPr>
        <p:spPr/>
        <p:txBody>
          <a:bodyPr/>
          <a:lstStyle/>
          <a:p>
            <a:r>
              <a:rPr kumimoji="0" lang="en-US" sz="2400" i="0" u="none" strike="noStrike" kern="1200" cap="none" spc="0" normalizeH="0" baseline="0" noProof="0">
                <a:ln>
                  <a:noFill/>
                </a:ln>
                <a:solidFill>
                  <a:srgbClr val="000000"/>
                </a:solidFill>
                <a:effectLst/>
                <a:uLnTx/>
                <a:uFillTx/>
                <a:ea typeface="Segoe UI Emoji" panose="020B0502040204020203" pitchFamily="34" charset="0"/>
                <a:cs typeface="+mj-cs"/>
              </a:rPr>
              <a:t>but if you </a:t>
            </a:r>
            <a:r>
              <a:rPr kumimoji="0" lang="en-US" sz="2400" i="1" u="none" strike="noStrike" kern="1200" cap="none" spc="0" normalizeH="0" baseline="0" noProof="0">
                <a:ln>
                  <a:noFill/>
                </a:ln>
                <a:solidFill>
                  <a:srgbClr val="000000"/>
                </a:solidFill>
                <a:effectLst/>
                <a:uLnTx/>
                <a:uFillTx/>
                <a:ea typeface="Segoe UI Emoji" panose="020B0502040204020203" pitchFamily="34" charset="0"/>
                <a:cs typeface="+mj-cs"/>
              </a:rPr>
              <a:t>were</a:t>
            </a: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 going to implement/use the list's size...</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i would start with size() as a function,</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get everything working perfectly,</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and only then carefully turn it into an instance variable 🙂👍</a:t>
            </a:r>
            <a:endParaRPr lang="en-US" sz="2400"/>
          </a:p>
        </p:txBody>
      </p:sp>
    </p:spTree>
    <p:extLst>
      <p:ext uri="{BB962C8B-B14F-4D97-AF65-F5344CB8AC3E}">
        <p14:creationId xmlns:p14="http://schemas.microsoft.com/office/powerpoint/2010/main" val="159899694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(it's this thing again)</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1FA0-EAE5-440F-51D2-DD03D6D7C2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C8C210-0851-CF46-2605-7788E842CD0A}"/>
              </a:ext>
            </a:extLst>
          </p:cNvPr>
          <p:cNvSpPr>
            <a:spLocks noGrp="1"/>
          </p:cNvSpPr>
          <p:nvPr>
            <p:ph type="title"/>
          </p:nvPr>
        </p:nvSpPr>
        <p:spPr/>
        <p:txBody>
          <a:bodyPr/>
          <a:lstStyle/>
          <a:p>
            <a:r>
              <a:rPr lang="en-US" sz="8000"/>
              <a:t>tail reference</a:t>
            </a:r>
          </a:p>
        </p:txBody>
      </p:sp>
    </p:spTree>
    <p:extLst>
      <p:ext uri="{BB962C8B-B14F-4D97-AF65-F5344CB8AC3E}">
        <p14:creationId xmlns:p14="http://schemas.microsoft.com/office/powerpoint/2010/main" val="256289340"/>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9A55-258F-8DDB-60BC-2A2857591E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A5C56B-76ED-9399-ED31-E2E83FF40480}"/>
              </a:ext>
            </a:extLst>
          </p:cNvPr>
          <p:cNvSpPr>
            <a:spLocks noGrp="1"/>
          </p:cNvSpPr>
          <p:nvPr>
            <p:ph type="title"/>
          </p:nvPr>
        </p:nvSpPr>
        <p:spPr/>
        <p:txBody>
          <a:bodyPr/>
          <a:lstStyle/>
          <a:p>
            <a:r>
              <a:rPr lang="en-US"/>
              <a:t>singly-linked list with reference to tail</a:t>
            </a:r>
          </a:p>
        </p:txBody>
      </p:sp>
      <p:cxnSp>
        <p:nvCxnSpPr>
          <p:cNvPr id="6" name="Straight Arrow Connector 5">
            <a:extLst>
              <a:ext uri="{FF2B5EF4-FFF2-40B4-BE49-F238E27FC236}">
                <a16:creationId xmlns:a16="http://schemas.microsoft.com/office/drawing/2014/main" id="{08F04B60-08B8-961A-FDB7-453148978490}"/>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88BE30C-03F1-E528-015E-1F3B305D2B00}"/>
              </a:ext>
            </a:extLst>
          </p:cNvPr>
          <p:cNvSpPr txBox="1"/>
          <p:nvPr/>
        </p:nvSpPr>
        <p:spPr>
          <a:xfrm>
            <a:off x="1153621" y="154951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8" name="Straight Arrow Connector 7">
            <a:extLst>
              <a:ext uri="{FF2B5EF4-FFF2-40B4-BE49-F238E27FC236}">
                <a16:creationId xmlns:a16="http://schemas.microsoft.com/office/drawing/2014/main" id="{4678A596-276D-12F4-8B25-A289C15C3A76}"/>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3EADE263-D0E8-E853-F365-D210E47D24E9}"/>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B7CC0BAD-4B70-03D2-6ECA-E8D83ACD3CBE}"/>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C96FFFC9-5514-6728-6449-17F6DBAC1AB2}"/>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F618BB9A-8F44-2DA0-59A2-95AAEDD1E33D}"/>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CAC6B480-5712-6CC9-9A1E-835BA95D7C75}"/>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52557C68-C31D-BC2D-792F-8F11A17AA794}"/>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299303AB-8C8D-DA06-3F1A-271E0BC4D9CA}"/>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E85F22E3-CE22-447D-B949-4F8CA61392C9}"/>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784AB261-DAF7-4839-BD94-D42F1C34EF1F}"/>
              </a:ext>
            </a:extLst>
          </p:cNvPr>
          <p:cNvSpPr txBox="1"/>
          <p:nvPr/>
        </p:nvSpPr>
        <p:spPr>
          <a:xfrm>
            <a:off x="3470404" y="2138709"/>
            <a:ext cx="2217557"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tail;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EBA9E2A0-9D9A-4268-85B1-C239A9E8F617}"/>
              </a:ext>
            </a:extLst>
          </p:cNvPr>
          <p:cNvSpPr txBox="1"/>
          <p:nvPr/>
        </p:nvSpPr>
        <p:spPr>
          <a:xfrm>
            <a:off x="3456038" y="3546890"/>
            <a:ext cx="2231923"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cxnSp>
        <p:nvCxnSpPr>
          <p:cNvPr id="2" name="Straight Arrow Connector 1">
            <a:extLst>
              <a:ext uri="{FF2B5EF4-FFF2-40B4-BE49-F238E27FC236}">
                <a16:creationId xmlns:a16="http://schemas.microsoft.com/office/drawing/2014/main" id="{5DCC9914-CEB8-F954-4B1D-98EAD2E25E9F}"/>
              </a:ext>
            </a:extLst>
          </p:cNvPr>
          <p:cNvCxnSpPr>
            <a:cxnSpLocks/>
            <a:endCxn id="16" idx="1"/>
          </p:cNvCxnSpPr>
          <p:nvPr/>
        </p:nvCxnSpPr>
        <p:spPr>
          <a:xfrm flipH="1" flipV="1">
            <a:off x="6924726" y="1456375"/>
            <a:ext cx="644474" cy="534292"/>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0D25E17E-6C60-334E-7FDE-0F7F9B351B49}"/>
              </a:ext>
            </a:extLst>
          </p:cNvPr>
          <p:cNvSpPr txBox="1"/>
          <p:nvPr/>
        </p:nvSpPr>
        <p:spPr>
          <a:xfrm>
            <a:off x="7569200" y="1832613"/>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Tree>
    <p:extLst>
      <p:ext uri="{BB962C8B-B14F-4D97-AF65-F5344CB8AC3E}">
        <p14:creationId xmlns:p14="http://schemas.microsoft.com/office/powerpoint/2010/main" val="411663422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AE90-8D1D-A006-CAAD-E625D1627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336FB-DB35-311E-A446-95A848B3CFC6}"/>
              </a:ext>
            </a:extLst>
          </p:cNvPr>
          <p:cNvSpPr>
            <a:spLocks noGrp="1"/>
          </p:cNvSpPr>
          <p:nvPr>
            <p:ph type="title"/>
          </p:nvPr>
        </p:nvSpPr>
        <p:spPr/>
        <p:txBody>
          <a:bodyPr>
            <a:normAutofit fontScale="90000"/>
          </a:bodyPr>
          <a:lstStyle/>
          <a:p>
            <a:pPr algn="l"/>
            <a:br>
              <a:rPr lang="en-US"/>
            </a:br>
            <a:r>
              <a:rPr lang="en-US"/>
              <a:t>singly-linked list with reference to tail</a:t>
            </a:r>
            <a:br>
              <a:rPr lang="en-US"/>
            </a:br>
            <a:r>
              <a:rPr lang="en-US"/>
              <a:t>worst case</a:t>
            </a:r>
            <a:br>
              <a:rPr lang="en-US"/>
            </a:br>
            <a:r>
              <a:rPr lang="en-US"/>
              <a:t>runtimes</a:t>
            </a:r>
          </a:p>
        </p:txBody>
      </p:sp>
      <p:sp>
        <p:nvSpPr>
          <p:cNvPr id="19" name="Content Placeholder 3">
            <a:extLst>
              <a:ext uri="{FF2B5EF4-FFF2-40B4-BE49-F238E27FC236}">
                <a16:creationId xmlns:a16="http://schemas.microsoft.com/office/drawing/2014/main" id="{D6226990-D1E0-E37A-1315-958DB6131E64}"/>
              </a:ext>
            </a:extLst>
          </p:cNvPr>
          <p:cNvSpPr>
            <a:spLocks noGrp="1"/>
          </p:cNvSpPr>
          <p:nvPr>
            <p:ph sz="quarter" idx="10"/>
          </p:nvPr>
        </p:nvSpPr>
        <p:spPr>
          <a:xfrm>
            <a:off x="245718" y="2007514"/>
            <a:ext cx="4001161" cy="2896153"/>
          </a:xfrm>
        </p:spPr>
        <p:txBody>
          <a:bodyPr>
            <a:noAutofit/>
          </a:bodyPr>
          <a:lstStyle/>
          <a:p>
            <a:r>
              <a:rPr lang="en-US">
                <a:latin typeface="+mj-lt"/>
              </a:rPr>
              <a:t>list.add(index, value)</a:t>
            </a:r>
          </a:p>
          <a:p>
            <a:pPr lvl="1"/>
            <a:r>
              <a:rPr lang="en-US">
                <a:solidFill>
                  <a:srgbClr val="007B00"/>
                </a:solidFill>
                <a:latin typeface="+mj-lt"/>
              </a:rPr>
              <a:t>// O(n)</a:t>
            </a:r>
          </a:p>
          <a:p>
            <a:r>
              <a:rPr lang="en-US">
                <a:latin typeface="+mj-lt"/>
              </a:rPr>
              <a:t>list.removeByIndex(index)</a:t>
            </a:r>
          </a:p>
          <a:p>
            <a:pPr lvl="1"/>
            <a:r>
              <a:rPr lang="en-US">
                <a:solidFill>
                  <a:srgbClr val="007B00"/>
                </a:solidFill>
                <a:latin typeface="+mj-lt"/>
              </a:rPr>
              <a:t>// O(n)</a:t>
            </a:r>
          </a:p>
          <a:p>
            <a:r>
              <a:rPr lang="en-US">
                <a:latin typeface="+mj-lt"/>
              </a:rPr>
              <a:t>list.size()</a:t>
            </a:r>
          </a:p>
          <a:p>
            <a:pPr lvl="1"/>
            <a:r>
              <a:rPr lang="en-US">
                <a:solidFill>
                  <a:srgbClr val="007B00"/>
                </a:solidFill>
                <a:latin typeface="+mj-lt"/>
              </a:rPr>
              <a:t>// O(n)</a:t>
            </a:r>
          </a:p>
        </p:txBody>
      </p:sp>
      <p:cxnSp>
        <p:nvCxnSpPr>
          <p:cNvPr id="7" name="Straight Arrow Connector 6">
            <a:extLst>
              <a:ext uri="{FF2B5EF4-FFF2-40B4-BE49-F238E27FC236}">
                <a16:creationId xmlns:a16="http://schemas.microsoft.com/office/drawing/2014/main" id="{1A3E6D88-5409-EEDD-E36A-B7074F7E8BF1}"/>
              </a:ext>
            </a:extLst>
          </p:cNvPr>
          <p:cNvCxnSpPr>
            <a:cxnSpLocks/>
            <a:endCxn id="39" idx="1"/>
          </p:cNvCxnSpPr>
          <p:nvPr/>
        </p:nvCxnSpPr>
        <p:spPr>
          <a:xfrm flipV="1">
            <a:off x="2439322" y="102391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C2B992F8-EE0F-CCE0-1FA2-829C53FA841D}"/>
              </a:ext>
            </a:extLst>
          </p:cNvPr>
          <p:cNvSpPr txBox="1"/>
          <p:nvPr/>
        </p:nvSpPr>
        <p:spPr>
          <a:xfrm>
            <a:off x="2071871" y="1295164"/>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13AAEF48-BC92-B58B-E459-C4C99DC4881E}"/>
              </a:ext>
            </a:extLst>
          </p:cNvPr>
          <p:cNvCxnSpPr>
            <a:cxnSpLocks/>
          </p:cNvCxnSpPr>
          <p:nvPr/>
        </p:nvCxnSpPr>
        <p:spPr>
          <a:xfrm>
            <a:off x="3806671" y="103421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33796DD0-7821-7A8E-FCCB-37BFEA84E026}"/>
              </a:ext>
            </a:extLst>
          </p:cNvPr>
          <p:cNvGraphicFramePr>
            <a:graphicFrameLocks noGrp="1"/>
          </p:cNvGraphicFramePr>
          <p:nvPr/>
        </p:nvGraphicFramePr>
        <p:xfrm>
          <a:off x="3310182" y="84600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3082400C-66E0-1378-AAD7-67D1882BD093}"/>
              </a:ext>
            </a:extLst>
          </p:cNvPr>
          <p:cNvCxnSpPr>
            <a:cxnSpLocks/>
          </p:cNvCxnSpPr>
          <p:nvPr/>
        </p:nvCxnSpPr>
        <p:spPr>
          <a:xfrm>
            <a:off x="4859614" y="101947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649D9B2E-F00C-41C8-B72F-F487385939A3}"/>
              </a:ext>
            </a:extLst>
          </p:cNvPr>
          <p:cNvGraphicFramePr>
            <a:graphicFrameLocks noGrp="1"/>
          </p:cNvGraphicFramePr>
          <p:nvPr/>
        </p:nvGraphicFramePr>
        <p:xfrm>
          <a:off x="4363125" y="83126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51E29E1F-BF4E-4101-8C2D-8E2E8856EFA1}"/>
              </a:ext>
            </a:extLst>
          </p:cNvPr>
          <p:cNvCxnSpPr>
            <a:cxnSpLocks/>
          </p:cNvCxnSpPr>
          <p:nvPr/>
        </p:nvCxnSpPr>
        <p:spPr>
          <a:xfrm>
            <a:off x="5912560" y="102794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D26D2A9F-5623-F358-28CD-0967106FF391}"/>
              </a:ext>
            </a:extLst>
          </p:cNvPr>
          <p:cNvGraphicFramePr>
            <a:graphicFrameLocks noGrp="1"/>
          </p:cNvGraphicFramePr>
          <p:nvPr/>
        </p:nvGraphicFramePr>
        <p:xfrm>
          <a:off x="5416071" y="83973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0349AC17-FCEE-510C-EC09-4BC0D7F2EF0F}"/>
              </a:ext>
            </a:extLst>
          </p:cNvPr>
          <p:cNvCxnSpPr>
            <a:cxnSpLocks/>
          </p:cNvCxnSpPr>
          <p:nvPr/>
        </p:nvCxnSpPr>
        <p:spPr>
          <a:xfrm>
            <a:off x="6965503" y="101320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DB822512-C356-174B-CEEC-87B59DF8305B}"/>
              </a:ext>
            </a:extLst>
          </p:cNvPr>
          <p:cNvGraphicFramePr>
            <a:graphicFrameLocks noGrp="1"/>
          </p:cNvGraphicFramePr>
          <p:nvPr/>
        </p:nvGraphicFramePr>
        <p:xfrm>
          <a:off x="6469014" y="82498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EB37D14D-297F-4CEF-43C7-770E7CE48A68}"/>
              </a:ext>
            </a:extLst>
          </p:cNvPr>
          <p:cNvGraphicFramePr>
            <a:graphicFrameLocks noGrp="1"/>
          </p:cNvGraphicFramePr>
          <p:nvPr/>
        </p:nvGraphicFramePr>
        <p:xfrm>
          <a:off x="7503846" y="86190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4EED4A39-CC27-E324-E87B-208777BD755D}"/>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2128A4E-852C-6F12-3DAE-826B676C265F}"/>
              </a:ext>
            </a:extLst>
          </p:cNvPr>
          <p:cNvCxnSpPr>
            <a:cxnSpLocks/>
            <a:endCxn id="52" idx="1"/>
          </p:cNvCxnSpPr>
          <p:nvPr/>
        </p:nvCxnSpPr>
        <p:spPr>
          <a:xfrm flipH="1" flipV="1">
            <a:off x="7503846" y="1039815"/>
            <a:ext cx="695274" cy="369332"/>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E0EC907E-18ED-5346-84F4-4E6A1ABD7FF7}"/>
              </a:ext>
            </a:extLst>
          </p:cNvPr>
          <p:cNvSpPr txBox="1"/>
          <p:nvPr/>
        </p:nvSpPr>
        <p:spPr>
          <a:xfrm>
            <a:off x="8199120" y="1220613"/>
            <a:ext cx="8059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20" name="Content Placeholder 3">
            <a:extLst>
              <a:ext uri="{FF2B5EF4-FFF2-40B4-BE49-F238E27FC236}">
                <a16:creationId xmlns:a16="http://schemas.microsoft.com/office/drawing/2014/main" id="{DD876BCA-44C1-F742-33DB-054DB2304079}"/>
              </a:ext>
            </a:extLst>
          </p:cNvPr>
          <p:cNvSpPr txBox="1">
            <a:spLocks/>
          </p:cNvSpPr>
          <p:nvPr/>
        </p:nvSpPr>
        <p:spPr>
          <a:xfrm>
            <a:off x="4246879"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F92671"/>
                </a:solidFill>
                <a:effectLst/>
                <a:uLnTx/>
                <a:uFillTx/>
                <a:latin typeface="Consolas"/>
                <a:ea typeface="Segoe UI Emoji" panose="020B0502040204020203" pitchFamily="34" charset="0"/>
                <a:cs typeface="+mn-cs"/>
              </a:rPr>
              <a:t>// O(n) 😡</a:t>
            </a:r>
          </a:p>
        </p:txBody>
      </p:sp>
    </p:spTree>
    <p:extLst>
      <p:ext uri="{BB962C8B-B14F-4D97-AF65-F5344CB8AC3E}">
        <p14:creationId xmlns:p14="http://schemas.microsoft.com/office/powerpoint/2010/main" val="19837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uiExpand="1" build="p"/>
    </p:bld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8000"/>
              <a:t>doubly-linked list</a:t>
            </a:r>
          </a:p>
        </p:txBody>
      </p:sp>
    </p:spTree>
    <p:extLst>
      <p:ext uri="{BB962C8B-B14F-4D97-AF65-F5344CB8AC3E}">
        <p14:creationId xmlns:p14="http://schemas.microsoft.com/office/powerpoint/2010/main" val="3225824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node</a:t>
            </a:r>
            <a:r>
              <a:rPr lang="en-US"/>
              <a:t> is a little teeny class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node can store </a:t>
            </a:r>
            <a:r>
              <a:rPr lang="en-US" b="1"/>
              <a:t>data</a:t>
            </a:r>
            <a:r>
              <a:rPr lang="en-US"/>
              <a:t> (like a </a:t>
            </a:r>
            <a:r>
              <a:rPr lang="en-US" b="1"/>
              <a:t>value</a:t>
            </a:r>
            <a:r>
              <a:rPr lang="en-US"/>
              <a:t>) as well as </a:t>
            </a:r>
            <a:r>
              <a:rPr lang="en-US" b="1"/>
              <a:t>references</a:t>
            </a:r>
            <a:r>
              <a:rPr lang="en-US"/>
              <a:t> to other nodes</a:t>
            </a:r>
            <a:endParaRPr lang="en-US" b="1"/>
          </a:p>
        </p:txBody>
      </p:sp>
    </p:spTree>
    <p:extLst>
      <p:ext uri="{BB962C8B-B14F-4D97-AF65-F5344CB8AC3E}">
        <p14:creationId xmlns:p14="http://schemas.microsoft.com/office/powerpoint/2010/main" val="178803735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A42576-269E-EC2C-8D11-D1D60BAC71A4}"/>
              </a:ext>
            </a:extLst>
          </p:cNvPr>
          <p:cNvSpPr>
            <a:spLocks noGrp="1"/>
          </p:cNvSpPr>
          <p:nvPr>
            <p:ph type="title"/>
          </p:nvPr>
        </p:nvSpPr>
        <p:spPr/>
        <p:txBody>
          <a:bodyPr/>
          <a:lstStyle/>
          <a:p>
            <a:r>
              <a:rPr lang="en-US"/>
              <a:t>singly- vs. doubly-linked</a:t>
            </a:r>
          </a:p>
        </p:txBody>
      </p:sp>
    </p:spTree>
    <p:extLst>
      <p:ext uri="{BB962C8B-B14F-4D97-AF65-F5344CB8AC3E}">
        <p14:creationId xmlns:p14="http://schemas.microsoft.com/office/powerpoint/2010/main" val="192368925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tail;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prev;</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5.0</a:t>
            </a:r>
          </a:p>
        </p:txBody>
      </p:sp>
    </p:spTree>
    <p:extLst>
      <p:ext uri="{BB962C8B-B14F-4D97-AF65-F5344CB8AC3E}">
        <p14:creationId xmlns:p14="http://schemas.microsoft.com/office/powerpoint/2010/main" val="92175081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D2B3A-C411-9E72-7772-255E1C16E5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E92D67-6463-9A59-38BA-B7512DACEE01}"/>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106425220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br>
              <a:rPr lang="en-US"/>
            </a:br>
            <a:r>
              <a:rPr lang="en-US"/>
              <a:t>worst case</a:t>
            </a:r>
            <a:br>
              <a:rPr lang="en-US"/>
            </a:br>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a:stCxn id="16" idx="0"/>
          </p:cNvCxnSpPr>
          <p:nvPr/>
        </p:nvCxnSpPr>
        <p:spPr>
          <a:xfrm flipV="1">
            <a:off x="3057625" y="951874"/>
            <a:ext cx="421573"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704334" y="122405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a:stCxn id="6" idx="2"/>
          </p:cNvCxnSpPr>
          <p:nvPr/>
        </p:nvCxnSpPr>
        <p:spPr>
          <a:xfrm flipH="1">
            <a:off x="8263951" y="648046"/>
            <a:ext cx="318033" cy="32812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228693" y="27871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944006"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nvGraphicFramePr>
        <p:xfrm>
          <a:off x="3479198" y="77396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4066262"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19">
            <a:extLst>
              <a:ext uri="{FF2B5EF4-FFF2-40B4-BE49-F238E27FC236}">
                <a16:creationId xmlns:a16="http://schemas.microsoft.com/office/drawing/2014/main" id="{6CBC71E3-D8FA-1460-4E90-D98A026B5A79}"/>
              </a:ext>
            </a:extLst>
          </p:cNvPr>
          <p:cNvSpPr/>
          <p:nvPr/>
        </p:nvSpPr>
        <p:spPr>
          <a:xfrm>
            <a:off x="4992900"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5115156"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7833B065-1126-7854-A50A-F974A4A61411}"/>
              </a:ext>
            </a:extLst>
          </p:cNvPr>
          <p:cNvSpPr/>
          <p:nvPr/>
        </p:nvSpPr>
        <p:spPr>
          <a:xfrm>
            <a:off x="6049895"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6172151"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D6DB5F26-ED01-DB70-B1CC-4E92675C091F}"/>
              </a:ext>
            </a:extLst>
          </p:cNvPr>
          <p:cNvSpPr/>
          <p:nvPr/>
        </p:nvSpPr>
        <p:spPr>
          <a:xfrm>
            <a:off x="7088629"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7210885"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nvGraphicFramePr>
        <p:xfrm>
          <a:off x="5585087" y="76768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nvGraphicFramePr>
        <p:xfrm>
          <a:off x="6638030" y="75294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nvGraphicFramePr>
        <p:xfrm>
          <a:off x="7672862" y="78986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nvGraphicFramePr>
        <p:xfrm>
          <a:off x="4532141" y="75922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list.add(index, value)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list.removeByIndex(index)</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list.size()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4065308"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array?</a:t>
            </a:r>
          </a:p>
          <a:p>
            <a:pPr lvl="1"/>
            <a:r>
              <a:rPr lang="en-US">
                <a:solidFill>
                  <a:srgbClr val="FF6DC6"/>
                </a:solidFill>
              </a:rPr>
              <a:t>sort of!—the </a:t>
            </a:r>
            <a:r>
              <a:rPr lang="en-US" b="1">
                <a:solidFill>
                  <a:srgbClr val="FF6DC6"/>
                </a:solidFill>
              </a:rPr>
              <a:t>array deque </a:t>
            </a:r>
            <a:r>
              <a:rPr lang="en-US">
                <a:solidFill>
                  <a:srgbClr val="FF6DC6"/>
                </a:solidFill>
              </a:rPr>
              <a:t>(amortized O(1) add)</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5CA8-E7BD-3D7B-EAC5-2D39EAADBB71}"/>
              </a:ext>
            </a:extLst>
          </p:cNvPr>
          <p:cNvSpPr>
            <a:spLocks noGrp="1"/>
          </p:cNvSpPr>
          <p:nvPr>
            <p:ph type="title"/>
          </p:nvPr>
        </p:nvSpPr>
        <p:spPr/>
        <p:txBody>
          <a:bodyPr/>
          <a:lstStyle/>
          <a:p>
            <a:r>
              <a:rPr lang="en-US"/>
              <a:t>Week08c</a:t>
            </a:r>
          </a:p>
        </p:txBody>
      </p:sp>
      <p:sp>
        <p:nvSpPr>
          <p:cNvPr id="3" name="TextBox 2">
            <a:extLst>
              <a:ext uri="{FF2B5EF4-FFF2-40B4-BE49-F238E27FC236}">
                <a16:creationId xmlns:a16="http://schemas.microsoft.com/office/drawing/2014/main" id="{8A6B561C-7CB0-B109-9F4F-0F92AA1B00E2}"/>
              </a:ext>
            </a:extLst>
          </p:cNvPr>
          <p:cNvSpPr txBox="1"/>
          <p:nvPr/>
        </p:nvSpPr>
        <p:spPr>
          <a:xfrm>
            <a:off x="3982720" y="3475186"/>
            <a:ext cx="5066307" cy="156966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underwater robotic spheres!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colloquium today in Wege (TCL123)</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 2:30pm</a:t>
            </a:r>
          </a:p>
        </p:txBody>
      </p:sp>
      <p:sp>
        <p:nvSpPr>
          <p:cNvPr id="4" name="TextBox 3">
            <a:extLst>
              <a:ext uri="{FF2B5EF4-FFF2-40B4-BE49-F238E27FC236}">
                <a16:creationId xmlns:a16="http://schemas.microsoft.com/office/drawing/2014/main" id="{491E65D0-FA4B-97D9-AB2A-8F0608EBCEAD}"/>
              </a:ext>
            </a:extLst>
          </p:cNvPr>
          <p:cNvSpPr txBox="1"/>
          <p:nvPr/>
        </p:nvSpPr>
        <p:spPr>
          <a:xfrm>
            <a:off x="145773" y="98654"/>
            <a:ext cx="496823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warmup:</a:t>
            </a:r>
            <a:r>
              <a:rPr kumimoji="0" lang="en-US" sz="2400" b="0" i="0" u="none" strike="noStrike" kern="1200" cap="none" spc="0" normalizeH="0" baseline="0" noProof="0">
                <a:ln>
                  <a:noFill/>
                </a:ln>
                <a:solidFill>
                  <a:srgbClr val="FFFFFF"/>
                </a:solidFill>
                <a:effectLst/>
                <a:uLnTx/>
                <a:uFillTx/>
                <a:latin typeface="Arial"/>
                <a:ea typeface="+mn-ea"/>
                <a:cs typeface="+mn-cs"/>
              </a:rPr>
              <a:t> have you pre-registered? what classes are you taking?</a:t>
            </a:r>
          </a:p>
        </p:txBody>
      </p:sp>
      <p:sp>
        <p:nvSpPr>
          <p:cNvPr id="5" name="TextBox 4">
            <a:extLst>
              <a:ext uri="{FF2B5EF4-FFF2-40B4-BE49-F238E27FC236}">
                <a16:creationId xmlns:a16="http://schemas.microsoft.com/office/drawing/2014/main" id="{543D835A-DA03-54AF-49D5-C314CFF2BCB4}"/>
              </a:ext>
            </a:extLst>
          </p:cNvPr>
          <p:cNvSpPr txBox="1"/>
          <p:nvPr/>
        </p:nvSpPr>
        <p:spPr>
          <a:xfrm>
            <a:off x="5882641" y="886773"/>
            <a:ext cx="3125746" cy="31547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9900" b="1" i="0" u="none" strike="noStrike" kern="1200" cap="none" spc="0" normalizeH="0" baseline="0" noProof="0">
                <a:ln>
                  <a:noFill/>
                </a:ln>
                <a:solidFill>
                  <a:srgbClr val="FFFFFF"/>
                </a:solidFill>
                <a:effectLst/>
                <a:uLnTx/>
                <a:uFillTx/>
                <a:latin typeface="Arial"/>
                <a:ea typeface="+mn-ea"/>
                <a:cs typeface="+mn-cs"/>
              </a:rPr>
              <a:t>🦜</a:t>
            </a:r>
            <a:endParaRPr kumimoji="0" lang="en-US" sz="199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7669342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9B107-E605-EA89-629D-62CA4A1588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59D0D4-FC4C-A6DB-770B-691F1F951AB3}"/>
              </a:ext>
            </a:extLst>
          </p:cNvPr>
          <p:cNvSpPr>
            <a:spLocks noGrp="1"/>
          </p:cNvSpPr>
          <p:nvPr>
            <p:ph type="title"/>
          </p:nvPr>
        </p:nvSpPr>
        <p:spPr/>
        <p:txBody>
          <a:bodyPr/>
          <a:lstStyle/>
          <a:p>
            <a:r>
              <a:rPr lang="en-US"/>
              <a:t>pre-reg</a:t>
            </a:r>
          </a:p>
        </p:txBody>
      </p:sp>
    </p:spTree>
    <p:extLst>
      <p:ext uri="{BB962C8B-B14F-4D97-AF65-F5344CB8AC3E}">
        <p14:creationId xmlns:p14="http://schemas.microsoft.com/office/powerpoint/2010/main" val="1604179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chain of nodes is a </a:t>
            </a:r>
            <a:r>
              <a:rPr lang="en-US" b="1"/>
              <a:t>linked list</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linked list has the same </a:t>
            </a:r>
            <a:r>
              <a:rPr lang="en-US" b="1"/>
              <a:t>interface</a:t>
            </a:r>
            <a:r>
              <a:rPr lang="en-US"/>
              <a:t> as an array list, but acts very differently</a:t>
            </a:r>
          </a:p>
          <a:p>
            <a:r>
              <a:rPr lang="en-US"/>
              <a:t>⏱️ adding to the end of a singly linked list is O(n)</a:t>
            </a:r>
          </a:p>
          <a:p>
            <a:r>
              <a:rPr lang="en-US"/>
              <a:t>⏱️ getting an element by index is O(n) ☹</a:t>
            </a:r>
          </a:p>
        </p:txBody>
      </p:sp>
    </p:spTree>
    <p:extLst>
      <p:ext uri="{BB962C8B-B14F-4D97-AF65-F5344CB8AC3E}">
        <p14:creationId xmlns:p14="http://schemas.microsoft.com/office/powerpoint/2010/main" val="2035534919"/>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80D4D-74EB-BA9F-29B4-06E2500A2776}"/>
              </a:ext>
            </a:extLst>
          </p:cNvPr>
          <p:cNvSpPr>
            <a:spLocks noGrp="1"/>
          </p:cNvSpPr>
          <p:nvPr>
            <p:ph type="title"/>
          </p:nvPr>
        </p:nvSpPr>
        <p:spPr/>
        <p:txBody>
          <a:bodyPr/>
          <a:lstStyle/>
          <a:p>
            <a:r>
              <a:rPr lang="en-US"/>
              <a:t>237</a:t>
            </a:r>
          </a:p>
        </p:txBody>
      </p:sp>
    </p:spTree>
    <p:extLst>
      <p:ext uri="{BB962C8B-B14F-4D97-AF65-F5344CB8AC3E}">
        <p14:creationId xmlns:p14="http://schemas.microsoft.com/office/powerpoint/2010/main" val="326250365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lp with understanding linked lists from Week 5 lecture : r/cs50">
            <a:extLst>
              <a:ext uri="{FF2B5EF4-FFF2-40B4-BE49-F238E27FC236}">
                <a16:creationId xmlns:a16="http://schemas.microsoft.com/office/drawing/2014/main" id="{296347CC-0AA3-615B-9C20-C6D215BC4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0"/>
            <a:ext cx="4038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599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6249719"/>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LinkedList(</a:t>
            </a:r>
            <a:r>
              <a:rPr kumimoji="0" lang="en-US" sz="1400" b="0" i="0" u="none" strike="noStrike" kern="1200" cap="none" spc="0" normalizeH="0" baseline="0" noProof="0">
                <a:ln>
                  <a:noFill/>
                </a:ln>
                <a:solidFill>
                  <a:srgbClr val="C00000"/>
                </a:solidFill>
                <a:effectLst/>
                <a:uLnTx/>
                <a:uFillTx/>
                <a:latin typeface="Consolas"/>
                <a:ea typeface="+mn-ea"/>
                <a:cs typeface="+mn-cs"/>
              </a:rPr>
              <a:t>"Hans -&gt; 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Node </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branching chain of nodes (with no cycles) is a </a:t>
            </a:r>
            <a:r>
              <a:rPr lang="en-US" b="1"/>
              <a:t>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each node has references to its </a:t>
            </a:r>
            <a:r>
              <a:rPr lang="en-US" b="1"/>
              <a:t>children</a:t>
            </a:r>
          </a:p>
          <a:p>
            <a:r>
              <a:rPr lang="en-US"/>
              <a:t>a node's children &amp; its children's children &amp; its children's children's children, ... are called its </a:t>
            </a:r>
            <a:r>
              <a:rPr lang="en-US" b="1"/>
              <a:t>descendants</a:t>
            </a:r>
            <a:endParaRPr lang="en-US"/>
          </a:p>
          <a:p>
            <a:r>
              <a:rPr lang="en-US"/>
              <a:t>the node with no parents is called the </a:t>
            </a:r>
            <a:r>
              <a:rPr lang="en-US" b="1"/>
              <a:t>root</a:t>
            </a:r>
            <a:endParaRPr lang="en-US"/>
          </a:p>
        </p:txBody>
      </p:sp>
    </p:spTree>
    <p:extLst>
      <p:ext uri="{BB962C8B-B14F-4D97-AF65-F5344CB8AC3E}">
        <p14:creationId xmlns:p14="http://schemas.microsoft.com/office/powerpoint/2010/main" val="364914273"/>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 = </a:t>
            </a:r>
            <a:r>
              <a:rPr kumimoji="0" lang="en-US" sz="1400" b="0" i="0" u="none" strike="noStrike" kern="1200" cap="none" spc="0" normalizeH="0" baseline="0" noProof="0">
                <a:ln>
                  <a:noFill/>
                </a:ln>
                <a:solidFill>
                  <a:srgbClr val="0000FF"/>
                </a:solidFill>
                <a:effectLst/>
                <a:highlight>
                  <a:srgbClr val="FFFF00"/>
                </a:highlight>
                <a:uLnTx/>
                <a:uFillTx/>
                <a:latin typeface="Consolas"/>
                <a:ea typeface="+mn-ea"/>
                <a:cs typeface="+mn-cs"/>
              </a:rPr>
              <a:t>new</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Node</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highlight>
                  <a:srgbClr val="FFFF00"/>
                </a:highlight>
                <a:uLnTx/>
                <a:uFillTx/>
                <a:latin typeface="Consolas"/>
                <a:ea typeface="+mn-ea"/>
                <a:cs typeface="+mn-cs"/>
              </a:rPr>
              <a:t>"Hans"</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a:t>
            </a:r>
            <a:endPar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         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 = </a:t>
            </a:r>
            <a:r>
              <a:rPr kumimoji="0" lang="en-US" sz="1400" b="0" i="0" u="none" strike="noStrike" kern="1200" cap="none" spc="0" normalizeH="0" baseline="0" noProof="0">
                <a:ln>
                  <a:noFill/>
                </a:ln>
                <a:solidFill>
                  <a:srgbClr val="0000FF"/>
                </a:solidFill>
                <a:effectLst/>
                <a:highlight>
                  <a:srgbClr val="FFFF00"/>
                </a:highlight>
                <a:uLnTx/>
                <a:uFillTx/>
                <a:latin typeface="Consolas"/>
                <a:ea typeface="+mn-ea"/>
                <a:cs typeface="+mn-cs"/>
              </a:rPr>
              <a:t>new</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highlight>
                  <a:srgbClr val="FFFF00"/>
                </a:highlight>
                <a:uLnTx/>
                <a:uFillTx/>
                <a:latin typeface="Consolas"/>
                <a:ea typeface="+mn-ea"/>
                <a:cs typeface="+mn-cs"/>
              </a:rPr>
              <a:t>"Parrot"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a:t>
            </a:r>
            <a:endPar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a tree where each node can only have up to two children is a </a:t>
            </a:r>
            <a:r>
              <a:rPr lang="en-US" b="1"/>
              <a:t>binary 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a node in a binary tree can have a </a:t>
            </a:r>
            <a:r>
              <a:rPr lang="en-US" b="1"/>
              <a:t>left child</a:t>
            </a:r>
            <a:r>
              <a:rPr lang="en-US"/>
              <a:t> and a </a:t>
            </a:r>
            <a:r>
              <a:rPr lang="en-US" b="1"/>
              <a:t>right child</a:t>
            </a:r>
          </a:p>
          <a:p>
            <a:r>
              <a:rPr lang="en-US"/>
              <a:t>the height of a </a:t>
            </a:r>
            <a:r>
              <a:rPr lang="en-US" b="1"/>
              <a:t>balanced </a:t>
            </a:r>
            <a:r>
              <a:rPr lang="en-US"/>
              <a:t>binary tree is O(log n)</a:t>
            </a:r>
          </a:p>
        </p:txBody>
      </p:sp>
    </p:spTree>
    <p:extLst>
      <p:ext uri="{BB962C8B-B14F-4D97-AF65-F5344CB8AC3E}">
        <p14:creationId xmlns:p14="http://schemas.microsoft.com/office/powerpoint/2010/main" val="1423967022"/>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Consolas" panose="020B0609020204030204" pitchFamily="49" charset="0"/>
              </a:rPr>
              <a:t>// Java</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heapAllocatedArray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new</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Consolas" panose="020B0609020204030204" pitchFamily="49" charset="0"/>
              </a:rPr>
              <a:t>// C</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stackAllocatedArray[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 *</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 = malloc(</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10000000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sizeof</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stackAllocatedArray[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free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1FEAD-681E-6F23-53C7-40F66F9147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EB5BF1-B0A2-FCDF-6C87-9FC19EC975ED}"/>
              </a:ext>
            </a:extLst>
          </p:cNvPr>
          <p:cNvSpPr>
            <a:spLocks noGrp="1"/>
          </p:cNvSpPr>
          <p:nvPr>
            <p:ph type="title"/>
          </p:nvPr>
        </p:nvSpPr>
        <p:spPr/>
        <p:txBody>
          <a:bodyPr/>
          <a:lstStyle/>
          <a:p>
            <a:r>
              <a:rPr lang="en-US"/>
              <a:t>256</a:t>
            </a:r>
          </a:p>
        </p:txBody>
      </p:sp>
    </p:spTree>
    <p:extLst>
      <p:ext uri="{BB962C8B-B14F-4D97-AF65-F5344CB8AC3E}">
        <p14:creationId xmlns:p14="http://schemas.microsoft.com/office/powerpoint/2010/main" val="668799636"/>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400: Skip List">
            <a:extLst>
              <a:ext uri="{FF2B5EF4-FFF2-40B4-BE49-F238E27FC236}">
                <a16:creationId xmlns:a16="http://schemas.microsoft.com/office/drawing/2014/main" id="{E530C9F6-F276-897F-A271-F7423730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47500"/>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71A06-9B88-F33A-9BC6-57B329DB10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71A667-03EC-6F1A-B6B4-0F0A57B122F3}"/>
              </a:ext>
            </a:extLst>
          </p:cNvPr>
          <p:cNvSpPr>
            <a:spLocks noGrp="1"/>
          </p:cNvSpPr>
          <p:nvPr>
            <p:ph type="title"/>
          </p:nvPr>
        </p:nvSpPr>
        <p:spPr/>
        <p:txBody>
          <a:bodyPr/>
          <a:lstStyle/>
          <a:p>
            <a:r>
              <a:rPr lang="en-US"/>
              <a:t>334</a:t>
            </a:r>
          </a:p>
        </p:txBody>
      </p:sp>
    </p:spTree>
    <p:extLst>
      <p:ext uri="{BB962C8B-B14F-4D97-AF65-F5344CB8AC3E}">
        <p14:creationId xmlns:p14="http://schemas.microsoft.com/office/powerpoint/2010/main" val="3635639264"/>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E9C49B-E951-C5B7-AFA9-8F7CC795BE1C}"/>
              </a:ext>
            </a:extLst>
          </p:cNvPr>
          <p:cNvPicPr>
            <a:picLocks noChangeAspect="1"/>
          </p:cNvPicPr>
          <p:nvPr/>
        </p:nvPicPr>
        <p:blipFill>
          <a:blip r:embed="rId2"/>
          <a:stretch>
            <a:fillRect/>
          </a:stretch>
        </p:blipFill>
        <p:spPr>
          <a:xfrm>
            <a:off x="685800" y="320560"/>
            <a:ext cx="7772400" cy="4502379"/>
          </a:xfrm>
          <a:prstGeom prst="rect">
            <a:avLst/>
          </a:prstGeom>
        </p:spPr>
      </p:pic>
    </p:spTree>
    <p:extLst>
      <p:ext uri="{BB962C8B-B14F-4D97-AF65-F5344CB8AC3E}">
        <p14:creationId xmlns:p14="http://schemas.microsoft.com/office/powerpoint/2010/main" val="1615516723"/>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lved ; 4) Create some recursive functions ; Example create | Chegg.com">
            <a:extLst>
              <a:ext uri="{FF2B5EF4-FFF2-40B4-BE49-F238E27FC236}">
                <a16:creationId xmlns:a16="http://schemas.microsoft.com/office/drawing/2014/main" id="{388ECAB1-AB42-9107-B46A-AEB174AEA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0"/>
            <a:ext cx="62293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97851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6BFDB-08DD-4A39-7E1C-310E249656D8}"/>
              </a:ext>
            </a:extLst>
          </p:cNvPr>
          <p:cNvSpPr>
            <a:spLocks noGrp="1"/>
          </p:cNvSpPr>
          <p:nvPr>
            <p:ph type="title"/>
          </p:nvPr>
        </p:nvSpPr>
        <p:spPr/>
        <p:txBody>
          <a:bodyPr/>
          <a:lstStyle/>
          <a:p>
            <a:r>
              <a:rPr lang="en-US"/>
              <a:t>something fun?</a:t>
            </a:r>
          </a:p>
        </p:txBody>
      </p:sp>
    </p:spTree>
    <p:extLst>
      <p:ext uri="{BB962C8B-B14F-4D97-AF65-F5344CB8AC3E}">
        <p14:creationId xmlns:p14="http://schemas.microsoft.com/office/powerpoint/2010/main" val="2756009027"/>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33CD-CC7C-5124-B200-3B9A39E4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E1A4-B563-5AC3-DDE9-5412B4705100}"/>
              </a:ext>
            </a:extLst>
          </p:cNvPr>
          <p:cNvSpPr>
            <a:spLocks noGrp="1"/>
          </p:cNvSpPr>
          <p:nvPr>
            <p:ph type="title"/>
          </p:nvPr>
        </p:nvSpPr>
        <p:spPr/>
        <p:txBody>
          <a:bodyPr/>
          <a:lstStyle/>
          <a:p>
            <a:pPr algn="l"/>
            <a:r>
              <a:rPr lang="en-US" sz="6000"/>
              <a:t>fun friday menu</a:t>
            </a:r>
            <a:br>
              <a:rPr lang="en-US" sz="6000"/>
            </a:br>
            <a:r>
              <a:rPr lang="en-US" sz="2400"/>
              <a:t>- jim rants about comments and syntax highlighting</a:t>
            </a:r>
            <a:br>
              <a:rPr lang="en-US" sz="2400"/>
            </a:br>
            <a:r>
              <a:rPr lang="en-US" sz="2400"/>
              <a:t>- jim continues codeing </a:t>
            </a:r>
            <a:r>
              <a:rPr lang="en-US" sz="1200"/>
              <a:t>(some of)</a:t>
            </a:r>
            <a:r>
              <a:rPr lang="en-US" sz="2400"/>
              <a:t> microsoft paint from scratch</a:t>
            </a:r>
            <a:br>
              <a:rPr lang="en-US" sz="2400"/>
            </a:br>
            <a:r>
              <a:rPr lang="en-US" sz="2400"/>
              <a:t>- jim updates you on his CAD software</a:t>
            </a:r>
            <a:br>
              <a:rPr lang="en-US" sz="2400"/>
            </a:br>
            <a:r>
              <a:rPr lang="en-US" sz="2400"/>
              <a:t>- jim show and tells about his favorite element</a:t>
            </a:r>
            <a:br>
              <a:rPr lang="en-US" sz="2400"/>
            </a:br>
            <a:r>
              <a:rPr lang="en-US" sz="2400"/>
              <a:t>- jim reads aloud from </a:t>
            </a:r>
            <a:r>
              <a:rPr lang="en-US" sz="2400" b="1"/>
              <a:t>grugbrain.dev</a:t>
            </a:r>
            <a:br>
              <a:rPr lang="en-US" sz="2400"/>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vim creep</a:t>
            </a:r>
            <a:b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hexing the technical interview</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truth about lisp</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worst API ever made</a:t>
            </a:r>
            <a:endParaRPr lang="en-US" sz="6000" b="1"/>
          </a:p>
        </p:txBody>
      </p:sp>
    </p:spTree>
    <p:extLst>
      <p:ext uri="{BB962C8B-B14F-4D97-AF65-F5344CB8AC3E}">
        <p14:creationId xmlns:p14="http://schemas.microsoft.com/office/powerpoint/2010/main" val="3088405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binary search trees and heaps are special kinds of binary trees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in a </a:t>
            </a:r>
            <a:r>
              <a:rPr lang="en-US" b="1"/>
              <a:t>binary search tree</a:t>
            </a:r>
            <a:r>
              <a:rPr lang="en-US"/>
              <a:t>, each node's value is greater than the values of all of its left descendants and less than the values of all of its right descendants</a:t>
            </a:r>
          </a:p>
          <a:p>
            <a:pPr lvl="1"/>
            <a:r>
              <a:rPr lang="en-US"/>
              <a:t>⏱️ </a:t>
            </a:r>
            <a:r>
              <a:rPr lang="en-US" b="1"/>
              <a:t>searching</a:t>
            </a:r>
            <a:r>
              <a:rPr lang="en-US"/>
              <a:t> a </a:t>
            </a:r>
            <a:r>
              <a:rPr lang="en-US" b="1"/>
              <a:t>balanced </a:t>
            </a:r>
            <a:r>
              <a:rPr lang="en-US"/>
              <a:t>binary search tree is O(log n)</a:t>
            </a:r>
          </a:p>
          <a:p>
            <a:endParaRPr lang="en-US" b="1"/>
          </a:p>
          <a:p>
            <a:r>
              <a:rPr lang="en-US"/>
              <a:t>in a </a:t>
            </a:r>
            <a:r>
              <a:rPr lang="en-US" b="1"/>
              <a:t>max binary heap</a:t>
            </a:r>
            <a:r>
              <a:rPr lang="en-US"/>
              <a:t>, each node's value is greater than the values of both of its children</a:t>
            </a:r>
          </a:p>
          <a:p>
            <a:pPr lvl="1"/>
            <a:r>
              <a:rPr lang="en-US"/>
              <a:t>⏱️ </a:t>
            </a:r>
            <a:r>
              <a:rPr lang="en-US" b="1"/>
              <a:t>adding</a:t>
            </a:r>
            <a:r>
              <a:rPr lang="en-US"/>
              <a:t> an element to a max binary heap is O(log n)</a:t>
            </a:r>
          </a:p>
          <a:p>
            <a:pPr lvl="2"/>
            <a:r>
              <a:rPr lang="en-US"/>
              <a:t>🐡 add to the first empty slot and </a:t>
            </a:r>
            <a:r>
              <a:rPr lang="en-US" b="1"/>
              <a:t>swim up</a:t>
            </a:r>
          </a:p>
          <a:p>
            <a:pPr lvl="1"/>
            <a:r>
              <a:rPr lang="en-US"/>
              <a:t>⏱️ </a:t>
            </a:r>
            <a:r>
              <a:rPr lang="en-US" b="1"/>
              <a:t>removing</a:t>
            </a:r>
            <a:r>
              <a:rPr lang="en-US"/>
              <a:t> the max element (root) from a max binary heap is O(log n)</a:t>
            </a:r>
          </a:p>
          <a:p>
            <a:pPr lvl="2"/>
            <a:r>
              <a:rPr lang="en-US"/>
              <a:t>⚓ swap the</a:t>
            </a:r>
            <a:r>
              <a:rPr lang="en-US" b="1"/>
              <a:t> last element</a:t>
            </a:r>
            <a:r>
              <a:rPr lang="en-US"/>
              <a:t> with the root and </a:t>
            </a:r>
            <a:r>
              <a:rPr lang="en-US" b="1"/>
              <a:t>sink down</a:t>
            </a:r>
          </a:p>
        </p:txBody>
      </p:sp>
    </p:spTree>
    <p:extLst>
      <p:ext uri="{BB962C8B-B14F-4D97-AF65-F5344CB8AC3E}">
        <p14:creationId xmlns:p14="http://schemas.microsoft.com/office/powerpoint/2010/main" val="181991121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D4855-EC6C-2615-F3C1-CD2E7BB76F05}"/>
              </a:ext>
            </a:extLst>
          </p:cNvPr>
          <p:cNvSpPr>
            <a:spLocks noGrp="1"/>
          </p:cNvSpPr>
          <p:nvPr>
            <p:ph type="title"/>
          </p:nvPr>
        </p:nvSpPr>
        <p:spPr/>
        <p:txBody>
          <a:bodyPr/>
          <a:lstStyle/>
          <a:p>
            <a:r>
              <a:rPr lang="en-US"/>
              <a:t>midterm</a:t>
            </a:r>
          </a:p>
        </p:txBody>
      </p:sp>
    </p:spTree>
    <p:extLst>
      <p:ext uri="{BB962C8B-B14F-4D97-AF65-F5344CB8AC3E}">
        <p14:creationId xmlns:p14="http://schemas.microsoft.com/office/powerpoint/2010/main" val="423615517"/>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3EC18-F7EF-0411-FBD0-4648EA8710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190A9-8C59-0E57-9A61-B7068534ED7F}"/>
              </a:ext>
            </a:extLst>
          </p:cNvPr>
          <p:cNvSpPr>
            <a:spLocks noGrp="1"/>
          </p:cNvSpPr>
          <p:nvPr>
            <p:ph type="title"/>
          </p:nvPr>
        </p:nvSpPr>
        <p:spPr/>
        <p:txBody>
          <a:bodyPr/>
          <a:lstStyle/>
          <a:p>
            <a:r>
              <a:rPr lang="en-US"/>
              <a:t>common areas of struggle</a:t>
            </a:r>
          </a:p>
        </p:txBody>
      </p:sp>
    </p:spTree>
    <p:extLst>
      <p:ext uri="{BB962C8B-B14F-4D97-AF65-F5344CB8AC3E}">
        <p14:creationId xmlns:p14="http://schemas.microsoft.com/office/powerpoint/2010/main" val="4039401456"/>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68924-9559-DC17-1BFA-41DACC4EDB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5BD982-F64F-39B0-0D13-A1988719E77E}"/>
              </a:ext>
            </a:extLst>
          </p:cNvPr>
          <p:cNvSpPr>
            <a:spLocks noGrp="1"/>
          </p:cNvSpPr>
          <p:nvPr>
            <p:ph type="title"/>
          </p:nvPr>
        </p:nvSpPr>
        <p:spPr/>
        <p:txBody>
          <a:bodyPr/>
          <a:lstStyle/>
          <a:p>
            <a:r>
              <a:rPr lang="en-US"/>
              <a:t>question 1</a:t>
            </a:r>
          </a:p>
        </p:txBody>
      </p:sp>
      <p:sp>
        <p:nvSpPr>
          <p:cNvPr id="4" name="Content Placeholder 3">
            <a:extLst>
              <a:ext uri="{FF2B5EF4-FFF2-40B4-BE49-F238E27FC236}">
                <a16:creationId xmlns:a16="http://schemas.microsoft.com/office/drawing/2014/main" id="{BAFC4734-631A-0D37-F036-D0526D7A02B8}"/>
              </a:ext>
            </a:extLst>
          </p:cNvPr>
          <p:cNvSpPr>
            <a:spLocks noGrp="1"/>
          </p:cNvSpPr>
          <p:nvPr>
            <p:ph sz="quarter" idx="10"/>
          </p:nvPr>
        </p:nvSpPr>
        <p:spPr/>
        <p:txBody>
          <a:bodyPr/>
          <a:lstStyle/>
          <a:p>
            <a:r>
              <a:rPr lang="en-US"/>
              <a:t>syntax</a:t>
            </a:r>
          </a:p>
          <a:p>
            <a:pPr lvl="1"/>
            <a:r>
              <a:rPr lang="en-US">
                <a:latin typeface="Consolas" panose="020B0609020204030204" pitchFamily="49" charset="0"/>
                <a:cs typeface="Consolas" panose="020B0609020204030204" pitchFamily="49" charset="0"/>
              </a:rPr>
              <a:t>list.add(int 3); // void add(int element);</a:t>
            </a:r>
          </a:p>
          <a:p>
            <a:pPr lvl="1"/>
            <a:r>
              <a:rPr lang="en-US">
                <a:latin typeface="Consolas" panose="020B0609020204030204" pitchFamily="49" charset="0"/>
                <a:cs typeface="Consolas" panose="020B0609020204030204" pitchFamily="49" charset="0"/>
              </a:rPr>
              <a:t>True</a:t>
            </a:r>
          </a:p>
          <a:p>
            <a:pPr lvl="1"/>
            <a:r>
              <a:rPr lang="en-US">
                <a:latin typeface="Consolas" panose="020B0609020204030204" pitchFamily="49" charset="0"/>
                <a:cs typeface="Consolas" panose="020B0609020204030204" pitchFamily="49" charset="0"/>
              </a:rPr>
              <a:t>}</a:t>
            </a:r>
          </a:p>
          <a:p>
            <a:pPr lvl="1"/>
            <a:endParaRPr lang="en-US"/>
          </a:p>
          <a:p>
            <a:endParaRPr lang="en-US"/>
          </a:p>
        </p:txBody>
      </p:sp>
    </p:spTree>
    <p:extLst>
      <p:ext uri="{BB962C8B-B14F-4D97-AF65-F5344CB8AC3E}">
        <p14:creationId xmlns:p14="http://schemas.microsoft.com/office/powerpoint/2010/main" val="3899736719"/>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6846C-C847-5706-63D7-808ED5E90144}"/>
              </a:ext>
            </a:extLst>
          </p:cNvPr>
          <p:cNvSpPr>
            <a:spLocks noGrp="1"/>
          </p:cNvSpPr>
          <p:nvPr>
            <p:ph type="title"/>
          </p:nvPr>
        </p:nvSpPr>
        <p:spPr/>
        <p:txBody>
          <a:bodyPr>
            <a:noAutofit/>
          </a:bodyPr>
          <a:lstStyle/>
          <a:p>
            <a:r>
              <a:rPr lang="en-US" sz="440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0C77469C-E1FD-48A3-BC3E-DC3A9C6B9ADE}"/>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generally speaking </a:t>
            </a:r>
            <a:r>
              <a:rPr lang="en-US" b="1">
                <a:solidFill>
                  <a:schemeClr val="accent1"/>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you want your curly braces </a:t>
            </a: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to look </a:t>
            </a:r>
            <a:r>
              <a:rPr lang="en-US" b="1">
                <a:solidFill>
                  <a:schemeClr val="accent4"/>
                </a:solidFill>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something like this </a:t>
            </a:r>
            <a:r>
              <a:rPr lang="en-US" b="1">
                <a:solidFill>
                  <a:schemeClr val="accent5"/>
                </a:solidFill>
                <a:latin typeface="Consolas" panose="020B0609020204030204" pitchFamily="49" charset="0"/>
                <a:cs typeface="Consolas" panose="020B0609020204030204" pitchFamily="49" charset="0"/>
              </a:rPr>
              <a:t>{</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0" indent="0">
              <a:buNone/>
            </a:pPr>
            <a:r>
              <a:rPr lang="en-US" b="1">
                <a:solidFill>
                  <a:schemeClr val="accent1"/>
                </a:solidFill>
                <a:latin typeface="Consolas" panose="020B0609020204030204" pitchFamily="49" charset="0"/>
                <a:cs typeface="Consolas" panose="020B0609020204030204" pitchFamily="49" charset="0"/>
              </a:rPr>
              <a:t>}</a:t>
            </a:r>
          </a:p>
        </p:txBody>
      </p:sp>
      <p:cxnSp>
        <p:nvCxnSpPr>
          <p:cNvPr id="7" name="Straight Connector 6">
            <a:extLst>
              <a:ext uri="{FF2B5EF4-FFF2-40B4-BE49-F238E27FC236}">
                <a16:creationId xmlns:a16="http://schemas.microsoft.com/office/drawing/2014/main" id="{5E30E6F3-5C48-6DAF-8A0E-A11C84703993}"/>
              </a:ext>
            </a:extLst>
          </p:cNvPr>
          <p:cNvCxnSpPr>
            <a:cxnSpLocks/>
          </p:cNvCxnSpPr>
          <p:nvPr/>
        </p:nvCxnSpPr>
        <p:spPr>
          <a:xfrm>
            <a:off x="431457" y="1171160"/>
            <a:ext cx="0" cy="2329043"/>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994B6F2-3DB0-7857-D451-F1F923F9FFE0}"/>
              </a:ext>
            </a:extLst>
          </p:cNvPr>
          <p:cNvCxnSpPr>
            <a:cxnSpLocks/>
          </p:cNvCxnSpPr>
          <p:nvPr/>
        </p:nvCxnSpPr>
        <p:spPr>
          <a:xfrm>
            <a:off x="760968" y="1490871"/>
            <a:ext cx="0" cy="400879"/>
          </a:xfrm>
          <a:prstGeom prst="line">
            <a:avLst/>
          </a:prstGeom>
          <a:ln w="28575"/>
          <a:effectLst/>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3DFC35D3-10D0-F149-A899-8A1CEA0814E2}"/>
              </a:ext>
            </a:extLst>
          </p:cNvPr>
          <p:cNvCxnSpPr>
            <a:cxnSpLocks/>
          </p:cNvCxnSpPr>
          <p:nvPr/>
        </p:nvCxnSpPr>
        <p:spPr>
          <a:xfrm>
            <a:off x="764282" y="2120347"/>
            <a:ext cx="0" cy="1040296"/>
          </a:xfrm>
          <a:prstGeom prst="line">
            <a:avLst/>
          </a:prstGeom>
          <a:ln w="28575"/>
          <a:effectLst/>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044E04BF-80FE-4A56-40F1-3AD3849923B4}"/>
              </a:ext>
            </a:extLst>
          </p:cNvPr>
          <p:cNvCxnSpPr>
            <a:cxnSpLocks/>
          </p:cNvCxnSpPr>
          <p:nvPr/>
        </p:nvCxnSpPr>
        <p:spPr>
          <a:xfrm>
            <a:off x="1104057" y="2465885"/>
            <a:ext cx="0" cy="367256"/>
          </a:xfrm>
          <a:prstGeom prst="line">
            <a:avLst/>
          </a:prstGeom>
          <a:ln w="28575"/>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035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A1B6-6C62-53BC-3203-A91BE2AD63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EE931-C838-1FC7-3AA2-9A84598DE4B6}"/>
              </a:ext>
            </a:extLst>
          </p:cNvPr>
          <p:cNvSpPr>
            <a:spLocks noGrp="1"/>
          </p:cNvSpPr>
          <p:nvPr>
            <p:ph type="title"/>
          </p:nvPr>
        </p:nvSpPr>
        <p:spPr/>
        <p:txBody>
          <a:bodyPr/>
          <a:lstStyle/>
          <a:p>
            <a:r>
              <a:rPr kumimoji="0" lang="en-US" sz="4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800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2A9E2467-1F6B-6C68-2EAF-6725C1BD4A7C}"/>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generally speaking</a:t>
            </a:r>
          </a:p>
          <a:p>
            <a:pPr marL="0" indent="0">
              <a:buNone/>
            </a:pPr>
            <a:r>
              <a:rPr lang="en-US" b="1">
                <a:solidFill>
                  <a:schemeClr val="accent1"/>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you want your curly braces</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to look</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something like this</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0" indent="0">
              <a:buNone/>
            </a:pPr>
            <a:r>
              <a:rPr lang="en-US" b="1">
                <a:solidFill>
                  <a:schemeClr val="accent1"/>
                </a:solidFill>
                <a:latin typeface="Consolas" panose="020B0609020204030204" pitchFamily="49" charset="0"/>
                <a:cs typeface="Consolas" panose="020B0609020204030204" pitchFamily="49" charset="0"/>
              </a:rPr>
              <a:t>}</a:t>
            </a:r>
          </a:p>
        </p:txBody>
      </p:sp>
      <p:cxnSp>
        <p:nvCxnSpPr>
          <p:cNvPr id="7" name="Straight Connector 6">
            <a:extLst>
              <a:ext uri="{FF2B5EF4-FFF2-40B4-BE49-F238E27FC236}">
                <a16:creationId xmlns:a16="http://schemas.microsoft.com/office/drawing/2014/main" id="{167F3CD8-46BA-AC28-AB27-1DBD25A1B536}"/>
              </a:ext>
            </a:extLst>
          </p:cNvPr>
          <p:cNvCxnSpPr>
            <a:cxnSpLocks/>
          </p:cNvCxnSpPr>
          <p:nvPr/>
        </p:nvCxnSpPr>
        <p:spPr>
          <a:xfrm>
            <a:off x="423962" y="1470960"/>
            <a:ext cx="0" cy="3325892"/>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957D007-8160-F509-DDC4-BD160E7F15C5}"/>
              </a:ext>
            </a:extLst>
          </p:cNvPr>
          <p:cNvCxnSpPr>
            <a:cxnSpLocks/>
          </p:cNvCxnSpPr>
          <p:nvPr/>
        </p:nvCxnSpPr>
        <p:spPr>
          <a:xfrm>
            <a:off x="768463" y="2157929"/>
            <a:ext cx="0" cy="307956"/>
          </a:xfrm>
          <a:prstGeom prst="line">
            <a:avLst/>
          </a:prstGeom>
          <a:ln w="28575"/>
          <a:effectLst/>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2E9F5704-1453-0B42-2125-0820AA9CE017}"/>
              </a:ext>
            </a:extLst>
          </p:cNvPr>
          <p:cNvCxnSpPr>
            <a:cxnSpLocks/>
          </p:cNvCxnSpPr>
          <p:nvPr/>
        </p:nvCxnSpPr>
        <p:spPr>
          <a:xfrm>
            <a:off x="764282" y="3132180"/>
            <a:ext cx="0" cy="1312404"/>
          </a:xfrm>
          <a:prstGeom prst="line">
            <a:avLst/>
          </a:prstGeom>
          <a:ln w="28575"/>
          <a:effectLst/>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429AFC6C-3FEC-C74C-41CC-4FB52D858C56}"/>
              </a:ext>
            </a:extLst>
          </p:cNvPr>
          <p:cNvCxnSpPr>
            <a:cxnSpLocks/>
          </p:cNvCxnSpPr>
          <p:nvPr/>
        </p:nvCxnSpPr>
        <p:spPr>
          <a:xfrm>
            <a:off x="1111552" y="3770026"/>
            <a:ext cx="0" cy="367256"/>
          </a:xfrm>
          <a:prstGeom prst="line">
            <a:avLst/>
          </a:prstGeom>
          <a:ln w="28575"/>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53212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1F946-949B-CACA-8B06-D5A1B8588C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5E375C-F767-5591-3B79-75B6FC07B305}"/>
              </a:ext>
            </a:extLst>
          </p:cNvPr>
          <p:cNvSpPr>
            <a:spLocks noGrp="1"/>
          </p:cNvSpPr>
          <p:nvPr>
            <p:ph type="title"/>
          </p:nvPr>
        </p:nvSpPr>
        <p:spPr/>
        <p:txBody>
          <a:bodyPr/>
          <a:lstStyle/>
          <a:p>
            <a:r>
              <a:rPr kumimoji="0" lang="en-US" sz="4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800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C09FFC5-B6EF-7CF8-82D6-09DE731E50F0}"/>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this is quite spooky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and hard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	to read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it's hard to tell </a:t>
            </a:r>
            <a:r>
              <a:rPr lang="en-US" b="1">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where one scope starts </a:t>
            </a:r>
            <a:r>
              <a:rPr lang="en-US" b="1">
                <a:latin typeface="Consolas" panose="020B0609020204030204" pitchFamily="49" charset="0"/>
                <a:cs typeface="Consolas" panose="020B0609020204030204" pitchFamily="49" charset="0"/>
              </a:rPr>
              <a:t>{</a:t>
            </a:r>
          </a:p>
          <a:p>
            <a:pPr marL="685772" lvl="2" indent="0">
              <a:buNone/>
            </a:pPr>
            <a:r>
              <a:rPr lang="en-US" b="1">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and the next ends </a:t>
            </a:r>
          </a:p>
          <a:p>
            <a:pPr marL="685772" lvl="2" indent="0">
              <a:buNone/>
            </a:pPr>
            <a:r>
              <a:rPr lang="en-US" b="1">
                <a:latin typeface="Consolas" panose="020B0609020204030204" pitchFamily="49" charset="0"/>
                <a:cs typeface="Consolas" panose="020B0609020204030204" pitchFamily="49" charset="0"/>
              </a:rPr>
              <a:t>	}}</a:t>
            </a:r>
          </a:p>
          <a:p>
            <a:pPr marL="0" indent="0">
              <a:buNone/>
            </a:pPr>
            <a:r>
              <a:rPr lang="en-US">
                <a:latin typeface="Consolas" panose="020B0609020204030204" pitchFamily="49" charset="0"/>
                <a:cs typeface="Consolas" panose="020B0609020204030204" pitchFamily="49" charset="0"/>
              </a:rPr>
              <a:t>do i have enough braces?</a:t>
            </a:r>
          </a:p>
        </p:txBody>
      </p:sp>
    </p:spTree>
    <p:extLst>
      <p:ext uri="{BB962C8B-B14F-4D97-AF65-F5344CB8AC3E}">
        <p14:creationId xmlns:p14="http://schemas.microsoft.com/office/powerpoint/2010/main" val="4209821585"/>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DED4-A164-B0A3-CEF2-7E660E0FF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FFB5AE-1664-864C-7F2F-122270A99A17}"/>
              </a:ext>
            </a:extLst>
          </p:cNvPr>
          <p:cNvSpPr>
            <a:spLocks noGrp="1"/>
          </p:cNvSpPr>
          <p:nvPr>
            <p:ph type="title"/>
          </p:nvPr>
        </p:nvSpPr>
        <p:spPr>
          <a:xfrm>
            <a:off x="457200" y="254916"/>
            <a:ext cx="8229600" cy="667168"/>
          </a:xfrm>
        </p:spPr>
        <p:txBody>
          <a:bodyPr/>
          <a:lstStyle/>
          <a:p>
            <a:r>
              <a:rPr lang="en-US"/>
              <a:t>question 3</a:t>
            </a:r>
          </a:p>
        </p:txBody>
      </p:sp>
      <p:sp>
        <p:nvSpPr>
          <p:cNvPr id="4" name="Content Placeholder 3">
            <a:extLst>
              <a:ext uri="{FF2B5EF4-FFF2-40B4-BE49-F238E27FC236}">
                <a16:creationId xmlns:a16="http://schemas.microsoft.com/office/drawing/2014/main" id="{8D063B9F-30D8-7D9C-7D4F-3645E87E22AF}"/>
              </a:ext>
            </a:extLst>
          </p:cNvPr>
          <p:cNvSpPr>
            <a:spLocks noGrp="1"/>
          </p:cNvSpPr>
          <p:nvPr>
            <p:ph sz="quarter" idx="10"/>
          </p:nvPr>
        </p:nvSpPr>
        <p:spPr>
          <a:xfrm>
            <a:off x="457200" y="963337"/>
            <a:ext cx="8229600" cy="4080271"/>
          </a:xfrm>
        </p:spPr>
        <p:txBody>
          <a:bodyPr/>
          <a:lstStyle/>
          <a:p>
            <a:r>
              <a:rPr lang="en-US"/>
              <a:t>control flow</a:t>
            </a:r>
          </a:p>
          <a:p>
            <a:pPr lvl="1"/>
            <a:r>
              <a:rPr lang="en-US"/>
              <a:t>returning too early (inside for loop)</a:t>
            </a:r>
          </a:p>
          <a:p>
            <a:pPr lvl="1"/>
            <a:r>
              <a:rPr lang="en-US"/>
              <a:t>handling special case too late (after creating array)</a:t>
            </a:r>
          </a:p>
          <a:p>
            <a:pPr lvl="1"/>
            <a:r>
              <a:rPr lang="en-US">
                <a:latin typeface="+mj-lt"/>
              </a:rPr>
              <a:t>if...if</a:t>
            </a:r>
            <a:r>
              <a:rPr lang="en-US"/>
              <a:t>     vs.     </a:t>
            </a:r>
            <a:r>
              <a:rPr lang="en-US">
                <a:latin typeface="+mj-lt"/>
              </a:rPr>
              <a:t>if...else if</a:t>
            </a:r>
            <a:r>
              <a:rPr lang="en-US"/>
              <a:t>     vs.     </a:t>
            </a:r>
            <a:r>
              <a:rPr lang="en-US">
                <a:latin typeface="+mj-lt"/>
              </a:rPr>
              <a:t>if...else</a:t>
            </a:r>
          </a:p>
          <a:p>
            <a:endParaRPr lang="en-US"/>
          </a:p>
          <a:p>
            <a:r>
              <a:rPr lang="en-US"/>
              <a:t>syntax</a:t>
            </a:r>
          </a:p>
          <a:p>
            <a:pPr lvl="1"/>
            <a:r>
              <a:rPr lang="en-US">
                <a:latin typeface="+mj-lt"/>
              </a:rPr>
              <a:t>list[i]</a:t>
            </a:r>
          </a:p>
          <a:p>
            <a:pPr lvl="1"/>
            <a:r>
              <a:rPr lang="en-US">
                <a:latin typeface="+mj-lt"/>
              </a:rPr>
              <a:t>null</a:t>
            </a:r>
          </a:p>
          <a:p>
            <a:pPr lvl="1"/>
            <a:r>
              <a:rPr lang="en-US">
                <a:latin typeface="+mj-lt"/>
              </a:rPr>
              <a:t>boolean 7Found;</a:t>
            </a:r>
          </a:p>
          <a:p>
            <a:pPr lvl="1"/>
            <a:r>
              <a:rPr lang="en-US">
                <a:latin typeface="+mj-lt"/>
              </a:rPr>
              <a:t>;</a:t>
            </a:r>
          </a:p>
        </p:txBody>
      </p:sp>
    </p:spTree>
    <p:extLst>
      <p:ext uri="{BB962C8B-B14F-4D97-AF65-F5344CB8AC3E}">
        <p14:creationId xmlns:p14="http://schemas.microsoft.com/office/powerpoint/2010/main" val="1637550440"/>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5AB6-A2B4-EC73-DCE5-C012182549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DCCFA3-9092-411D-871E-5643921DA0FF}"/>
              </a:ext>
            </a:extLst>
          </p:cNvPr>
          <p:cNvSpPr>
            <a:spLocks noGrp="1"/>
          </p:cNvSpPr>
          <p:nvPr>
            <p:ph type="title"/>
          </p:nvPr>
        </p:nvSpPr>
        <p:spPr>
          <a:xfrm>
            <a:off x="457200" y="254916"/>
            <a:ext cx="8229600" cy="667168"/>
          </a:xfrm>
        </p:spPr>
        <p:txBody>
          <a:bodyPr/>
          <a:lstStyle/>
          <a:p>
            <a:r>
              <a:rPr lang="en-US"/>
              <a:t>question 5</a:t>
            </a:r>
          </a:p>
        </p:txBody>
      </p:sp>
      <p:sp>
        <p:nvSpPr>
          <p:cNvPr id="4" name="Content Placeholder 3">
            <a:extLst>
              <a:ext uri="{FF2B5EF4-FFF2-40B4-BE49-F238E27FC236}">
                <a16:creationId xmlns:a16="http://schemas.microsoft.com/office/drawing/2014/main" id="{ED0384AA-5544-0640-36F4-FBDE954B1B97}"/>
              </a:ext>
            </a:extLst>
          </p:cNvPr>
          <p:cNvSpPr>
            <a:spLocks noGrp="1"/>
          </p:cNvSpPr>
          <p:nvPr>
            <p:ph sz="quarter" idx="10"/>
          </p:nvPr>
        </p:nvSpPr>
        <p:spPr>
          <a:xfrm>
            <a:off x="457200" y="963337"/>
            <a:ext cx="8229600" cy="4080271"/>
          </a:xfrm>
        </p:spPr>
        <p:txBody>
          <a:bodyPr/>
          <a:lstStyle/>
          <a:p>
            <a:r>
              <a:rPr lang="en-US"/>
              <a:t>complete understanding of app</a:t>
            </a:r>
          </a:p>
          <a:p>
            <a:pPr lvl="1"/>
            <a:r>
              <a:rPr lang="en-US"/>
              <a:t>pool</a:t>
            </a:r>
          </a:p>
          <a:p>
            <a:pPr lvl="1"/>
            <a:r>
              <a:rPr lang="en-US"/>
              <a:t>single enemy    vs.   multiple enemies</a:t>
            </a:r>
          </a:p>
        </p:txBody>
      </p:sp>
    </p:spTree>
    <p:extLst>
      <p:ext uri="{BB962C8B-B14F-4D97-AF65-F5344CB8AC3E}">
        <p14:creationId xmlns:p14="http://schemas.microsoft.com/office/powerpoint/2010/main" val="2268548953"/>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A3D0C-7F49-9564-2793-84215B153B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209EB-9B89-CDE2-AF74-81B13BFDD970}"/>
              </a:ext>
            </a:extLst>
          </p:cNvPr>
          <p:cNvSpPr>
            <a:spLocks noGrp="1"/>
          </p:cNvSpPr>
          <p:nvPr>
            <p:ph type="title"/>
          </p:nvPr>
        </p:nvSpPr>
        <p:spPr>
          <a:xfrm>
            <a:off x="457200" y="254916"/>
            <a:ext cx="8229600" cy="667168"/>
          </a:xfrm>
        </p:spPr>
        <p:txBody>
          <a:bodyPr/>
          <a:lstStyle/>
          <a:p>
            <a:r>
              <a:rPr lang="en-US"/>
              <a:t>question 6</a:t>
            </a:r>
          </a:p>
        </p:txBody>
      </p:sp>
      <p:sp>
        <p:nvSpPr>
          <p:cNvPr id="4" name="Content Placeholder 3">
            <a:extLst>
              <a:ext uri="{FF2B5EF4-FFF2-40B4-BE49-F238E27FC236}">
                <a16:creationId xmlns:a16="http://schemas.microsoft.com/office/drawing/2014/main" id="{0CEBAA5C-E5FF-7D58-F64D-37C0E4CA2836}"/>
              </a:ext>
            </a:extLst>
          </p:cNvPr>
          <p:cNvSpPr>
            <a:spLocks noGrp="1"/>
          </p:cNvSpPr>
          <p:nvPr>
            <p:ph sz="quarter" idx="10"/>
          </p:nvPr>
        </p:nvSpPr>
        <p:spPr>
          <a:xfrm>
            <a:off x="457200" y="963337"/>
            <a:ext cx="8229600" cy="4080271"/>
          </a:xfrm>
        </p:spPr>
        <p:txBody>
          <a:bodyPr/>
          <a:lstStyle/>
          <a:p>
            <a:r>
              <a:rPr lang="en-US"/>
              <a:t>complete understanding of app</a:t>
            </a:r>
          </a:p>
          <a:p>
            <a:pPr lvl="1"/>
            <a:r>
              <a:rPr lang="en-US">
                <a:latin typeface="+mj-lt"/>
              </a:rPr>
              <a:t>buffer</a:t>
            </a:r>
            <a:r>
              <a:rPr lang="en-US"/>
              <a:t> is 8 characters long, but only </a:t>
            </a:r>
            <a:r>
              <a:rPr lang="en-US">
                <a:latin typeface="+mj-lt"/>
              </a:rPr>
              <a:t>length</a:t>
            </a:r>
            <a:r>
              <a:rPr lang="en-US"/>
              <a:t> many characters are drawn</a:t>
            </a:r>
          </a:p>
          <a:p>
            <a:endParaRPr lang="en-US"/>
          </a:p>
          <a:p>
            <a:r>
              <a:rPr lang="en-US"/>
              <a:t>last question</a:t>
            </a:r>
          </a:p>
          <a:p>
            <a:endParaRPr lang="en-US"/>
          </a:p>
        </p:txBody>
      </p:sp>
    </p:spTree>
    <p:extLst>
      <p:ext uri="{BB962C8B-B14F-4D97-AF65-F5344CB8AC3E}">
        <p14:creationId xmlns:p14="http://schemas.microsoft.com/office/powerpoint/2010/main" val="2381425480"/>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DBF4-C7FF-AFE0-F258-354AF80172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14358A-580D-8A55-6A51-9E987074ADFD}"/>
              </a:ext>
            </a:extLst>
          </p:cNvPr>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261573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distanceTo(</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 otherPoint)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4F491-DF7D-60DE-9440-FA400303F2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BB2C53-42F1-D5FF-5301-1AE01CBF9B0A}"/>
              </a:ext>
            </a:extLst>
          </p:cNvPr>
          <p:cNvSpPr>
            <a:spLocks noGrp="1"/>
          </p:cNvSpPr>
          <p:nvPr>
            <p:ph type="title"/>
          </p:nvPr>
        </p:nvSpPr>
        <p:spPr/>
        <p:txBody>
          <a:bodyPr/>
          <a:lstStyle/>
          <a:p>
            <a:r>
              <a:rPr lang="en-US" sz="19900"/>
              <a:t>🦉</a:t>
            </a:r>
            <a:br>
              <a:rPr lang="en-US"/>
            </a:br>
            <a:endParaRPr lang="en-US"/>
          </a:p>
        </p:txBody>
      </p:sp>
    </p:spTree>
    <p:extLst>
      <p:ext uri="{BB962C8B-B14F-4D97-AF65-F5344CB8AC3E}">
        <p14:creationId xmlns:p14="http://schemas.microsoft.com/office/powerpoint/2010/main" val="251411074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B026-F84F-4BC1-0245-2ABCAB73E271}"/>
              </a:ext>
            </a:extLst>
          </p:cNvPr>
          <p:cNvSpPr>
            <a:spLocks noGrp="1"/>
          </p:cNvSpPr>
          <p:nvPr>
            <p:ph type="title"/>
          </p:nvPr>
        </p:nvSpPr>
        <p:spPr/>
        <p:txBody>
          <a:bodyPr/>
          <a:lstStyle/>
          <a:p>
            <a:r>
              <a:rPr lang="en-US"/>
              <a:t>summay</a:t>
            </a:r>
          </a:p>
        </p:txBody>
      </p:sp>
      <p:sp>
        <p:nvSpPr>
          <p:cNvPr id="4" name="Content Placeholder 3">
            <a:extLst>
              <a:ext uri="{FF2B5EF4-FFF2-40B4-BE49-F238E27FC236}">
                <a16:creationId xmlns:a16="http://schemas.microsoft.com/office/drawing/2014/main" id="{ABB7A91B-177A-1B09-B541-0BFCC18E41CC}"/>
              </a:ext>
            </a:extLst>
          </p:cNvPr>
          <p:cNvSpPr>
            <a:spLocks noGrp="1"/>
          </p:cNvSpPr>
          <p:nvPr>
            <p:ph sz="quarter" idx="10"/>
          </p:nvPr>
        </p:nvSpPr>
        <p:spPr/>
        <p:txBody>
          <a:bodyPr/>
          <a:lstStyle/>
          <a:p>
            <a:r>
              <a:rPr lang="en-US"/>
              <a:t>distribution is very wide (this is normal)</a:t>
            </a:r>
          </a:p>
          <a:p>
            <a:endParaRPr lang="en-US"/>
          </a:p>
          <a:p>
            <a:r>
              <a:rPr lang="en-US"/>
              <a:t>some grades are low (&lt; ~50)</a:t>
            </a:r>
          </a:p>
          <a:p>
            <a:pPr lvl="1"/>
            <a:r>
              <a:rPr lang="en-US"/>
              <a:t>this does </a:t>
            </a:r>
            <a:r>
              <a:rPr lang="en-US" b="1"/>
              <a:t>not</a:t>
            </a:r>
            <a:r>
              <a:rPr lang="en-US"/>
              <a:t> mean you will fail the coure</a:t>
            </a:r>
          </a:p>
          <a:p>
            <a:pPr marL="342886" lvl="1" indent="0" algn="r">
              <a:buNone/>
            </a:pPr>
            <a:r>
              <a:rPr lang="en-US">
                <a:solidFill>
                  <a:schemeClr val="tx1">
                    <a:lumMod val="65000"/>
                    <a:lumOff val="35000"/>
                  </a:schemeClr>
                </a:solidFill>
              </a:rPr>
              <a:t>"</a:t>
            </a:r>
            <a:r>
              <a:rPr lang="en-US" b="1">
                <a:solidFill>
                  <a:schemeClr val="tx1">
                    <a:lumMod val="65000"/>
                    <a:lumOff val="35000"/>
                  </a:schemeClr>
                </a:solidFill>
              </a:rPr>
              <a:t>if you do all the homework</a:t>
            </a:r>
            <a:r>
              <a:rPr lang="en-US">
                <a:solidFill>
                  <a:schemeClr val="tx1">
                    <a:lumMod val="65000"/>
                    <a:lumOff val="35000"/>
                  </a:schemeClr>
                </a:solidFill>
              </a:rPr>
              <a:t>,</a:t>
            </a:r>
            <a:br>
              <a:rPr lang="en-US">
                <a:solidFill>
                  <a:schemeClr val="tx1">
                    <a:lumMod val="65000"/>
                    <a:lumOff val="35000"/>
                  </a:schemeClr>
                </a:solidFill>
              </a:rPr>
            </a:br>
            <a:r>
              <a:rPr lang="en-US">
                <a:solidFill>
                  <a:schemeClr val="tx1">
                    <a:lumMod val="65000"/>
                    <a:lumOff val="35000"/>
                  </a:schemeClr>
                </a:solidFill>
              </a:rPr>
              <a:t>and the exams just aren't working for you,</a:t>
            </a:r>
            <a:br>
              <a:rPr lang="en-US">
                <a:solidFill>
                  <a:schemeClr val="tx1">
                    <a:lumMod val="65000"/>
                    <a:lumOff val="35000"/>
                  </a:schemeClr>
                </a:solidFill>
              </a:rPr>
            </a:br>
            <a:r>
              <a:rPr lang="en-US" b="1">
                <a:solidFill>
                  <a:schemeClr val="tx1">
                    <a:lumMod val="65000"/>
                    <a:lumOff val="35000"/>
                  </a:schemeClr>
                </a:solidFill>
              </a:rPr>
              <a:t>you will pass</a:t>
            </a:r>
            <a:r>
              <a:rPr lang="en-US">
                <a:solidFill>
                  <a:schemeClr val="tx1">
                    <a:lumMod val="65000"/>
                    <a:lumOff val="35000"/>
                  </a:schemeClr>
                </a:solidFill>
              </a:rPr>
              <a:t> CS136"</a:t>
            </a:r>
            <a:br>
              <a:rPr lang="en-US">
                <a:solidFill>
                  <a:schemeClr val="tx1">
                    <a:lumMod val="65000"/>
                    <a:lumOff val="35000"/>
                  </a:schemeClr>
                </a:solidFill>
              </a:rPr>
            </a:br>
            <a:r>
              <a:rPr lang="en-US">
                <a:solidFill>
                  <a:schemeClr val="tx1">
                    <a:lumMod val="65000"/>
                    <a:lumOff val="35000"/>
                  </a:schemeClr>
                </a:solidFill>
              </a:rPr>
              <a:t>– James Bern, Fri Nov 1</a:t>
            </a:r>
            <a:endParaRPr lang="en-US"/>
          </a:p>
          <a:p>
            <a:r>
              <a:rPr lang="en-US"/>
              <a:t>my comments are very sparse</a:t>
            </a:r>
          </a:p>
          <a:p>
            <a:pPr lvl="1"/>
            <a:r>
              <a:rPr lang="en-US"/>
              <a:t>if you don't know why you lost points,</a:t>
            </a:r>
            <a:br>
              <a:rPr lang="en-US"/>
            </a:br>
            <a:r>
              <a:rPr lang="en-US"/>
              <a:t>or you think i may have made a mistake</a:t>
            </a:r>
            <a:br>
              <a:rPr lang="en-US"/>
            </a:br>
            <a:r>
              <a:rPr lang="en-US" b="1"/>
              <a:t>please ask</a:t>
            </a:r>
            <a:endParaRPr lang="en-US"/>
          </a:p>
          <a:p>
            <a:endParaRPr lang="en-US"/>
          </a:p>
          <a:p>
            <a:endParaRPr lang="en-US"/>
          </a:p>
        </p:txBody>
      </p:sp>
    </p:spTree>
    <p:extLst>
      <p:ext uri="{BB962C8B-B14F-4D97-AF65-F5344CB8AC3E}">
        <p14:creationId xmlns:p14="http://schemas.microsoft.com/office/powerpoint/2010/main" val="3974020645"/>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1599C0D7-3A4B-AB42-A47A-C5E6163377C2}"/>
                  </a:ext>
                </a:extLst>
              </p:cNvPr>
              <p:cNvGraphicFramePr/>
              <p:nvPr/>
            </p:nvGraphicFramePr>
            <p:xfrm>
              <a:off x="893631" y="260534"/>
              <a:ext cx="7243761" cy="469566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1599C0D7-3A4B-AB42-A47A-C5E6163377C2}"/>
                  </a:ext>
                </a:extLst>
              </p:cNvPr>
              <p:cNvPicPr>
                <a:picLocks noGrp="1" noRot="1" noChangeAspect="1" noMove="1" noResize="1" noEditPoints="1" noAdjustHandles="1" noChangeArrowheads="1" noChangeShapeType="1"/>
              </p:cNvPicPr>
              <p:nvPr/>
            </p:nvPicPr>
            <p:blipFill>
              <a:blip r:embed="rId4"/>
              <a:stretch>
                <a:fillRect/>
              </a:stretch>
            </p:blipFill>
            <p:spPr>
              <a:xfrm>
                <a:off x="893631" y="260534"/>
                <a:ext cx="7243761" cy="4695668"/>
              </a:xfrm>
              <a:prstGeom prst="rect">
                <a:avLst/>
              </a:prstGeom>
            </p:spPr>
          </p:pic>
        </mc:Fallback>
      </mc:AlternateContent>
      <p:sp>
        <p:nvSpPr>
          <p:cNvPr id="6" name="TextBox 5">
            <a:extLst>
              <a:ext uri="{FF2B5EF4-FFF2-40B4-BE49-F238E27FC236}">
                <a16:creationId xmlns:a16="http://schemas.microsoft.com/office/drawing/2014/main" id="{6B00E188-D19A-FA44-8E7C-874C210AFCE4}"/>
              </a:ext>
            </a:extLst>
          </p:cNvPr>
          <p:cNvSpPr txBox="1"/>
          <p:nvPr/>
        </p:nvSpPr>
        <p:spPr>
          <a:xfrm>
            <a:off x="782046" y="655983"/>
            <a:ext cx="3789954" cy="830997"/>
          </a:xfrm>
          <a:prstGeom prst="rect">
            <a:avLst/>
          </a:prstGeom>
          <a:solidFill>
            <a:schemeClr val="bg1"/>
          </a:solidFill>
          <a:ln>
            <a:solidFill>
              <a:schemeClr val="tx1"/>
            </a:solidFill>
          </a:ln>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mean:</a:t>
            </a:r>
            <a:r>
              <a:rPr kumimoji="0" lang="en-US" sz="2400" b="0" i="0" u="none" strike="noStrike" kern="1200" cap="none" spc="0" normalizeH="0" baseline="0" noProof="0">
                <a:ln>
                  <a:noFill/>
                </a:ln>
                <a:solidFill>
                  <a:srgbClr val="000000"/>
                </a:solidFill>
                <a:effectLst/>
                <a:uLnTx/>
                <a:uFillTx/>
                <a:latin typeface="Arial"/>
                <a:ea typeface="+mn-ea"/>
                <a:cs typeface="+mn-cs"/>
              </a:rPr>
              <a:t> 86.4</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standard deviation:</a:t>
            </a:r>
            <a:r>
              <a:rPr kumimoji="0" lang="en-US" sz="2400" b="0" i="0" u="none" strike="noStrike" kern="1200" cap="none" spc="0" normalizeH="0" baseline="0" noProof="0">
                <a:ln>
                  <a:noFill/>
                </a:ln>
                <a:solidFill>
                  <a:srgbClr val="000000"/>
                </a:solidFill>
                <a:effectLst/>
                <a:uLnTx/>
                <a:uFillTx/>
                <a:latin typeface="Arial"/>
                <a:ea typeface="+mn-ea"/>
                <a:cs typeface="+mn-cs"/>
              </a:rPr>
              <a:t> 15.9</a:t>
            </a:r>
          </a:p>
        </p:txBody>
      </p:sp>
    </p:spTree>
    <p:extLst>
      <p:ext uri="{BB962C8B-B14F-4D97-AF65-F5344CB8AC3E}">
        <p14:creationId xmlns:p14="http://schemas.microsoft.com/office/powerpoint/2010/main" val="344446968"/>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8FC9-2F2D-4BB4-6C95-E79F1AA2CB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E0C83A-77F5-2059-243F-D630C43D627D}"/>
              </a:ext>
            </a:extLst>
          </p:cNvPr>
          <p:cNvSpPr>
            <a:spLocks noGrp="1"/>
          </p:cNvSpPr>
          <p:nvPr>
            <p:ph type="title"/>
          </p:nvPr>
        </p:nvSpPr>
        <p:spPr/>
        <p:txBody>
          <a:bodyPr/>
          <a:lstStyle/>
          <a:p>
            <a:r>
              <a:rPr lang="en-US"/>
              <a:t>thoughts</a:t>
            </a:r>
          </a:p>
        </p:txBody>
      </p:sp>
    </p:spTree>
    <p:extLst>
      <p:ext uri="{BB962C8B-B14F-4D97-AF65-F5344CB8AC3E}">
        <p14:creationId xmlns:p14="http://schemas.microsoft.com/office/powerpoint/2010/main" val="11691113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4D44C-B001-0FB0-88FD-FF9649576C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45C1AD-232F-0BA4-5FFC-517F1A0BF1AF}"/>
              </a:ext>
            </a:extLst>
          </p:cNvPr>
          <p:cNvSpPr>
            <a:spLocks noGrp="1"/>
          </p:cNvSpPr>
          <p:nvPr>
            <p:ph type="title"/>
          </p:nvPr>
        </p:nvSpPr>
        <p:spPr/>
        <p:txBody>
          <a:bodyPr/>
          <a:lstStyle/>
          <a:p>
            <a:r>
              <a:rPr lang="en-US" sz="19900"/>
              <a:t>🦉</a:t>
            </a:r>
            <a:br>
              <a:rPr lang="en-US"/>
            </a:br>
            <a:r>
              <a:rPr lang="en-US"/>
              <a:t>kahoot</a:t>
            </a:r>
          </a:p>
        </p:txBody>
      </p:sp>
    </p:spTree>
    <p:extLst>
      <p:ext uri="{BB962C8B-B14F-4D97-AF65-F5344CB8AC3E}">
        <p14:creationId xmlns:p14="http://schemas.microsoft.com/office/powerpoint/2010/main" val="290722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8879-FC10-93ED-5342-7BCAF6538B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4B6201-CCE3-4CE8-1428-CE16D503F0ED}"/>
              </a:ext>
            </a:extLst>
          </p:cNvPr>
          <p:cNvSpPr>
            <a:spLocks noGrp="1"/>
          </p:cNvSpPr>
          <p:nvPr>
            <p:ph type="title"/>
          </p:nvPr>
        </p:nvSpPr>
        <p:spPr/>
        <p:txBody>
          <a:bodyPr/>
          <a:lstStyle/>
          <a:p>
            <a:r>
              <a:rPr lang="en-US" sz="19900"/>
              <a:t>🦉</a:t>
            </a:r>
            <a:br>
              <a:rPr lang="en-US"/>
            </a:br>
            <a:r>
              <a:rPr lang="en-US"/>
              <a:t>kahoot !</a:t>
            </a:r>
          </a:p>
        </p:txBody>
      </p:sp>
    </p:spTree>
    <p:extLst>
      <p:ext uri="{BB962C8B-B14F-4D97-AF65-F5344CB8AC3E}">
        <p14:creationId xmlns:p14="http://schemas.microsoft.com/office/powerpoint/2010/main" val="165095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7E769-9A79-6954-5CDD-A9906CB15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ED497-83FF-31E5-2CBE-1CE322C8693B}"/>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731867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2667039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here's my attempt to summarize the course in a few sentences</a:t>
            </a:r>
          </a:p>
        </p:txBody>
      </p:sp>
    </p:spTree>
    <p:extLst>
      <p:ext uri="{BB962C8B-B14F-4D97-AF65-F5344CB8AC3E}">
        <p14:creationId xmlns:p14="http://schemas.microsoft.com/office/powerpoint/2010/main" val="1208928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61D3-695F-0A3E-A9E7-F1F76505B0E8}"/>
              </a:ext>
            </a:extLst>
          </p:cNvPr>
          <p:cNvSpPr>
            <a:spLocks noGrp="1"/>
          </p:cNvSpPr>
          <p:nvPr>
            <p:ph type="title"/>
          </p:nvPr>
        </p:nvSpPr>
        <p:spPr/>
        <p:txBody>
          <a:bodyPr/>
          <a:lstStyle/>
          <a:p>
            <a:r>
              <a:rPr lang="en-US"/>
              <a:t>136</a:t>
            </a:r>
          </a:p>
        </p:txBody>
      </p:sp>
      <p:sp>
        <p:nvSpPr>
          <p:cNvPr id="4" name="Content Placeholder 3">
            <a:extLst>
              <a:ext uri="{FF2B5EF4-FFF2-40B4-BE49-F238E27FC236}">
                <a16:creationId xmlns:a16="http://schemas.microsoft.com/office/drawing/2014/main" id="{333CFA70-B646-F9F0-1DE4-5E133EB09E43}"/>
              </a:ext>
            </a:extLst>
          </p:cNvPr>
          <p:cNvSpPr>
            <a:spLocks noGrp="1"/>
          </p:cNvSpPr>
          <p:nvPr>
            <p:ph sz="quarter" idx="10"/>
          </p:nvPr>
        </p:nvSpPr>
        <p:spPr/>
        <p:txBody>
          <a:bodyPr/>
          <a:lstStyle/>
          <a:p>
            <a:r>
              <a:rPr lang="en-US" b="1"/>
              <a:t>data</a:t>
            </a:r>
            <a:r>
              <a:rPr lang="en-US"/>
              <a:t> means numbers </a:t>
            </a:r>
            <a:r>
              <a:rPr lang="en-US">
                <a:solidFill>
                  <a:schemeClr val="bg1">
                    <a:lumMod val="75000"/>
                  </a:schemeClr>
                </a:solidFill>
              </a:rPr>
              <a:t>(letters are numbers, colors are numbers, ...)</a:t>
            </a:r>
          </a:p>
          <a:p>
            <a:r>
              <a:rPr lang="en-US"/>
              <a:t>there's no one perfect way to organize your data</a:t>
            </a:r>
          </a:p>
          <a:p>
            <a:pPr lvl="1"/>
            <a:r>
              <a:rPr lang="en-US" b="1"/>
              <a:t>it depends on the problem</a:t>
            </a:r>
          </a:p>
          <a:p>
            <a:r>
              <a:rPr lang="en-US"/>
              <a:t>to find a good data structure for a particular problem, we can...</a:t>
            </a:r>
          </a:p>
          <a:p>
            <a:pPr lvl="1"/>
            <a:r>
              <a:rPr lang="en-US"/>
              <a:t>...just try an array first; if that works, great, we're done 🙂👍</a:t>
            </a:r>
          </a:p>
          <a:p>
            <a:pPr lvl="1"/>
            <a:r>
              <a:rPr lang="en-US"/>
              <a:t>...compare different data structures using math (</a:t>
            </a:r>
            <a:r>
              <a:rPr lang="en-US" b="1"/>
              <a:t>big O</a:t>
            </a:r>
            <a:r>
              <a:rPr lang="en-US"/>
              <a:t> notation)</a:t>
            </a:r>
          </a:p>
          <a:p>
            <a:pPr lvl="2"/>
            <a:r>
              <a:rPr lang="en-US"/>
              <a:t>...in terms of speed</a:t>
            </a:r>
          </a:p>
          <a:p>
            <a:pPr lvl="2"/>
            <a:r>
              <a:rPr lang="en-US"/>
              <a:t>...in terms of space</a:t>
            </a:r>
          </a:p>
          <a:p>
            <a:pPr lvl="1"/>
            <a:r>
              <a:rPr lang="en-US"/>
              <a:t>...compare different data structure's </a:t>
            </a:r>
            <a:r>
              <a:rPr lang="en-US" b="1"/>
              <a:t>usage code</a:t>
            </a:r>
          </a:p>
          <a:p>
            <a:pPr lvl="2"/>
            <a:r>
              <a:rPr lang="en-US"/>
              <a:t>...an array might be </a:t>
            </a:r>
            <a:r>
              <a:rPr lang="en-US" i="1"/>
              <a:t>fast</a:t>
            </a:r>
            <a:r>
              <a:rPr lang="en-US"/>
              <a:t>, but is it </a:t>
            </a:r>
            <a:r>
              <a:rPr lang="en-US" i="1"/>
              <a:t>pleasant</a:t>
            </a:r>
            <a:r>
              <a:rPr lang="en-US"/>
              <a:t>?</a:t>
            </a:r>
          </a:p>
        </p:txBody>
      </p:sp>
    </p:spTree>
    <p:extLst>
      <p:ext uri="{BB962C8B-B14F-4D97-AF65-F5344CB8AC3E}">
        <p14:creationId xmlns:p14="http://schemas.microsoft.com/office/powerpoint/2010/main" val="1929997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136 was us moving from finding</a:t>
            </a:r>
            <a:br>
              <a:rPr lang="en-US"/>
            </a:br>
            <a:r>
              <a:rPr lang="en-US" i="1"/>
              <a:t>a </a:t>
            </a:r>
            <a:r>
              <a:rPr lang="en-US"/>
              <a:t>solution...</a:t>
            </a:r>
            <a:br>
              <a:rPr lang="en-US"/>
            </a:br>
            <a:br>
              <a:rPr lang="en-US"/>
            </a:br>
            <a:r>
              <a:rPr lang="en-US"/>
              <a:t>...to finding a good solution</a:t>
            </a:r>
          </a:p>
        </p:txBody>
      </p:sp>
    </p:spTree>
    <p:extLst>
      <p:ext uri="{BB962C8B-B14F-4D97-AF65-F5344CB8AC3E}">
        <p14:creationId xmlns:p14="http://schemas.microsoft.com/office/powerpoint/2010/main" val="19460755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and starting to build the tools </a:t>
            </a:r>
            <a:r>
              <a:rPr lang="en-US" b="1"/>
              <a:t>and confidence</a:t>
            </a:r>
            <a:r>
              <a:rPr lang="en-US"/>
              <a:t> to solve</a:t>
            </a:r>
            <a:br>
              <a:rPr lang="en-US"/>
            </a:br>
            <a:r>
              <a:rPr lang="en-US"/>
              <a:t>bigger problems</a:t>
            </a:r>
            <a:br>
              <a:rPr lang="en-US"/>
            </a:br>
            <a:r>
              <a:rPr lang="en-US"/>
              <a:t>💪🙂</a:t>
            </a:r>
          </a:p>
        </p:txBody>
      </p:sp>
    </p:spTree>
    <p:extLst>
      <p:ext uri="{BB962C8B-B14F-4D97-AF65-F5344CB8AC3E}">
        <p14:creationId xmlns:p14="http://schemas.microsoft.com/office/powerpoint/2010/main" val="20516959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sz="2400"/>
              <a:t>for example, the final project 😬👍</a:t>
            </a:r>
          </a:p>
        </p:txBody>
      </p:sp>
    </p:spTree>
    <p:extLst>
      <p:ext uri="{BB962C8B-B14F-4D97-AF65-F5344CB8AC3E}">
        <p14:creationId xmlns:p14="http://schemas.microsoft.com/office/powerpoint/2010/main" val="4089485881"/>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110968</TotalTime>
  <Words>27484</Words>
  <Application>Microsoft Macintosh PowerPoint</Application>
  <PresentationFormat>On-screen Show (16:9)</PresentationFormat>
  <Paragraphs>4888</Paragraphs>
  <Slides>902</Slides>
  <Notes>41</Notes>
  <HiddenSlides>4</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902</vt:i4>
      </vt:variant>
    </vt:vector>
  </HeadingPairs>
  <TitlesOfParts>
    <vt:vector size="917" baseType="lpstr">
      <vt:lpstr>-apple-system</vt:lpstr>
      <vt:lpstr>Arial</vt:lpstr>
      <vt:lpstr>Calibri</vt:lpstr>
      <vt:lpstr>Cambria Math</vt:lpstr>
      <vt:lpstr>Comic Sans MS</vt:lpstr>
      <vt:lpstr>Consolas</vt:lpstr>
      <vt:lpstr>Impact</vt:lpstr>
      <vt:lpstr>Menlo</vt:lpstr>
      <vt:lpstr>Papyrus</vt:lpstr>
      <vt:lpstr>Segoe UI Emoji</vt:lpstr>
      <vt:lpstr>System Font Regular</vt:lpstr>
      <vt:lpstr>Times New Roman</vt:lpstr>
      <vt:lpstr>Wingdings</vt:lpstr>
      <vt:lpstr>Zapfino</vt:lpstr>
      <vt:lpstr>Jim</vt:lpstr>
      <vt:lpstr>Week13a</vt:lpstr>
      <vt:lpstr>PBS's Ghostwriter. Season 2 Episode 5 🎥</vt:lpstr>
      <vt:lpstr>🍩🍩 P</vt:lpstr>
      <vt:lpstr>indiana, let it go 🎥</vt:lpstr>
      <vt:lpstr>PowerPoint Presentation</vt:lpstr>
      <vt:lpstr>[record lecture]</vt:lpstr>
      <vt:lpstr>object (instance of a class) </vt:lpstr>
      <vt:lpstr>anatomy of a class (1/2)</vt:lpstr>
      <vt:lpstr>anatomy of a class (2/2)</vt:lpstr>
      <vt:lpstr>an object is an instance of a class   // p is a reference to an instance of the Point class  // p is an instance of the Point class // p is a Point object // "p is a Point" Point p = new Point();</vt:lpstr>
      <vt:lpstr>object-oriented programming (OOP) note: jim maybe has opinions but who's to sayyy</vt:lpstr>
      <vt:lpstr>object-oriented programming (OOP)</vt:lpstr>
      <vt:lpstr>object-oriented programming (OOP)</vt:lpstr>
      <vt:lpstr>object-oriented programming</vt:lpstr>
      <vt:lpstr>unified modeling language (UML) diagram</vt:lpstr>
      <vt:lpstr>PowerPoint Presentation</vt:lpstr>
      <vt:lpstr>note that we still haven't written any actual code  we've made a plan for how to break the problem into objects</vt:lpstr>
      <vt:lpstr>note: it can be hard to break problems into objects</vt:lpstr>
      <vt:lpstr>so</vt:lpstr>
      <vt:lpstr>it is very hard to break a problem into objects</vt:lpstr>
      <vt:lpstr>but</vt:lpstr>
      <vt:lpstr>it is also very popular to break a problem into objects</vt:lpstr>
      <vt:lpstr>so let's learn some OOP 🙂👍</vt:lpstr>
      <vt:lpstr>example: Unreal Engine API</vt:lpstr>
      <vt:lpstr>example: PyTorch</vt:lpstr>
      <vt:lpstr>inheritance</vt:lpstr>
      <vt:lpstr>one class can inherit from another</vt:lpstr>
      <vt:lpstr>inheritance is convenient, but NOT fundamental (except sometimes in Java)</vt:lpstr>
      <vt:lpstr>*sidenote: some people don't think agree with me that composition and inheritance are the same thing</vt:lpstr>
      <vt:lpstr>PowerPoint Presentation</vt:lpstr>
      <vt:lpstr>PowerPoint Presentation</vt:lpstr>
      <vt:lpstr>🦃</vt:lpstr>
      <vt:lpstr>gobble gobble</vt:lpstr>
      <vt:lpstr>anyway.</vt:lpstr>
      <vt:lpstr>the fundamental point is that maybe it's nice to reuse code</vt:lpstr>
      <vt:lpstr>maybe</vt:lpstr>
      <vt:lpstr>final note: inheritance doesn’t simplify a problem so much as  i t  s p r e a d s  i t  o u t (and spreads it around?)</vt:lpstr>
      <vt:lpstr>down the rabbit hole...</vt:lpstr>
      <vt:lpstr>down the rabbit hole...</vt:lpstr>
      <vt:lpstr>down the rabbit hole...</vt:lpstr>
      <vt:lpstr>down the rabbit hole...</vt:lpstr>
      <vt:lpstr>down the rabbit hole...</vt:lpstr>
      <vt:lpstr>down the rabbit hole...</vt:lpstr>
      <vt:lpstr>down the rabbit hole...</vt:lpstr>
      <vt:lpstr>gobble gobble</vt:lpstr>
      <vt:lpstr>encapsulation</vt:lpstr>
      <vt:lpstr>PowerPoint Presentation</vt:lpstr>
      <vt:lpstr>encapsulation</vt:lpstr>
      <vt:lpstr>PowerPoint Presentation</vt:lpstr>
      <vt:lpstr>note: this probably makes sense  the typical user of a hashmap shouldn't be messing with the private array  (and perhaps the exceptional user should write their own hashmap)</vt:lpstr>
      <vt:lpstr>big idea: encapsulation can hide away messy, dangerous details</vt:lpstr>
      <vt:lpstr> however encapsulation can maybe be taken too far</vt:lpstr>
      <vt:lpstr>OOP considered maybe mildly frictious to prototyping</vt:lpstr>
      <vt:lpstr>final note: encapsulation doesn’t add functionality encapsulation removes functionality</vt:lpstr>
      <vt:lpstr>special topic: conway's law</vt:lpstr>
      <vt:lpstr>[O]rganizations which design systems (in the broad sense used here) are constrained to produce designs which are copies of the communication structures of these organizations. — Melvin E. Conway, How Do Committees Invent? </vt:lpstr>
      <vt:lpstr>PowerPoint Presentation</vt:lpstr>
      <vt:lpstr>PowerPoint Presentation</vt:lpstr>
      <vt:lpstr>PowerPoint Presentation</vt:lpstr>
      <vt:lpstr>spicy take 🌶️</vt:lpstr>
      <vt:lpstr>iterators</vt:lpstr>
      <vt:lpstr>PowerPoint Presentation</vt:lpstr>
      <vt:lpstr>PowerPoint Presentation</vt:lpstr>
      <vt:lpstr>final exam logistics</vt:lpstr>
      <vt:lpstr>final exam logistics</vt:lpstr>
      <vt:lpstr>final exam</vt:lpstr>
      <vt:lpstr>what has this course been about?</vt:lpstr>
      <vt:lpstr>data structures &amp; big O runtime as i review... use the big O runtimes to remind yourself how the data structures work 🙂👍</vt:lpstr>
      <vt:lpstr>pop quiz: what is the most important data structure?</vt:lpstr>
      <vt:lpstr>quadtree</vt:lpstr>
      <vt:lpstr>just kidding</vt:lpstr>
      <vt:lpstr>it's the arrayyyyy</vt:lpstr>
      <vt:lpstr>array</vt:lpstr>
      <vt:lpstr>(also trees, but really mostly arrays.)</vt:lpstr>
      <vt:lpstr>data structures</vt:lpstr>
      <vt:lpstr>array, string</vt:lpstr>
      <vt:lpstr>an array is a sequence of contiguous elements</vt:lpstr>
      <vt:lpstr>a string is internally an array of characters</vt:lpstr>
      <vt:lpstr>array list</vt:lpstr>
      <vt:lpstr>we used an array to implement an array list, which automatically resizes itself</vt:lpstr>
      <vt:lpstr>stack, queue, hash map</vt:lpstr>
      <vt:lpstr>we used an array list to implement a stack and a queue</vt:lpstr>
      <vt:lpstr>we can use an array of array lists to implement a hash map</vt:lpstr>
      <vt:lpstr>node, linked list, tree, binary tree, binary search tree, heap</vt:lpstr>
      <vt:lpstr>a node is a little teeny class</vt:lpstr>
      <vt:lpstr>a chain of nodes is a linked list</vt:lpstr>
      <vt:lpstr>a branching chain of nodes (with no cycles) is a tree</vt:lpstr>
      <vt:lpstr>a tree where each node can only have up to two children is a binary tree</vt:lpstr>
      <vt:lpstr>binary search trees and heaps are special kinds of binary trees</vt:lpstr>
      <vt:lpstr>🦉 </vt:lpstr>
      <vt:lpstr>🦉 kahoot</vt:lpstr>
      <vt:lpstr>🦉 kahoot !</vt:lpstr>
      <vt:lpstr>what does it all mean?</vt:lpstr>
      <vt:lpstr>what does it all mean?</vt:lpstr>
      <vt:lpstr>here's my attempt to summarize the course in a few sentences</vt:lpstr>
      <vt:lpstr>136</vt:lpstr>
      <vt:lpstr>136 was us moving from finding a solution...  ...to finding a good solution</vt:lpstr>
      <vt:lpstr>and starting to build the tools and confidence to solve bigger problems 💪🙂</vt:lpstr>
      <vt:lpstr>for example, the final project 😬👍</vt:lpstr>
      <vt:lpstr>homework ✨ how do the post-midterm homeworks work? can you "run them by hand?"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what does it all mean?</vt:lpstr>
      <vt:lpstr>PowerPoint Presentation</vt:lpstr>
      <vt:lpstr>what does it all meme?</vt:lpstr>
      <vt:lpstr>PowerPoint Presentation</vt:lpstr>
      <vt:lpstr>increment operator</vt:lpstr>
      <vt:lpstr>decrement operator</vt:lpstr>
      <vt:lpstr>story time ☕️</vt:lpstr>
      <vt:lpstr>PowerPoint Presentation</vt:lpstr>
      <vt:lpstr>PowerPoint Presentation</vt:lpstr>
      <vt:lpstr>PowerPoint Presentation</vt:lpstr>
      <vt:lpstr>Caaaaaaaaaaaarl</vt:lpstr>
      <vt:lpstr>PowerPoint Presentation</vt:lpstr>
      <vt:lpstr>PowerPoint Presentation</vt:lpstr>
      <vt:lpstr>PowerPoint Presentation</vt:lpstr>
      <vt:lpstr>PowerPoint Presentation</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breadth-first     vs.  (pre-order) depth-first</vt:lpstr>
      <vt:lpstr>quadtree rabbit hole 🐰</vt:lpstr>
      <vt:lpstr>PowerPoint Presentation</vt:lpstr>
      <vt:lpstr>[ 7 4 2 3 6 1 8 5 9 ]</vt:lpstr>
      <vt:lpstr>[ 7 4 2 3 6 1 8 5 9 ]</vt:lpstr>
      <vt:lpstr>[ 7 6 2 3 4 1 8 5 9 ]</vt:lpstr>
      <vt:lpstr>extension: priority queue</vt:lpstr>
      <vt:lpstr>extension: priority queue</vt:lpstr>
      <vt:lpstr>y = 2x       x = log2 y</vt:lpstr>
      <vt:lpstr>y = 2x       x = log2 y</vt:lpstr>
      <vt:lpstr>🙂👍</vt:lpstr>
      <vt:lpstr>🥲👍</vt:lpstr>
      <vt:lpstr>questions</vt:lpstr>
      <vt:lpstr>Week?12🦃</vt:lpstr>
      <vt:lpstr>graphs</vt:lpstr>
      <vt:lpstr>graph</vt:lpstr>
      <vt:lpstr>a directed graph is a super general linked list</vt:lpstr>
      <vt:lpstr>an undirected graph has line segments instead of arrows</vt:lpstr>
      <vt:lpstr>is it a graph? </vt:lpstr>
      <vt:lpstr>time for everyone's favorite home game...</vt:lpstr>
      <vt:lpstr>is it a tree?</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directed graph representations (how do i store The Data?)</vt:lpstr>
      <vt:lpstr>PowerPoint Presentation</vt:lpstr>
      <vt:lpstr>Object-Oriented list of nodes</vt:lpstr>
      <vt:lpstr>Object-Oriented list of nodes</vt:lpstr>
      <vt:lpstr>list of lists</vt:lpstr>
      <vt:lpstr>list of edges</vt:lpstr>
      <vt:lpstr>math: adjacency matrix</vt:lpstr>
      <vt:lpstr>dense matrix at 2D array</vt:lpstr>
      <vt:lpstr>dense matrix as 1D array</vt:lpstr>
      <vt:lpstr>sparse matrix</vt:lpstr>
      <vt:lpstr>Week11a</vt:lpstr>
      <vt:lpstr>PowerPoint Presentation</vt:lpstr>
      <vt:lpstr>PowerPoint Presentation</vt:lpstr>
      <vt:lpstr>PowerPoint Presentation</vt:lpstr>
      <vt:lpstr>the Fibonacci sequence</vt:lpstr>
      <vt:lpstr>PowerPoint Presentation</vt:lpstr>
      <vt:lpstr>PowerPoint Presentation</vt:lpstr>
      <vt:lpstr>PowerPoint Presentation</vt:lpstr>
      <vt:lpstr>PowerPoint Presentation</vt:lpstr>
      <vt:lpstr>PowerPoint Presentation</vt:lpstr>
      <vt:lpstr>recursion</vt:lpstr>
      <vt:lpstr>review: recursion basics</vt:lpstr>
      <vt:lpstr>recursion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 recursion hazard 1 repeated computation </vt:lpstr>
      <vt:lpstr>🐌 example: slow very slow fibonnaci (couldn't we just use a for loop...?)</vt:lpstr>
      <vt:lpstr>fib(4)</vt:lpstr>
      <vt:lpstr>(fib(3) + fib(2))</vt:lpstr>
      <vt:lpstr>((fib(2) + fib(1)) + (fib(1) + fib(0)))</vt:lpstr>
      <vt:lpstr>(((fib(1) + fib(0)) + fib(1)) + (fib(1) + fib(0)))</vt:lpstr>
      <vt:lpstr>(((1 + 0) + 1) + (1 + 0))</vt:lpstr>
      <vt:lpstr>((1 + 1) + 1)</vt:lpstr>
      <vt:lpstr>(2 + 1)</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we computed fib(2) from scratch two seperate times 😱 we are repeating computation! (what a waste 😞)</vt:lpstr>
      <vt:lpstr>and for bigger n... there is (much) more repetition</vt:lpstr>
      <vt:lpstr>PowerPoint Presentation</vt:lpstr>
      <vt:lpstr>PowerPoint Presentation</vt:lpstr>
      <vt:lpstr>exponential 🙀</vt:lpstr>
      <vt:lpstr>[fib(5), fib(36), fib(77) demo]</vt:lpstr>
      <vt:lpstr>⚠️ recursion hazard 2 stack overflow </vt:lpstr>
      <vt:lpstr>☠️🐌 dangerous slow ∑_(i=1)^n▒i=1+…+n</vt:lpstr>
      <vt:lpstr>PowerPoint Presentation</vt:lpstr>
      <vt:lpstr>PowerPoint Presentation</vt:lpstr>
      <vt:lpstr>PowerPoint Presentation</vt:lpstr>
      <vt:lpstr>the height of the callstack is O(n) 😱 big n  stack overflow! 😞</vt:lpstr>
      <vt:lpstr>[sum(100000) demo]</vt:lpstr>
      <vt:lpstr>🧠 our depth-first binary (search) tree traversals were recursive...  ...should we be worried about them overflowing the callstack?</vt:lpstr>
      <vt:lpstr>no. (assuming your tree is ~balanced) callstack height for depth-first balanced binary tree traversal is log(n)</vt:lpstr>
      <vt:lpstr>*additionally, some languages/compilers** have "tail-call optimization," which would prevent a stack overflow for sum(100000)  **Java is not one of these languages (as our demo showed)</vt:lpstr>
      <vt:lpstr>dynamic programming</vt:lpstr>
      <vt:lpstr>dynamic programming is when you use the result of previous computation  (this is a squishy definition)</vt:lpstr>
      <vt:lpstr>PowerPoint Presentation</vt:lpstr>
      <vt:lpstr>PowerPoint Presentation</vt:lpstr>
      <vt:lpstr>PowerPoint Presentation</vt:lpstr>
      <vt:lpstr>linear 🙂👍</vt:lpstr>
      <vt:lpstr>memoization</vt:lpstr>
      <vt:lpstr>memoization means storing the results of previous functions calls, so we don't have to repeat work when the function is called again</vt:lpstr>
      <vt:lpstr>🙂 memoized fibonacci</vt:lpstr>
      <vt:lpstr>int n = ...; long a = memoizedFib(n);     // O(n) long b = memoizedFib(n - 1); // O(1) long c = memoizedFib(n + 1); // O(1)</vt:lpstr>
      <vt:lpstr>👻 closed form fibonacci</vt:lpstr>
      <vt:lpstr>PowerPoint Presentation</vt:lpstr>
      <vt:lpstr>👻 approximate closed-form fibonnaci</vt:lpstr>
      <vt:lpstr>exponentiation by squaring</vt:lpstr>
      <vt:lpstr>note: there is actually a log(n) algorithm using matrices and "exponentiation by squaring"  this algorithm does NOT have floating point problems (all numbers are integers)</vt:lpstr>
      <vt:lpstr>PowerPoint Presentation</vt:lpstr>
      <vt:lpstr>Week11b</vt:lpstr>
      <vt:lpstr>recursive fibonacci wrapup</vt:lpstr>
      <vt:lpstr>review: bad bad very bad recursive O(2^n) fibonacci</vt:lpstr>
      <vt:lpstr>🐌 recursive O(2^n) fibonacci</vt:lpstr>
      <vt:lpstr>review: recursive memoized O(n) fibonacci</vt:lpstr>
      <vt:lpstr>🙂 memoized recursive O(n) fibonacci</vt:lpstr>
      <vt:lpstr>can we get the best of both worlds?  (easy to read, fast)</vt:lpstr>
      <vt:lpstr>[add a helper function]</vt:lpstr>
      <vt:lpstr>🙂 recursive O(n) fibonnaci</vt:lpstr>
      <vt:lpstr>alternate fibonacci approaches</vt:lpstr>
      <vt:lpstr>iterative (not-recursive) O(n) fibonacci</vt:lpstr>
      <vt:lpstr>🙂 iterative O(n) fibonnaci</vt:lpstr>
      <vt:lpstr>closed form fibonacci</vt:lpstr>
      <vt:lpstr>PowerPoint Presentation</vt:lpstr>
      <vt:lpstr>👻 approximate closed-form fibonnaci</vt:lpstr>
      <vt:lpstr>O(log n) matrix exponentiation by squaring (oh no) 😀</vt:lpstr>
      <vt:lpstr>problem: calculate fib(64) observation: 64 = 2 * 2 * 2 * 2 * 2 * 2</vt:lpstr>
      <vt:lpstr>[matrix multiplication review]</vt:lpstr>
      <vt:lpstr>[update rule as a matrix multiplication]</vt:lpstr>
      <vt:lpstr>[matrix exponentiation by squaring]</vt:lpstr>
      <vt:lpstr>recursion example subset sum</vt:lpstr>
      <vt:lpstr>problem overview</vt:lpstr>
      <vt:lpstr>given a finite set of numbers {a,b,c,…}, is there any subset that sums to target T?</vt:lpstr>
      <vt:lpstr>no. --Mark</vt:lpstr>
      <vt:lpstr>examples</vt:lpstr>
      <vt:lpstr>solution method</vt:lpstr>
      <vt:lpstr>given a finite set of numbers {a,b,c,…}, is there any subset that sums to target T?</vt:lpstr>
      <vt:lpstr>given a finite set of numbers {a,b,c,…}, is there any subset that sums to target T?</vt:lpstr>
      <vt:lpstr>any</vt:lpstr>
      <vt:lpstr>🧠 why is this maybe not so easy? "hard" means "hard for a computer to solve quickly"</vt:lpstr>
      <vt:lpstr>what are the subsets of { 1, 2, 3, 4, 5, 6, 7, 8, 9 }?</vt:lpstr>
      <vt:lpstr>∅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 </vt:lpstr>
      <vt:lpstr>there are 2^9 of them</vt:lpstr>
      <vt:lpstr>🧠 why?</vt:lpstr>
      <vt:lpstr>each of the 9 elements is either included or not included (excluded) in the subset  9 include/exclude decisions =&gt; 29</vt:lpstr>
      <vt:lpstr>PowerPoint Presentation</vt:lpstr>
      <vt:lpstr>what are the subsets of {3, 4, 5}?</vt:lpstr>
      <vt:lpstr>what are the subsets of {3, 4, 5}?</vt:lpstr>
      <vt:lpstr>hint</vt:lpstr>
      <vt:lpstr>Question: “can any subset of {a,b,c,…} sum to T?”  key insight Considering just a, we have two cases: 1) exclude a in this case, Equivalent Question: “can any subset of {b,c,…} sum to T?” 2) include a in this case, Equivalent Question:  “can any subset of {b,c,…} sum to T-a?”</vt:lpstr>
      <vt:lpstr>PowerPoint Presentation</vt:lpstr>
      <vt:lpstr>okay cool good luck</vt:lpstr>
      <vt:lpstr>Week11c</vt:lpstr>
      <vt:lpstr>final project</vt:lpstr>
      <vt:lpstr>final project</vt:lpstr>
      <vt:lpstr>You may do your final project on whatever you like, provided you can answer the following questions.</vt:lpstr>
      <vt:lpstr>You may do your final project on whatever you like, provided you can answer the following questions.</vt:lpstr>
      <vt:lpstr>example</vt:lpstr>
      <vt:lpstr>how are we feeling?</vt:lpstr>
      <vt:lpstr>why am i making you make a thing</vt:lpstr>
      <vt:lpstr>The only way you’re going to grow is by pushing yourself beyond what you think is possible. --David Goggins</vt:lpstr>
      <vt:lpstr>how not to make a thing</vt:lpstr>
      <vt:lpstr>how not to make a thing</vt:lpstr>
      <vt:lpstr>note: this advice is like...just advice feel free to ignore (at your own peril) 🙂</vt:lpstr>
      <vt:lpstr>project selection</vt:lpstr>
      <vt:lpstr>⚠ picking something really, really hard</vt:lpstr>
      <vt:lpstr>⚠ picking something with a spooky progress curve</vt:lpstr>
      <vt:lpstr>⚠ picking something you aren't really interested in (or can't really be extended)</vt:lpstr>
      <vt:lpstr>PowerPoint Presentation</vt:lpstr>
      <vt:lpstr>PowerPoint Presentation</vt:lpstr>
      <vt:lpstr>who (doesn't) have a final project idea?  discuss amongst each other </vt:lpstr>
      <vt:lpstr>focus (just make sudoku)</vt:lpstr>
      <vt:lpstr>⚠ solving a more general problem than you need to</vt:lpstr>
      <vt:lpstr>⚠ writing more general code than you need to</vt:lpstr>
      <vt:lpstr>⚠ doing the fun part first</vt:lpstr>
      <vt:lpstr>⚠ skipping development steps</vt:lpstr>
      <vt:lpstr>then again, sometimes you just gotta go for it.</vt:lpstr>
      <vt:lpstr>who (doesn't) know what they're going to implement first?  discuss amongst each other </vt:lpstr>
      <vt:lpstr>final thoughts</vt:lpstr>
      <vt:lpstr>final thoughts</vt:lpstr>
      <vt:lpstr>how are we feeling?</vt:lpstr>
      <vt:lpstr>PowerPoint Presentation</vt:lpstr>
      <vt:lpstr>Week10a</vt:lpstr>
      <vt:lpstr>[record lecture]</vt:lpstr>
      <vt:lpstr>review: sorted</vt:lpstr>
      <vt:lpstr>sorted</vt:lpstr>
      <vt:lpstr>sorted</vt:lpstr>
      <vt:lpstr>search</vt:lpstr>
      <vt:lpstr>search</vt:lpstr>
      <vt:lpstr>linear search (of an array / array list)</vt:lpstr>
      <vt:lpstr>linear search (brute force search)</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PowerPoint Presentation</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if we know that an array is sorted... can we search it faster?</vt:lpstr>
      <vt:lpstr>yes 🚀</vt:lpstr>
      <vt:lpstr>unless it's a linked list 💀</vt:lpstr>
      <vt:lpstr>binary search (of a array / array list)</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 implementating binary search is surprisingly tricky!  make sure you test thoroughly!</vt:lpstr>
      <vt:lpstr>✨ hint: binary search [1  2  4  5  6  8  9  10  11  13  15  16  17  18  19]</vt:lpstr>
      <vt:lpstr>review:  binary tree</vt:lpstr>
      <vt:lpstr>binary tree</vt:lpstr>
      <vt:lpstr>binary tree</vt:lpstr>
      <vt:lpstr>🧠 can a linked list be seen as a binary tree?</vt:lpstr>
      <vt:lpstr>technically, yes (assuming no cycles) all nodes have &lt;= 2 children (tail has 0 children, all other nodes have 1 child)</vt:lpstr>
      <vt:lpstr>ordered binary tree</vt:lpstr>
      <vt:lpstr>(ordered) binary tree</vt:lpstr>
      <vt:lpstr>(ordered) binary tree</vt:lpstr>
      <vt:lpstr>binary search tree</vt:lpstr>
      <vt:lpstr>binary search tree</vt:lpstr>
      <vt:lpstr>binary search tree</vt:lpstr>
      <vt:lpstr>binary search tree</vt:lpstr>
      <vt:lpstr>binary search tree</vt:lpstr>
      <vt:lpstr>binary search tree</vt:lpstr>
      <vt:lpstr>is it a BST?</vt:lpstr>
      <vt:lpstr>PowerPoint Presentation</vt:lpstr>
      <vt:lpstr>PowerPoint Presentation</vt:lpstr>
      <vt:lpstr>binary search (of a binary search tree)</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note: a binary search tree is NOT unique  let's look at another BST for the same data!</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vt:lpstr>
      <vt:lpstr>life lesson: it is important that your binary search tree is ✨balanced✨  (otherwise your "binary search" degrades into linear search of a linked list ☹️)</vt:lpstr>
      <vt:lpstr>adding a new node to a binary search tree (the naive (simple but bad) method)</vt:lpstr>
      <vt:lpstr>for a binary search tree, add starts out just like search</vt:lpstr>
      <vt:lpstr>just keep going until you hit a null node  put the new node there 🙂👍</vt:lpstr>
      <vt:lpstr>example: adding 7</vt:lpstr>
      <vt:lpstr>example: adding 7</vt:lpstr>
      <vt:lpstr>example: adding 7</vt:lpstr>
      <vt:lpstr>example: adding 7</vt:lpstr>
      <vt:lpstr>example: adding 7</vt:lpstr>
      <vt:lpstr>example: adding 7</vt:lpstr>
      <vt:lpstr>example: adding 7</vt:lpstr>
      <vt:lpstr>example: adding 7</vt:lpstr>
      <vt:lpstr>is this approach to adding a new node good?  hint: no.</vt:lpstr>
      <vt:lpstr>self-balancing binary search trees  note: hard to implement</vt:lpstr>
      <vt:lpstr>PowerPoint Presentation</vt:lpstr>
      <vt:lpstr>uses of binary search trees</vt:lpstr>
      <vt:lpstr>tree map (implement a map)</vt:lpstr>
      <vt:lpstr>Week10b</vt:lpstr>
      <vt:lpstr>review: binary tree depth-first traversal orders</vt:lpstr>
      <vt:lpstr>binary tree depth-first traversal orders</vt:lpstr>
      <vt:lpstr>depth-first traversal orders (of a binary tree)</vt:lpstr>
      <vt:lpstr>PowerPoint Presentation</vt:lpstr>
      <vt:lpstr>the most satisfying function in CS 136</vt:lpstr>
      <vt:lpstr>[Live-code traversal orders] (Feel free to follow along or race.)</vt:lpstr>
      <vt:lpstr>heaps</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heap interface add(...) &amp; remove() 🐡 ⚓️ a heap is like a benthic trawl net (ish)</vt:lpstr>
      <vt:lpstr>heap interface</vt:lpstr>
      <vt:lpstr>add(...)</vt:lpstr>
      <vt:lpstr>void add(ValueType value);</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remove()</vt:lpstr>
      <vt:lpstr>ValueType remove();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(implicit) heapsort</vt:lpstr>
      <vt:lpstr>because a heap is an always-complete binary tree, we can store a heap "implicitly" as an array using a breadth-first (level-order) traversal!</vt:lpstr>
      <vt:lpstr>this lets us do (in-place) implicit heapsort! (using only swaps)</vt:lpstr>
      <vt:lpstr>1. build a heap by calling add(...)     over and over 2. deconstruct the heap by calling    remove() over and over</vt:lpstr>
      <vt:lpstr>[ 7 3 2 4 6 1 8 5 9 ]</vt:lpstr>
      <vt:lpstr>[ 7 3 2 4 6 1 8 5 9 ]</vt:lpstr>
      <vt:lpstr>[ 7 3 2 4 6 1 8 5 9 ]</vt:lpstr>
      <vt:lpstr>[ 7 3 2 4 6 1 8 5 9 ]</vt:lpstr>
      <vt:lpstr>[ 7 3 2 4 6 1 8 5 9 ]</vt:lpstr>
      <vt:lpstr>[ 7 4 2 3 6 1 8 5 9 ]</vt:lpstr>
      <vt:lpstr>[ 7 4 2 3 6 1 8 5 9 ]</vt:lpstr>
      <vt:lpstr>[ 7 4 2 3 6 1 8 5 9 ]</vt:lpstr>
      <vt:lpstr>[ 7 6 2 3 4 1 8 5 9 ]</vt:lpstr>
      <vt:lpstr>[ 7 6 2 3 4 1 8 5 9 ]</vt:lpstr>
      <vt:lpstr>[ 7 6 2 3 4 1 8 5 9 ]</vt:lpstr>
      <vt:lpstr>[ 7 6 2 3 4 1 8 5 9 ]</vt:lpstr>
      <vt:lpstr>[ 7 6 8 3 4 1 2 5 9 ]</vt:lpstr>
      <vt:lpstr>[ 8 6 7 3 4 1 2 5 9 ]</vt:lpstr>
      <vt:lpstr>[ 8 6 7 3 4 1 2 5 9 ]</vt:lpstr>
      <vt:lpstr>[ 8 6 7 3 4 1 2 5 9 ]</vt:lpstr>
      <vt:lpstr>[ 8 6 7 5 4 1 2 3 9 ]</vt:lpstr>
      <vt:lpstr>[ 8 6 7 5 4 1 2 3 9 ]</vt:lpstr>
      <vt:lpstr>[ 8 6 7 5 4 1 2 3 9 ]</vt:lpstr>
      <vt:lpstr>[ 8 6 7 9 4 1 2 3 5 ]</vt:lpstr>
      <vt:lpstr>[ 8 9 7 6 4 1 2 3 5 ]</vt:lpstr>
      <vt:lpstr>[ 9 8 7 6 4 1 2 3 5 ]</vt:lpstr>
      <vt:lpstr>[ 9 8 7 6 4 1 2 3 5 ]</vt:lpstr>
      <vt:lpstr>[ 9 8 7 6 4 1 2 3 5 ]</vt:lpstr>
      <vt:lpstr>[ 5 8 7 6 4 1 2 3 9 ]</vt:lpstr>
      <vt:lpstr>[ 8 5 7 6 4 1 2 3 9 ]</vt:lpstr>
      <vt:lpstr>[ 8 6 7 5 4 1 2 3 9 ]</vt:lpstr>
      <vt:lpstr>[ 8 6 7 5 4 1 2 3 9 ]</vt:lpstr>
      <vt:lpstr>[ 8 6 7 5 4 1 2 3 9 ]</vt:lpstr>
      <vt:lpstr>[ 3 6 7 5 4 1 2 8 9 ]</vt:lpstr>
      <vt:lpstr>[ 7 6 3 5 4 1 2 8 9 ]</vt:lpstr>
      <vt:lpstr>[ 7 6 3 5 4 1 2 8 9 ]</vt:lpstr>
      <vt:lpstr>[ 7 6 3 5 4 1 2 8 9 ]</vt:lpstr>
      <vt:lpstr>[ 2 6 3 5 4 1 7 8 9 ]</vt:lpstr>
      <vt:lpstr>[ 6 2 3 5 4 1 7 8 9 ]</vt:lpstr>
      <vt:lpstr>[ 6 5 3 2 4 1 7 8 9 ]</vt:lpstr>
      <vt:lpstr>[ 6 5 3 2 4 1 7 8 9 ]</vt:lpstr>
      <vt:lpstr>[ 6 5 3 2 4 1 7 8 9 ]</vt:lpstr>
      <vt:lpstr>[ 1 5 3 2 4 6 7 8 9 ]</vt:lpstr>
      <vt:lpstr>[ 5 1 3 2 4 6 7 8 9 ]</vt:lpstr>
      <vt:lpstr>[ 5 4 3 2 1 6 7 8 9 ]</vt:lpstr>
      <vt:lpstr>[ 5 4 3 2 1 6 7 8 9 ]</vt:lpstr>
      <vt:lpstr>[ 5 4 3 2 1 6 7 8 9 ]</vt:lpstr>
      <vt:lpstr>[ 1 4 3 2 5 6 7 8 9 ]</vt:lpstr>
      <vt:lpstr>[ 4 1 3 2 5 6 7 8 9 ]</vt:lpstr>
      <vt:lpstr>[ 4 2 3 1 5 6 7 8 9 ]</vt:lpstr>
      <vt:lpstr>[ 4 2 3 1 5 6 7 8 9 ]</vt:lpstr>
      <vt:lpstr>[ 4 2 3 1 5 6 7 8 9 ]</vt:lpstr>
      <vt:lpstr>[ 1 2 3 4 5 6 7 8 9 ]</vt:lpstr>
      <vt:lpstr>[ 3 2 1 4 5 6 7 8 9 ]</vt:lpstr>
      <vt:lpstr>[ 3 2 1 4 5 6 7 8 9 ]</vt:lpstr>
      <vt:lpstr>[ 3 2 1 4 5 6 7 8 9 ]</vt:lpstr>
      <vt:lpstr>[ 1 2 3 4 5 6 7 8 9 ]</vt:lpstr>
      <vt:lpstr>[ 2 1 3 4 5 6 7 8 9 ]</vt:lpstr>
      <vt:lpstr>[ 2 1 3 4 5 6 7 8 9 ]</vt:lpstr>
      <vt:lpstr>[ 2 1 3 4 5 6 7 8 9 ]</vt:lpstr>
      <vt:lpstr>[ 1 2 3 4 5 6 7 8 9 ]</vt:lpstr>
      <vt:lpstr>[ 1 2 3 4 5 6 7 8 9 ]</vt:lpstr>
      <vt:lpstr>[ 1 2 3 4 5 6 7 8 9 ]</vt:lpstr>
      <vt:lpstr>[ 1 2 3 4 5 6 7 8 9 ]</vt:lpstr>
      <vt:lpstr>heap application: priority queue</vt:lpstr>
      <vt:lpstr>review: queue</vt:lpstr>
      <vt:lpstr>review: queue</vt:lpstr>
      <vt:lpstr>review: queue</vt:lpstr>
      <vt:lpstr>review: queue</vt:lpstr>
      <vt:lpstr>review: queue</vt:lpstr>
      <vt:lpstr>review: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a priority queue's remove() function removes the element with highest priority</vt:lpstr>
      <vt:lpstr>a max heap's remove() function removes the node with maximum value</vt:lpstr>
      <vt:lpstr>✨ a max heap is a natural way to implement a priority queue ✨ </vt:lpstr>
      <vt:lpstr>Week09a</vt:lpstr>
      <vt:lpstr>PowerPoint Presentation</vt:lpstr>
      <vt:lpstr>directed graphs</vt:lpstr>
      <vt:lpstr>quick note: Math vs. CS</vt:lpstr>
      <vt:lpstr>CS vs. Math</vt:lpstr>
      <vt:lpstr>these are really just two different ways of looking at the same thing</vt:lpstr>
      <vt:lpstr>both are useful! (Math to figure out the algorithm, CS to code it up)</vt:lpstr>
      <vt:lpstr>in CSCI 136, i will focus on the CS view (MATH 200, CSCI 256 will look at the Math side)</vt:lpstr>
      <vt:lpstr>🙂👍</vt:lpstr>
      <vt:lpstr>directed graph</vt:lpstr>
      <vt:lpstr>the directed graph generalizes the linked list</vt:lpstr>
      <vt:lpstr>(whether we allow for self-edges, multiple edges, etc. depends on context)</vt:lpstr>
      <vt:lpstr>🙂👍</vt:lpstr>
      <vt:lpstr>tree</vt:lpstr>
      <vt:lpstr>kinship terminology (parent, child, etc.)</vt:lpstr>
      <vt:lpstr>kinship terminology is useful for describing trees</vt:lpstr>
      <vt:lpstr>(directed) tree</vt:lpstr>
      <vt:lpstr>a (directed) tree is a directed graph that...</vt:lpstr>
      <vt:lpstr>note: not joking</vt:lpstr>
      <vt:lpstr>Monday Funday</vt:lpstr>
      <vt:lpstr>time for everyone's favorite home game...</vt:lpstr>
      <vt:lpstr>is it a tree?</vt:lpstr>
      <vt:lpstr>is it a tree?</vt:lpstr>
      <vt:lpstr>PowerPoint Presentation</vt:lpstr>
      <vt:lpstr>uses of trees</vt:lpstr>
      <vt:lpstr>simplifying expressions</vt:lpstr>
      <vt:lpstr>PowerPoint Presentation</vt:lpstr>
      <vt:lpstr>PowerPoint Presentation</vt:lpstr>
      <vt:lpstr>20</vt:lpstr>
      <vt:lpstr>PowerPoint Presentation</vt:lpstr>
      <vt:lpstr>PowerPoint Presentation</vt:lpstr>
      <vt:lpstr>PowerPoint Presentation</vt:lpstr>
      <vt:lpstr>PowerPoint Presentation</vt:lpstr>
      <vt:lpstr>and so much more!</vt:lpstr>
      <vt:lpstr>PowerPoint Presentation</vt:lpstr>
      <vt:lpstr>PowerPoint Presentation</vt:lpstr>
      <vt:lpstr>note: family trees considered deeply confusing; let us never talk of them again 🙅</vt:lpstr>
      <vt:lpstr>PowerPoint Presentation</vt:lpstr>
      <vt:lpstr>PowerPoint Presentation</vt:lpstr>
      <vt:lpstr>PowerPoint Presentation</vt:lpstr>
      <vt:lpstr>Hierplane (Mark)</vt:lpstr>
      <vt:lpstr>[homework preview]</vt:lpstr>
      <vt:lpstr>different ways to implement trees</vt:lpstr>
      <vt:lpstr>ArrayList&lt;Node&gt; children;  Node leftChild; Node rightChild;  Node[] children;</vt:lpstr>
      <vt:lpstr>Week09b</vt:lpstr>
      <vt:lpstr>[address the election?]</vt:lpstr>
      <vt:lpstr>[record lecture]</vt:lpstr>
      <vt:lpstr>☠️ for-each loop</vt:lpstr>
      <vt:lpstr>☠️ for-each loop</vt:lpstr>
      <vt:lpstr>🐍 Python's for loop is a for-each loop</vt:lpstr>
      <vt:lpstr>a for-each loop can be a convenient alternative to a for loop</vt:lpstr>
      <vt:lpstr>a for-each loop can be a convenient alternative to a for loop</vt:lpstr>
      <vt:lpstr>for-each can be convenient but...</vt:lpstr>
      <vt:lpstr>you never *need* a for-each loop (some languages don't even have one)</vt:lpstr>
      <vt:lpstr>☠️ for-each loops can get you into trouble if you don't fully understand how references and Objects work in Java</vt:lpstr>
      <vt:lpstr>☠️ for-each loop dangers</vt:lpstr>
      <vt:lpstr>☠️ for-each loop dangers</vt:lpstr>
      <vt:lpstr>☠️ for-each loop for iterating over a String</vt:lpstr>
      <vt:lpstr>more tree terminology</vt:lpstr>
      <vt:lpstr>more tree terminology</vt:lpstr>
      <vt:lpstr>PowerPoint Presentation</vt:lpstr>
      <vt:lpstr>PowerPoint Presentation</vt:lpstr>
      <vt:lpstr>the root has no parents a leaf has no children</vt:lpstr>
      <vt:lpstr>a path is a chain of distinct edges </vt:lpstr>
      <vt:lpstr>a node's depth is the number of edges in the path from the root to that node </vt:lpstr>
      <vt:lpstr>level means either depth or (depth + 1) depending on who you ask 🤷‍♀️</vt:lpstr>
      <vt:lpstr>tree traversal</vt:lpstr>
      <vt:lpstr>breadth-first vs. depth-first</vt:lpstr>
      <vt:lpstr>breadth-first     vs.  (pre-order) depth-first</vt:lpstr>
      <vt:lpstr>breadth-first     vs.  (pre-order) depth-first</vt:lpstr>
      <vt:lpstr>breadth-first     vs.  (pre-order) depth-first</vt:lpstr>
      <vt:lpstr>tree traversal (walking the tree)</vt:lpstr>
      <vt:lpstr>why might we want to traverse a tree?  why did we want to traverse a linked list?  do we ever *traverse* an array? </vt:lpstr>
      <vt:lpstr>PowerPoint Presentation</vt:lpstr>
      <vt:lpstr>Terrific Tree Traversal Tutorial</vt:lpstr>
      <vt:lpstr>explanation</vt:lpstr>
      <vt:lpstr>Week09c</vt:lpstr>
      <vt:lpstr>[record lecture]</vt:lpstr>
      <vt:lpstr>Terrific Tree Traversal Tutorial treview</vt:lpstr>
      <vt:lpstr>traverseBreadthFirst</vt:lpstr>
      <vt:lpstr>traversePreOrderDepthFirst</vt:lpstr>
      <vt:lpstr>example: two a-maze-ing mazes</vt:lpstr>
      <vt:lpstr>maze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maze B</vt:lpstr>
      <vt:lpstr>PowerPoint Presentation</vt:lpstr>
      <vt:lpstr>PowerPoint Presentation</vt:lpstr>
      <vt:lpstr>PowerPoint Presentation</vt:lpstr>
      <vt:lpstr>[worms world party]</vt:lpstr>
      <vt:lpstr>trees vs. graphs</vt:lpstr>
      <vt:lpstr>the problem with naively traversing a graph</vt:lpstr>
      <vt:lpstr>directed cycles (loops) in the graph will create infinite loops in your code</vt:lpstr>
      <vt:lpstr>[example (live coding)]</vt:lpstr>
      <vt:lpstr>how to traverse a graph</vt:lpstr>
      <vt:lpstr>to traverse a graph, you need to keep track of which nodes you have visited</vt:lpstr>
      <vt:lpstr>example: traversing a graph with  a directed cycle  </vt:lpstr>
      <vt:lpstr>example: flood fill 🪣</vt:lpstr>
      <vt:lpstr>quadtree rabbit hole 🐰</vt:lpstr>
      <vt:lpstr>problem: naive collision detection is slow O(n^2) to check all pairs</vt:lpstr>
      <vt:lpstr>idea: use a grid O(n) to assign all circles to grid cells</vt:lpstr>
      <vt:lpstr>problem: so many grid cells; most empty!</vt:lpstr>
      <vt:lpstr>idea: "only have grid where you need it" </vt:lpstr>
      <vt:lpstr>problem: how do we store this?</vt:lpstr>
      <vt:lpstr>idea: a tree</vt:lpstr>
      <vt:lpstr>idea: a tree</vt:lpstr>
      <vt:lpstr>PowerPoint Presentation</vt:lpstr>
      <vt:lpstr>PowerPoint Presentation</vt:lpstr>
      <vt:lpstr>quadtree reading</vt:lpstr>
      <vt:lpstr>PowerPoint Presentation</vt:lpstr>
      <vt:lpstr>PowerPoint Presentation</vt:lpstr>
      <vt:lpstr>PowerPoint Presentation</vt:lpstr>
      <vt:lpstr>linked lists</vt:lpstr>
      <vt:lpstr>(p)review: list interface</vt:lpstr>
      <vt:lpstr>list interface</vt:lpstr>
      <vt:lpstr>list interface (cont.)</vt:lpstr>
      <vt:lpstr>a few weeks ago, we implemented the list interface using an array  the array list</vt:lpstr>
      <vt:lpstr>this week, we will implement the list interface using nodes with "links" (references) to other nodes  this will be called a linked list</vt:lpstr>
      <vt:lpstr>note</vt:lpstr>
      <vt:lpstr>today we will be discussing the simplest possible linked list  (LinkedList literally just has a reference to Node head.)</vt:lpstr>
      <vt:lpstr>🐍</vt:lpstr>
      <vt:lpstr>some other implementations are possible. some will be faster than this one.</vt:lpstr>
      <vt:lpstr>for linked lists, do NOT memorize big O runtimes out of context</vt:lpstr>
      <vt:lpstr>why are we doing this?</vt:lpstr>
      <vt:lpstr>A: it will be cool to see two very different implementations of the same interface ☃️</vt:lpstr>
      <vt:lpstr>B: linked lists will prepare us for trees and graphs🌳</vt:lpstr>
      <vt:lpstr>C: linked lists are incredibly FUNdaMENTAL 🥳  (for us, as fundamental as arrays)</vt:lpstr>
      <vt:lpstr>D: linked lists are actually big O better (than array lists) in very specific cases</vt:lpstr>
      <vt:lpstr>E: linked lists are actually really, really important (especially in the C programming language)</vt:lpstr>
      <vt:lpstr>PowerPoint Presentation</vt:lpstr>
      <vt:lpstr>linked list</vt:lpstr>
      <vt:lpstr>PowerPoint Presentation</vt:lpstr>
      <vt:lpstr>PowerPoint Presentation</vt:lpstr>
      <vt:lpstr>PowerPoint Presentation</vt:lpstr>
      <vt:lpstr>linked list</vt:lpstr>
      <vt:lpstr>linked list</vt:lpstr>
      <vt:lpstr>example: addFront(value)</vt:lpstr>
      <vt:lpstr>addFront(2.0)</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🚛it has been garbage collected</vt:lpstr>
      <vt:lpstr>[board discussion of "no directed path from stack to the node"]</vt:lpstr>
      <vt:lpstr>big O runtimes</vt:lpstr>
      <vt:lpstr>what is the big O runtime of size()? [pointing activity]</vt:lpstr>
      <vt:lpstr>O(n) 😢</vt:lpstr>
      <vt:lpstr>singly-linked list worst case runtimes</vt:lpstr>
      <vt:lpstr>beyond big O runtime</vt:lpstr>
      <vt:lpstr>what does this actually look like in memory?</vt:lpstr>
      <vt:lpstr>PowerPoint Presentation</vt:lpstr>
      <vt:lpstr>PowerPoint Presentation</vt:lpstr>
      <vt:lpstr>what does this mean?  cons? ☹️  pros? 🙂 (how is this very different than an array list?)</vt:lpstr>
      <vt:lpstr>https://x.com/_kzr/status/1672497446705037312</vt:lpstr>
      <vt:lpstr>PowerPoint Presentation</vt:lpstr>
      <vt:lpstr>PowerPoint Presentation</vt:lpstr>
      <vt:lpstr>PowerPoint Presentation</vt:lpstr>
      <vt:lpstr>🐍</vt:lpstr>
      <vt:lpstr>linked lisssssst</vt:lpstr>
      <vt:lpstr>PowerPoint Presentation</vt:lpstr>
      <vt:lpstr>[record lecture]</vt:lpstr>
      <vt:lpstr>LinkedList review</vt:lpstr>
      <vt:lpstr>runtimes</vt:lpstr>
      <vt:lpstr> worst case singly-linked list runtimes</vt:lpstr>
      <vt:lpstr>additional warmup: prepending a list</vt:lpstr>
      <vt:lpstr>example</vt:lpstr>
      <vt:lpstr>example</vt:lpstr>
      <vt:lpstr>example</vt:lpstr>
      <vt:lpstr>example </vt:lpstr>
      <vt:lpstr>example</vt:lpstr>
      <vt:lpstr>example</vt:lpstr>
      <vt:lpstr>example</vt:lpstr>
      <vt:lpstr>example</vt:lpstr>
      <vt:lpstr>example</vt:lpstr>
      <vt:lpstr>example</vt:lpstr>
      <vt:lpstr>🧠 was that faster than calling addFront() n times? 🧠 same big O or different big O? (if we were to call it many times)</vt:lpstr>
      <vt:lpstr>🧠 was that faster than calling addFront() n times? yes (only updated head once)  🧠 same big O or different big O? same (still have to "hook up" O(n) references)</vt:lpstr>
      <vt:lpstr>[implement LinkedList]</vt:lpstr>
      <vt:lpstr>[implement LinkedList]</vt:lpstr>
      <vt:lpstr>size()</vt:lpstr>
      <vt:lpstr>[ implement size()  poorly ]</vt:lpstr>
      <vt:lpstr>[ implement size()  poorly ]</vt:lpstr>
      <vt:lpstr>joyful implementation of size</vt:lpstr>
      <vt:lpstr>PowerPoint Presentation</vt:lpstr>
      <vt:lpstr>size()</vt:lpstr>
      <vt:lpstr>while way more efficient, this approach is perhaps a bit spooky 👻  multiple functions are now also responsible for carefully modifying an instance variable (mess up, and any code that depends on size will be very weirdly broken)</vt:lpstr>
      <vt:lpstr>note: the A homework doesn't use size at all</vt:lpstr>
      <vt:lpstr>but if you were going to implement/use the list's size... i would start with size() as a function, get everything working perfectly, and only then carefully turn it into an instance variable 🙂👍</vt:lpstr>
      <vt:lpstr>(it's this thing again)</vt:lpstr>
      <vt:lpstr>tail reference</vt:lpstr>
      <vt:lpstr>singly-linked list with reference to tail</vt:lpstr>
      <vt:lpstr> singly-linked list with reference to tail worst case runtimes</vt:lpstr>
      <vt:lpstr>doubly-linked list</vt:lpstr>
      <vt:lpstr>singly- vs. doubly-linked</vt:lpstr>
      <vt:lpstr>singly-linked list</vt:lpstr>
      <vt:lpstr>doubly-linked list</vt:lpstr>
      <vt:lpstr> 🤷</vt:lpstr>
      <vt:lpstr>PowerPoint Presentation</vt:lpstr>
      <vt:lpstr>runtimes</vt:lpstr>
      <vt:lpstr> worst case doubly-linked list runtimes</vt:lpstr>
      <vt:lpstr>a doubly-linked list is a great way to implement a deque (double-ended queue)</vt:lpstr>
      <vt:lpstr>Week08c</vt:lpstr>
      <vt:lpstr>pre-reg</vt:lpstr>
      <vt:lpstr>237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256</vt:lpstr>
      <vt:lpstr>PowerPoint Presentation</vt:lpstr>
      <vt:lpstr>334</vt:lpstr>
      <vt:lpstr>PowerPoint Presentation</vt:lpstr>
      <vt:lpstr>PowerPoint Presentation</vt:lpstr>
      <vt:lpstr>something fun?</vt:lpstr>
      <vt:lpstr>fun friday menu - jim rants about comments and syntax highlighting - jim continues codeing (some of) microsoft paint from scratch - jim updates you on his CAD software - jim show and tells about his favorite element - jim reads aloud from grugbrain.dev - jim reads aloud from vim creep - jim reads aloud from hexing the technical interview - jim reads aloud from the truth about lisp - jim reads aloud from the worst API ever made</vt:lpstr>
      <vt:lpstr>midterm</vt:lpstr>
      <vt:lpstr>common areas of struggle</vt:lpstr>
      <vt:lpstr>question 1</vt:lpstr>
      <vt:lpstr>}</vt:lpstr>
      <vt:lpstr>}</vt:lpstr>
      <vt:lpstr>}</vt:lpstr>
      <vt:lpstr>question 3</vt:lpstr>
      <vt:lpstr>question 5</vt:lpstr>
      <vt:lpstr>question 6</vt:lpstr>
      <vt:lpstr>results</vt:lpstr>
      <vt:lpstr>summay</vt:lpstr>
      <vt:lpstr>PowerPoint Presentation</vt:lpstr>
      <vt:lpstr>thoughts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729</cp:revision>
  <cp:lastPrinted>2024-12-02T16:23:22Z</cp:lastPrinted>
  <dcterms:created xsi:type="dcterms:W3CDTF">2023-06-11T17:47:53Z</dcterms:created>
  <dcterms:modified xsi:type="dcterms:W3CDTF">2024-12-04T16:03:31Z</dcterms:modified>
</cp:coreProperties>
</file>